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643" r:id="rId2"/>
    <p:sldMasterId id="2147489057" r:id="rId3"/>
  </p:sldMasterIdLst>
  <p:notesMasterIdLst>
    <p:notesMasterId r:id="rId50"/>
  </p:notesMasterIdLst>
  <p:handoutMasterIdLst>
    <p:handoutMasterId r:id="rId51"/>
  </p:handoutMasterIdLst>
  <p:sldIdLst>
    <p:sldId id="1143" r:id="rId4"/>
    <p:sldId id="963" r:id="rId5"/>
    <p:sldId id="1149" r:id="rId6"/>
    <p:sldId id="1153" r:id="rId7"/>
    <p:sldId id="1151" r:id="rId8"/>
    <p:sldId id="964" r:id="rId9"/>
    <p:sldId id="969" r:id="rId10"/>
    <p:sldId id="1140" r:id="rId11"/>
    <p:sldId id="1141" r:id="rId12"/>
    <p:sldId id="1142" r:id="rId13"/>
    <p:sldId id="1144" r:id="rId14"/>
    <p:sldId id="972" r:id="rId15"/>
    <p:sldId id="973" r:id="rId16"/>
    <p:sldId id="976" r:id="rId17"/>
    <p:sldId id="977" r:id="rId18"/>
    <p:sldId id="1123" r:id="rId19"/>
    <p:sldId id="1109" r:id="rId20"/>
    <p:sldId id="1110" r:id="rId21"/>
    <p:sldId id="1111" r:id="rId22"/>
    <p:sldId id="1112" r:id="rId23"/>
    <p:sldId id="1116" r:id="rId24"/>
    <p:sldId id="1114" r:id="rId25"/>
    <p:sldId id="1115" r:id="rId26"/>
    <p:sldId id="979" r:id="rId27"/>
    <p:sldId id="980" r:id="rId28"/>
    <p:sldId id="981" r:id="rId29"/>
    <p:sldId id="982" r:id="rId30"/>
    <p:sldId id="544" r:id="rId31"/>
    <p:sldId id="1118" r:id="rId32"/>
    <p:sldId id="1117" r:id="rId33"/>
    <p:sldId id="1091" r:id="rId34"/>
    <p:sldId id="1154" r:id="rId35"/>
    <p:sldId id="1159" r:id="rId36"/>
    <p:sldId id="1161" r:id="rId37"/>
    <p:sldId id="1156" r:id="rId38"/>
    <p:sldId id="1158" r:id="rId39"/>
    <p:sldId id="1162" r:id="rId40"/>
    <p:sldId id="1127" r:id="rId41"/>
    <p:sldId id="1128" r:id="rId42"/>
    <p:sldId id="1129" r:id="rId43"/>
    <p:sldId id="1130" r:id="rId44"/>
    <p:sldId id="1131" r:id="rId45"/>
    <p:sldId id="1132" r:id="rId46"/>
    <p:sldId id="1133" r:id="rId47"/>
    <p:sldId id="1134" r:id="rId48"/>
    <p:sldId id="1135" r:id="rId49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CC"/>
    <a:srgbClr val="0000FF"/>
    <a:srgbClr val="FF7C80"/>
    <a:srgbClr val="FF5050"/>
    <a:srgbClr val="FF9966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3" autoAdjust="0"/>
    <p:restoredTop sz="85610" autoAdjust="0"/>
  </p:normalViewPr>
  <p:slideViewPr>
    <p:cSldViewPr>
      <p:cViewPr varScale="1">
        <p:scale>
          <a:sx n="76" d="100"/>
          <a:sy n="76" d="100"/>
        </p:scale>
        <p:origin x="608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92EBAE2-ABD1-4182-9D25-43B78931BB4A}" type="datetimeFigureOut">
              <a:rPr lang="zh-CN" altLang="en-US"/>
              <a:pPr>
                <a:defRPr/>
              </a:pPr>
              <a:t>2021/3/4</a:t>
            </a:fld>
            <a:endParaRPr lang="en-US" altLang="zh-CN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1C047B-7F9B-4778-954C-382E57ECE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215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/>
            </a:lvl1pPr>
          </a:lstStyle>
          <a:p>
            <a:pPr>
              <a:defRPr/>
            </a:pPr>
            <a:fld id="{8F6FFD3B-6D91-429B-B75D-BE0E2A9E0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687C8DE-1ED8-47CE-AA3E-F308D9580A1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2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75E1108-9D90-40DD-AC9A-3FE9C705F2E4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08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1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C5C8CF-3BDB-4065-884D-FB4BF546542B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06FCEF-5128-42EE-B320-06060362D97E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9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1B82BB-87A8-44E4-AE0C-1926B23D00AD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8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E5C7AF-DC5C-4D73-A822-4909D128B796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3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D8B4DA-A63F-4F8A-A9CD-3529E11622EA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63DEE-1134-4F3E-8086-D54E8C041C3B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21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4AC7BD-2E93-46BA-8697-E292E30201C3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3053D5-A0BD-4C44-9F68-E89C2FB521DA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3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55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B7D94A-4F13-43D7-9D67-8B6B8C0E671C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210798-8E5F-48DC-9287-CDAB6C423C41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3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5C35579-F621-404D-AA23-18F4BD8E5A8D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427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091D5D-B1E7-4407-A92B-4E6EDC98642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290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CEA87-9D66-46B2-9D23-38B940151F8C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54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14EAED-0BD0-462F-98B2-8DF6346B5535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0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CE1D09-63BE-4054-9703-158FB1F0A88A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0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6F9D0C-A00F-4139-8EF7-18D6A870E2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4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8DF4DE-A779-4F08-90E6-3594522BF720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90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5DF600-30E8-4761-9201-3D2C88D20DEC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2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547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5DF600-30E8-4761-9201-3D2C88D20DEC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30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15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13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29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050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5DF600-30E8-4761-9201-3D2C88D20DEC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0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A12114-0B14-4652-945D-79A366F4D8FE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81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0CDED2-E4E1-4CB9-AEAB-2F38C33F4AA6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44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7F4FAD-0AAB-419A-B424-87D3872D7AEF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313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83CA9B-33F0-41AB-A169-C139300954C4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87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551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7AF046-50D6-4517-B38D-D0625A3DCAFB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524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D2887F-302E-4A26-B26E-484514E37ED5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273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62F4F2-B025-4AB6-9CA0-BD62EF514D69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94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66AE3C-C276-474C-B77C-EC062491D75C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26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235BB6-7F23-4430-9502-71D09C2CBFCD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81063"/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5F6991-EBCE-4A5B-B914-ACAC3D29644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56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F96F4F-FA96-4569-B437-5AA17F6E5856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1A951-CA9E-4B6A-889B-AF311009F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8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1E461-BF51-4AC0-8DA2-71D06B64EDCF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56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55A04D-DA09-4BAF-B72D-A21748572A85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1E34-A8D7-4F42-AB39-6CB31352D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19500-544F-4523-8B52-0CB6EABE89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81979-04EF-4F3D-813E-3046537E3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75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74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5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7BACBCE-C2ED-417D-9514-C949F7462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EABD0CD-29C1-48EE-9BA3-5ED286EE5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47CD-6119-4941-B65F-2E72583A7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27A60-098F-423A-804C-8285C3763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379F-BAEB-4910-B746-4A8BDEF5C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39E3-B9CC-4DC8-ABCD-528A2FFF0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3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0B15F-8D65-489F-B778-BF85EB537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9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9B22-FB1E-4ED5-B2B8-F84084CD4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7170B-ACD4-4A6A-AC7F-8623461D20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A829-7116-4377-9559-008FC8190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5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CB63F5-78F4-4695-9C65-13E6FBA113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21" r:id="rId1"/>
    <p:sldLayoutId id="2147489122" r:id="rId2"/>
    <p:sldLayoutId id="2147489123" r:id="rId3"/>
    <p:sldLayoutId id="2147489124" r:id="rId4"/>
    <p:sldLayoutId id="2147489125" r:id="rId5"/>
    <p:sldLayoutId id="2147489126" r:id="rId6"/>
    <p:sldLayoutId id="2147489127" r:id="rId7"/>
    <p:sldLayoutId id="2147489128" r:id="rId8"/>
    <p:sldLayoutId id="2147489129" r:id="rId9"/>
    <p:sldLayoutId id="2147489130" r:id="rId10"/>
    <p:sldLayoutId id="21474891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2" r:id="rId1"/>
    <p:sldLayoutId id="21474891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A335154-EA51-4E0E-8F8E-99D74BEE0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4" r:id="rId1"/>
    <p:sldLayoutId id="21474891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0243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219700" y="2681288"/>
            <a:ext cx="288925" cy="32226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标注 34"/>
          <p:cNvSpPr/>
          <p:nvPr/>
        </p:nvSpPr>
        <p:spPr>
          <a:xfrm>
            <a:off x="4735513" y="3206750"/>
            <a:ext cx="4330700" cy="877888"/>
          </a:xfrm>
          <a:prstGeom prst="cloudCallout">
            <a:avLst>
              <a:gd name="adj1" fmla="val -47929"/>
              <a:gd name="adj2" fmla="val 12428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华文楷体" pitchFamily="2" charset="-122"/>
                <a:cs typeface="Times New Roman" pitchFamily="18" charset="0"/>
              </a:rPr>
              <a:t>如何正确地识别句柄？</a:t>
            </a: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5610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61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1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561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5630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1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2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561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562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1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5622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5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6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7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23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5616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5653088" y="123825"/>
            <a:ext cx="2087562" cy="601663"/>
          </a:xfrm>
          <a:prstGeom prst="borderCallout2">
            <a:avLst>
              <a:gd name="adj1" fmla="val 89345"/>
              <a:gd name="adj2" fmla="val -205"/>
              <a:gd name="adj3" fmla="val 148693"/>
              <a:gd name="adj4" fmla="val -16580"/>
              <a:gd name="adj5" fmla="val 422282"/>
              <a:gd name="adj6" fmla="val -1490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造成错误的原因：</a:t>
            </a:r>
            <a:endParaRPr lang="en-US" altLang="zh-CN" b="1" dirty="0">
              <a:latin typeface="华文楷体" pitchFamily="2" charset="-122"/>
              <a:ea typeface="华文楷体" pitchFamily="2" charset="-12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错误地识别了句柄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27651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zh-CN" altLang="en-US" sz="2800" b="1">
                <a:solidFill>
                  <a:schemeClr val="tx1"/>
                </a:solidFill>
              </a:rPr>
              <a:t>文法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Knuth</a:t>
            </a:r>
            <a:r>
              <a:rPr lang="en-US" altLang="zh-CN" sz="2800" b="1">
                <a:solidFill>
                  <a:schemeClr val="tx1"/>
                </a:solidFill>
              </a:rPr>
              <a:t>, 1963)</a:t>
            </a:r>
            <a:r>
              <a:rPr lang="zh-CN" altLang="en-US" sz="2800" b="1">
                <a:solidFill>
                  <a:schemeClr val="tx1"/>
                </a:solidFill>
              </a:rPr>
              <a:t> 是最大的、可以构造出相应</a:t>
            </a:r>
            <a:r>
              <a:rPr lang="zh-CN" altLang="en-US" sz="2800" b="1">
                <a:solidFill>
                  <a:srgbClr val="2D83F4"/>
                </a:solidFill>
              </a:rPr>
              <a:t>移入</a:t>
            </a:r>
            <a:r>
              <a:rPr lang="en-US" altLang="zh-CN" sz="2800" b="1">
                <a:solidFill>
                  <a:srgbClr val="2D83F4"/>
                </a:solidFill>
              </a:rPr>
              <a:t>-</a:t>
            </a:r>
            <a:r>
              <a:rPr lang="zh-CN" altLang="en-US" sz="2800" b="1">
                <a:solidFill>
                  <a:srgbClr val="2D83F4"/>
                </a:solidFill>
              </a:rPr>
              <a:t>归约语法分析器</a:t>
            </a:r>
            <a:r>
              <a:rPr lang="zh-CN" altLang="en-US" sz="2800" b="1">
                <a:solidFill>
                  <a:schemeClr val="tx1"/>
                </a:solidFill>
              </a:rPr>
              <a:t>的文法类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L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对输入进行从</a:t>
            </a:r>
            <a:r>
              <a:rPr lang="zh-CN" altLang="en-US" sz="2500" b="1">
                <a:solidFill>
                  <a:srgbClr val="2D83F4"/>
                </a:solidFill>
              </a:rPr>
              <a:t>左</a:t>
            </a:r>
            <a:r>
              <a:rPr lang="zh-CN" altLang="en-US" sz="2500" b="1">
                <a:solidFill>
                  <a:schemeClr val="tx1"/>
                </a:solidFill>
              </a:rPr>
              <a:t>到右的扫描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R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反向构造出一个最</a:t>
            </a:r>
            <a:r>
              <a:rPr lang="zh-CN" altLang="en-US" sz="2500" b="1">
                <a:solidFill>
                  <a:srgbClr val="2D83F4"/>
                </a:solidFill>
              </a:rPr>
              <a:t>右</a:t>
            </a:r>
            <a:r>
              <a:rPr lang="zh-CN" altLang="en-US" sz="2500" b="1">
                <a:solidFill>
                  <a:schemeClr val="tx1"/>
                </a:solidFill>
              </a:rPr>
              <a:t>推导序列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zh-CN" altLang="en-US" sz="2800" b="1">
                <a:solidFill>
                  <a:schemeClr val="tx1"/>
                </a:solidFill>
              </a:rPr>
              <a:t>分析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需要向前查看</a:t>
            </a:r>
            <a:r>
              <a:rPr lang="en-US" altLang="zh-CN" sz="2500" b="1" i="1">
                <a:solidFill>
                  <a:schemeClr val="tx1"/>
                </a:solidFill>
              </a:rPr>
              <a:t>k</a:t>
            </a:r>
            <a:r>
              <a:rPr lang="zh-CN" altLang="en-US" sz="2500" b="1">
                <a:solidFill>
                  <a:schemeClr val="tx1"/>
                </a:solidFill>
              </a:rPr>
              <a:t>个输入符号的</a:t>
            </a:r>
            <a:r>
              <a:rPr lang="en-US" altLang="zh-CN" sz="2400" b="1" i="1">
                <a:solidFill>
                  <a:schemeClr val="tx1"/>
                </a:solidFill>
              </a:rPr>
              <a:t>LR</a:t>
            </a:r>
            <a:r>
              <a:rPr lang="zh-CN" altLang="en-US" sz="2400" b="1">
                <a:solidFill>
                  <a:schemeClr val="tx1"/>
                </a:solidFill>
              </a:rPr>
              <a:t>分析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/>
            <a:endParaRPr lang="zh-CN" alt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4.4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矩形 1"/>
          <p:cNvSpPr>
            <a:spLocks noChangeArrowheads="1"/>
          </p:cNvSpPr>
          <p:nvPr/>
        </p:nvSpPr>
        <p:spPr bwMode="auto">
          <a:xfrm>
            <a:off x="1643063" y="3975100"/>
            <a:ext cx="5618162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这两种情况具有实践意义</a:t>
            </a:r>
            <a:endParaRPr lang="en-US" altLang="zh-CN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当省略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时，表示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=1 </a:t>
            </a:r>
            <a:endParaRPr lang="zh-CN" altLang="en-US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自底向上分析的关键问题是什么？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如何正确地识别句柄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句柄是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cs typeface="楷体_GB2312"/>
              </a:rPr>
              <a:t>逐步形成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的，用“状态”表示句柄识别的进展程度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 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分析法的基本原理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3438525" y="45878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归约状态</a:t>
            </a: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3419475" y="3143250"/>
            <a:ext cx="2305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移进状态</a:t>
            </a: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3419475" y="3867150"/>
            <a:ext cx="13763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待约状态</a:t>
            </a:r>
          </a:p>
        </p:txBody>
      </p:sp>
      <p:sp>
        <p:nvSpPr>
          <p:cNvPr id="808969" name="AutoShape 9"/>
          <p:cNvSpPr>
            <a:spLocks/>
          </p:cNvSpPr>
          <p:nvPr/>
        </p:nvSpPr>
        <p:spPr bwMode="auto">
          <a:xfrm>
            <a:off x="2843213" y="3789363"/>
            <a:ext cx="508000" cy="711200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843213" y="48037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 flipH="1">
            <a:off x="2843213" y="33575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7900" y="3665538"/>
            <a:ext cx="4221163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zh-CN" sz="2400" b="1" i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分析器基于这样一些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来构造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进行句柄的识别</a:t>
            </a:r>
            <a:endParaRPr lang="en-US" altLang="zh-CN" sz="24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分析器（自动机）的总体结构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57500" y="1143000"/>
            <a:ext cx="3786188" cy="642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defRPr/>
            </a:pP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   …   </a:t>
            </a:r>
            <a:r>
              <a:rPr kumimoji="1" lang="en-US" altLang="zh-CN" sz="3200" b="1" i="1" dirty="0" err="1"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  …   a</a:t>
            </a:r>
            <a:r>
              <a:rPr kumimoji="1" lang="en-US" altLang="zh-CN" sz="4000" b="1" i="1" baseline="-25000" dirty="0"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latin typeface="Times New Roman" pitchFamily="18" charset="0"/>
              </a:rPr>
              <a:t>$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359150" y="2352675"/>
            <a:ext cx="279717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038" rIns="92075" bIns="46038" anchor="ctr"/>
          <a:lstStyle/>
          <a:p>
            <a:pPr algn="ctr">
              <a:defRPr/>
            </a:pPr>
            <a:r>
              <a:rPr kumimoji="1" lang="en-US" altLang="zh-CN" sz="3200" b="1" i="1" dirty="0">
                <a:latin typeface="Times New Roman" pitchFamily="18" charset="0"/>
              </a:rPr>
              <a:t>LR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主控程序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44800" y="4208463"/>
            <a:ext cx="1943100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>
              <a:lnSpc>
                <a:spcPts val="2500"/>
              </a:lnSpc>
              <a:defRPr/>
            </a:pP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动作表</a:t>
            </a:r>
          </a:p>
          <a:p>
            <a:pPr algn="ctr">
              <a:lnSpc>
                <a:spcPts val="2500"/>
              </a:lnSpc>
              <a:defRPr/>
            </a:pPr>
            <a:r>
              <a:rPr kumimoji="1" lang="en-US" altLang="zh-CN" sz="2500" b="1">
                <a:latin typeface="Times New Roman" pitchFamily="18" charset="0"/>
              </a:rPr>
              <a:t>ACTION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805363" y="4208463"/>
            <a:ext cx="1927225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>
              <a:lnSpc>
                <a:spcPts val="2500"/>
              </a:lnSpc>
              <a:defRPr/>
            </a:pP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转移表</a:t>
            </a:r>
          </a:p>
          <a:p>
            <a:pPr algn="ctr">
              <a:lnSpc>
                <a:spcPts val="2500"/>
              </a:lnSpc>
              <a:defRPr/>
            </a:pPr>
            <a:r>
              <a:rPr kumimoji="1" lang="en-US" altLang="zh-CN" sz="2500" b="1">
                <a:latin typeface="Times New Roman" pitchFamily="18" charset="0"/>
              </a:rPr>
              <a:t>GOTO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7092950" y="2476500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84163" y="1733550"/>
            <a:ext cx="21272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状态/符号栈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43313" y="642938"/>
            <a:ext cx="221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华文楷体 (正文)"/>
                <a:ea typeface="楷体" panose="02010609060101010101" pitchFamily="49" charset="-122"/>
              </a:rPr>
              <a:t>输入缓冲区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2643188" y="4071938"/>
            <a:ext cx="428625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7072313" y="4262438"/>
            <a:ext cx="149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52400" y="2171700"/>
            <a:ext cx="977900" cy="267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m</a:t>
            </a:r>
            <a:endParaRPr kumimoji="1" lang="en-US" altLang="zh-CN" sz="2400" b="1" i="1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m</a:t>
            </a:r>
            <a:r>
              <a:rPr kumimoji="1" lang="en-US" altLang="zh-CN" sz="3200" b="1" baseline="-25000" dirty="0">
                <a:latin typeface="Times New Roman" pitchFamily="18" charset="0"/>
              </a:rPr>
              <a:t>-1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1149350" y="2171700"/>
            <a:ext cx="977900" cy="268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m</a:t>
            </a:r>
            <a:endParaRPr kumimoji="1" lang="en-US" altLang="zh-CN" sz="2400" b="1" i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-1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ctr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43022" name="AutoShape 15"/>
          <p:cNvSpPr>
            <a:spLocks noChangeArrowheads="1"/>
          </p:cNvSpPr>
          <p:nvPr/>
        </p:nvSpPr>
        <p:spPr bwMode="auto">
          <a:xfrm rot="10800000">
            <a:off x="2162175" y="2571750"/>
            <a:ext cx="1143000" cy="285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23" name="AutoShape 16"/>
          <p:cNvSpPr>
            <a:spLocks noChangeArrowheads="1"/>
          </p:cNvSpPr>
          <p:nvPr/>
        </p:nvSpPr>
        <p:spPr bwMode="auto">
          <a:xfrm rot="10800000">
            <a:off x="4505325" y="1843088"/>
            <a:ext cx="381000" cy="4572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3643313" y="3457575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26" name="AutoShape 19"/>
          <p:cNvSpPr>
            <a:spLocks noChangeArrowheads="1"/>
          </p:cNvSpPr>
          <p:nvPr/>
        </p:nvSpPr>
        <p:spPr bwMode="auto">
          <a:xfrm>
            <a:off x="6227763" y="2571750"/>
            <a:ext cx="915987" cy="28575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624513" y="3457575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/>
          <p:cNvSpPr>
            <a:spLocks noChangeArrowheads="1"/>
          </p:cNvSpPr>
          <p:nvPr/>
        </p:nvSpPr>
        <p:spPr bwMode="auto">
          <a:xfrm>
            <a:off x="411163" y="3857625"/>
            <a:ext cx="3517900" cy="785813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sn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将符号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、状态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压入栈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rn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个产生式进行归约</a:t>
            </a: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6868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27538" y="4164013"/>
            <a:ext cx="374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31B6FD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i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437188" y="4443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9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8916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8920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92" name="矩形 1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899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0964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9338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3438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9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040" name="矩形 12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1041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5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1042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3012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6300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069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86" name="矩形 10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3087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5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10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9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3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3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7575"/>
            <a:ext cx="8712200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从分析树的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叶节点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根节点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方向构造分析树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可以看成是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将输入串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归约为文法开始符号</a:t>
            </a:r>
            <a:r>
              <a:rPr lang="en-US" altLang="zh-CN" b="1" i="1" dirty="0">
                <a:solidFill>
                  <a:srgbClr val="2D83F4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的过程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下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（构造句子的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    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上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最左归约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（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反向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最右推导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</a:rPr>
              <a:t>自底向上语法分析的通用框架</a:t>
            </a:r>
            <a:endParaRPr lang="en-US" altLang="zh-CN" sz="23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移入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归约分析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  <a:ea typeface="宋体" panose="02010600030101010101" pitchFamily="2" charset="-122"/>
              </a:rPr>
              <a:t>Shift-Reduce Parsing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83F4"/>
              </a:solidFill>
              <a:latin typeface="华文楷体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506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27538" y="44434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497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32" name="矩形 9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513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2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4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4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5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2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6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39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90550" y="2928938"/>
            <a:ext cx="7267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5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2686050" y="3378200"/>
            <a:ext cx="3757613" cy="81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15" name="矩形 14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utoUpdateAnimBg="0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684213" y="2643188"/>
            <a:ext cx="83169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-(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-1)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  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kumimoji="1" lang="zh-CN" altLang="en-US" sz="23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937125" y="3160713"/>
            <a:ext cx="3757613" cy="693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938213" y="3940175"/>
            <a:ext cx="88185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，那么格局变为：</a:t>
            </a:r>
            <a:endParaRPr kumimoji="1" lang="en-US" altLang="zh-CN" sz="23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2" name="矩形 1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125" y="4427538"/>
            <a:ext cx="3757613" cy="682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0" name="Rectangle 8"/>
          <p:cNvSpPr>
            <a:spLocks noGrp="1" noChangeArrowheads="1"/>
          </p:cNvSpPr>
          <p:nvPr>
            <p:ph idx="1"/>
          </p:nvPr>
        </p:nvSpPr>
        <p:spPr>
          <a:xfrm>
            <a:off x="657225" y="2928938"/>
            <a:ext cx="7772400" cy="1433512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③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acc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那么分析成功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err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那么出现语法错误</a:t>
            </a:r>
            <a:endParaRPr kumimoji="1"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8" name="矩形 7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-57150" y="714375"/>
            <a:ext cx="9129713" cy="171450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输入：串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和</a:t>
            </a:r>
            <a:r>
              <a:rPr lang="en-US" altLang="zh-CN" sz="1600" b="1" i="1">
                <a:solidFill>
                  <a:schemeClr val="tx1"/>
                </a:solidFill>
              </a:rPr>
              <a:t>LR</a:t>
            </a:r>
            <a:r>
              <a:rPr lang="zh-CN" altLang="en-US" sz="1600" b="1">
                <a:solidFill>
                  <a:schemeClr val="tx1"/>
                </a:solidFill>
              </a:rPr>
              <a:t>语法分析表，该表描述了文法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zh-CN" altLang="en-US" sz="1600" b="1">
                <a:solidFill>
                  <a:schemeClr val="tx1"/>
                </a:solidFill>
              </a:rPr>
              <a:t>的</a:t>
            </a:r>
            <a:r>
              <a:rPr lang="en-US" altLang="zh-CN" sz="1600" b="1">
                <a:solidFill>
                  <a:schemeClr val="tx1"/>
                </a:solidFill>
              </a:rPr>
              <a:t>ACTION</a:t>
            </a:r>
            <a:r>
              <a:rPr lang="zh-CN" altLang="en-US" sz="1600" b="1">
                <a:solidFill>
                  <a:schemeClr val="tx1"/>
                </a:solidFill>
              </a:rPr>
              <a:t>函数和</a:t>
            </a:r>
            <a:r>
              <a:rPr lang="en-US" altLang="zh-CN" sz="1600" b="1">
                <a:solidFill>
                  <a:schemeClr val="tx1"/>
                </a:solidFill>
              </a:rPr>
              <a:t>GOTO</a:t>
            </a:r>
            <a:r>
              <a:rPr lang="zh-CN" altLang="en-US" sz="1600" b="1">
                <a:solidFill>
                  <a:schemeClr val="tx1"/>
                </a:solidFill>
              </a:rPr>
              <a:t>函数。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输出：如果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在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en-US" altLang="zh-CN" sz="1600" b="1" i="1">
                <a:solidFill>
                  <a:schemeClr val="tx1"/>
                </a:solidFill>
              </a:rPr>
              <a:t>L</a:t>
            </a:r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en-US" altLang="zh-CN" sz="1600" b="1">
                <a:solidFill>
                  <a:schemeClr val="tx1"/>
                </a:solidFill>
              </a:rPr>
              <a:t>)</a:t>
            </a:r>
            <a:r>
              <a:rPr lang="zh-CN" altLang="en-US" sz="1600" b="1">
                <a:solidFill>
                  <a:schemeClr val="tx1"/>
                </a:solidFill>
              </a:rPr>
              <a:t>中，则输出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的自底向上语法分析过程中的归约步骤；否则给出一个错误指示。</a:t>
            </a:r>
            <a:endParaRPr lang="en-US" altLang="zh-CN" sz="1600" b="1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方法：初始时，语法分析器栈中的内容为初始状态</a:t>
            </a:r>
            <a:r>
              <a:rPr lang="en-US" altLang="zh-CN" sz="1600" b="1" i="1">
                <a:solidFill>
                  <a:schemeClr val="tx1"/>
                </a:solidFill>
              </a:rPr>
              <a:t>s</a:t>
            </a:r>
            <a:r>
              <a:rPr lang="en-US" altLang="zh-CN" sz="1600" b="1" baseline="-25000">
                <a:solidFill>
                  <a:schemeClr val="tx1"/>
                </a:solidFill>
              </a:rPr>
              <a:t>0</a:t>
            </a:r>
            <a:r>
              <a:rPr lang="zh-CN" altLang="en-US" sz="1600" b="1">
                <a:solidFill>
                  <a:schemeClr val="tx1"/>
                </a:solidFill>
              </a:rPr>
              <a:t>，输入缓冲区中的内容为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en-US" altLang="zh-CN" sz="1600" b="1">
                <a:solidFill>
                  <a:schemeClr val="tx1"/>
                </a:solidFill>
              </a:rPr>
              <a:t>$</a:t>
            </a:r>
            <a:r>
              <a:rPr lang="zh-CN" altLang="en-US" sz="1600" b="1">
                <a:solidFill>
                  <a:schemeClr val="tx1"/>
                </a:solidFill>
              </a:rPr>
              <a:t>。然后，语法分析器执行下面的程序：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分析算法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2500313" y="1714500"/>
            <a:ext cx="6072187" cy="329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为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</a:t>
            </a:r>
            <a:r>
              <a:rPr kumimoji="1" lang="en-US" altLang="zh-CN" sz="1600" b="1">
                <a:latin typeface="Times New Roman" pitchFamily="18" charset="0"/>
              </a:rPr>
              <a:t>$</a:t>
            </a:r>
            <a:r>
              <a:rPr kumimoji="1" lang="zh-CN" altLang="en-US" sz="1600" b="1">
                <a:latin typeface="华文楷体" pitchFamily="2" charset="-122"/>
                <a:ea typeface="华文楷体" pitchFamily="2" charset="-122"/>
              </a:rPr>
              <a:t>的第一个符号；</a:t>
            </a:r>
            <a:endParaRPr kumimoji="1" lang="en-US" altLang="zh-CN" sz="16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l-GR" altLang="zh-CN" sz="16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while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(1) {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永远重复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是栈顶的状态；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if ( 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 st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           将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为下一个输入符号；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归约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从栈中弹出│ </a:t>
            </a:r>
            <a:r>
              <a:rPr lang="el-GR" altLang="zh-CN" sz="1600" b="1" i="1">
                <a:latin typeface="Times New Roman" pitchFamily="18" charset="0"/>
              </a:rPr>
              <a:t>β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│个符号；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将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输出产生式 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接受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) break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语法分析完成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else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调用错误恢复例程；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en-US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SLR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LALR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cs typeface="Times New Roman" pitchFamily="18" charset="0"/>
            </a:endParaRPr>
          </a:p>
        </p:txBody>
      </p:sp>
      <p:sp>
        <p:nvSpPr>
          <p:cNvPr id="5529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如何构造给定文法的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46175"/>
            <a:ext cx="8307387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右部某位置标有圆点的产生式称为相应文法的一个</a:t>
            </a:r>
            <a:r>
              <a:rPr lang="en-US" altLang="zh-CN" sz="2500" b="1" i="1">
                <a:solidFill>
                  <a:srgbClr val="FF0000"/>
                </a:solidFill>
              </a:rPr>
              <a:t>LR</a:t>
            </a:r>
            <a:r>
              <a:rPr lang="en-US" altLang="zh-CN" sz="2500" b="1">
                <a:solidFill>
                  <a:srgbClr val="FF0000"/>
                </a:solidFill>
              </a:rPr>
              <a:t>(0)</a:t>
            </a:r>
            <a:r>
              <a:rPr lang="zh-CN" altLang="en-US" sz="2500" b="1">
                <a:solidFill>
                  <a:srgbClr val="FF0000"/>
                </a:solidFill>
              </a:rPr>
              <a:t>项目</a:t>
            </a:r>
            <a:r>
              <a:rPr lang="zh-CN" altLang="en-US" sz="2500" b="1">
                <a:solidFill>
                  <a:schemeClr val="tx1"/>
                </a:solidFill>
              </a:rPr>
              <a:t>（简称为项目）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		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/>
              <a:t>·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</a:rPr>
              <a:t>S</a:t>
            </a:r>
            <a:r>
              <a:rPr lang="en-US" altLang="zh-CN" sz="2500" b="1">
                <a:solidFill>
                  <a:schemeClr val="tx1"/>
                </a:solidFill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</a:rPr>
              <a:t>bBB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4.4.1 LR(0)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3492500" y="41560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492500" y="2859088"/>
            <a:ext cx="2447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3492500" y="3465513"/>
            <a:ext cx="1933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</a:p>
        </p:txBody>
      </p:sp>
      <p:sp>
        <p:nvSpPr>
          <p:cNvPr id="421895" name="AutoShape 7"/>
          <p:cNvSpPr>
            <a:spLocks/>
          </p:cNvSpPr>
          <p:nvPr/>
        </p:nvSpPr>
        <p:spPr bwMode="auto">
          <a:xfrm>
            <a:off x="3052763" y="3475038"/>
            <a:ext cx="295275" cy="539750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2998788" y="43719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flipH="1">
            <a:off x="2998788" y="30781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546" name="矩形 1"/>
          <p:cNvSpPr>
            <a:spLocks noChangeArrowheads="1"/>
          </p:cNvSpPr>
          <p:nvPr/>
        </p:nvSpPr>
        <p:spPr bwMode="auto">
          <a:xfrm>
            <a:off x="1079500" y="2905125"/>
            <a:ext cx="4572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738" y="3622675"/>
            <a:ext cx="40640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项目描述了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句柄识别的状态</a:t>
            </a:r>
            <a:endParaRPr lang="zh-CN" altLang="en-US" sz="36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775" y="4614863"/>
            <a:ext cx="489743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ε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只生成一个项目</a:t>
            </a:r>
            <a:r>
              <a:rPr lang="en-US" altLang="zh-CN" sz="2500" b="1" i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→ · </a:t>
            </a:r>
            <a:endParaRPr lang="zh-CN" altLang="en-US">
              <a:solidFill>
                <a:srgbClr val="2D83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 animBg="1"/>
      <p:bldP spid="65546" grpId="0"/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357188" y="785813"/>
            <a:ext cx="8664575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是一个以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为开始符号的文法，则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增广文法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G'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就是在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中加上新开始符号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和产生式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而得到的文法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例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增广文法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Augmented Grammar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13225" y="2571750"/>
            <a:ext cx="936625" cy="32385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5513" y="2117725"/>
            <a:ext cx="1816100" cy="1939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70500" y="1733550"/>
            <a:ext cx="1814513" cy="232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0)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E'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2" name="矩形 1"/>
          <p:cNvSpPr/>
          <p:nvPr/>
        </p:nvSpPr>
        <p:spPr>
          <a:xfrm>
            <a:off x="368300" y="4198938"/>
            <a:ext cx="8596313" cy="91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03213" lvl="1" eaLnBrk="1" hangingPunct="1">
              <a:lnSpc>
                <a:spcPts val="32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引入这个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新的开始产生式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的目的是使得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文法开始符号仅出现在一个产生式的左边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，从而使得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分析器只有一个接受状态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428625" y="2738438"/>
            <a:ext cx="8072438" cy="265112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955" name="AutoShape 11"/>
          <p:cNvSpPr>
            <a:spLocks/>
          </p:cNvSpPr>
          <p:nvPr/>
        </p:nvSpPr>
        <p:spPr bwMode="auto">
          <a:xfrm>
            <a:off x="1331913" y="3108325"/>
            <a:ext cx="1239837" cy="2841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22889"/>
              <a:gd name="adj5" fmla="val -94162"/>
              <a:gd name="adj6" fmla="val -2866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</a:rPr>
              <a:t>归约项目</a:t>
            </a:r>
          </a:p>
        </p:txBody>
      </p:sp>
      <p:sp>
        <p:nvSpPr>
          <p:cNvPr id="594956" name="AutoShape 12"/>
          <p:cNvSpPr>
            <a:spLocks/>
          </p:cNvSpPr>
          <p:nvPr/>
        </p:nvSpPr>
        <p:spPr bwMode="auto">
          <a:xfrm>
            <a:off x="900113" y="3536950"/>
            <a:ext cx="1243012" cy="2587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7412"/>
              <a:gd name="adj5" fmla="val -245664"/>
              <a:gd name="adj6" fmla="val -215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接收项目</a:t>
            </a:r>
          </a:p>
        </p:txBody>
      </p:sp>
      <p:sp>
        <p:nvSpPr>
          <p:cNvPr id="594957" name="AutoShape 13"/>
          <p:cNvSpPr>
            <a:spLocks/>
          </p:cNvSpPr>
          <p:nvPr/>
        </p:nvSpPr>
        <p:spPr bwMode="auto">
          <a:xfrm>
            <a:off x="828675" y="1651000"/>
            <a:ext cx="1243013" cy="314325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11963"/>
              <a:gd name="adj5" fmla="val 213944"/>
              <a:gd name="adj6" fmla="val -17944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594948" grpId="0" build="allAtOnce"/>
      <p:bldP spid="594949" grpId="0" build="allAtOnce"/>
      <p:bldP spid="594950" grpId="0" build="allAtOnce"/>
      <p:bldP spid="594951" grpId="0" build="allAtOnce"/>
      <p:bldP spid="594952" grpId="0" build="allAtOnce"/>
      <p:bldP spid="594954" grpId="0" animBg="1"/>
      <p:bldP spid="594954" grpId="1" animBg="1"/>
      <p:bldP spid="594955" grpId="0" animBg="1"/>
      <p:bldP spid="594955" grpId="1" animBg="1"/>
      <p:bldP spid="594956" grpId="0" animBg="1"/>
      <p:bldP spid="594956" grpId="1" animBg="1"/>
      <p:bldP spid="594957" grpId="0" animBg="1"/>
      <p:bldP spid="59495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8" y="3197225"/>
            <a:ext cx="8320087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后继项目</a:t>
            </a:r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Successive Item</a:t>
            </a:r>
            <a:r>
              <a:rPr lang="en-US" altLang="zh-CN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）</a:t>
            </a:r>
            <a:endParaRPr lang="zh-CN" altLang="en-US" sz="16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同属于一个产生式的项目，但圆点的位置只相差一个符号，</a:t>
            </a:r>
            <a:endParaRPr lang="en-US" altLang="zh-CN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则称后者是前者的后继项目</a:t>
            </a: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Xβ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的后继项目是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β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529432" y="3804877"/>
            <a:ext cx="357188" cy="504825"/>
            <a:chOff x="975" y="3041"/>
            <a:chExt cx="225" cy="672"/>
          </a:xfrm>
        </p:grpSpPr>
        <p:sp>
          <p:nvSpPr>
            <p:cNvPr id="38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1674813" y="3827797"/>
            <a:ext cx="357188" cy="492125"/>
            <a:chOff x="975" y="3203"/>
            <a:chExt cx="225" cy="653"/>
          </a:xfrm>
        </p:grpSpPr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81"/>
          <p:cNvGrpSpPr>
            <a:grpSpLocks/>
          </p:cNvGrpSpPr>
          <p:nvPr/>
        </p:nvGrpSpPr>
        <p:grpSpPr bwMode="auto">
          <a:xfrm>
            <a:off x="2617361" y="3869167"/>
            <a:ext cx="357188" cy="471488"/>
            <a:chOff x="975" y="3203"/>
            <a:chExt cx="225" cy="628"/>
          </a:xfrm>
        </p:grpSpPr>
        <p:sp>
          <p:nvSpPr>
            <p:cNvPr id="49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1" name="Group 84"/>
          <p:cNvGrpSpPr>
            <a:grpSpLocks/>
          </p:cNvGrpSpPr>
          <p:nvPr/>
        </p:nvGrpSpPr>
        <p:grpSpPr bwMode="auto">
          <a:xfrm>
            <a:off x="1912938" y="3422650"/>
            <a:ext cx="812800" cy="847725"/>
            <a:chOff x="1111" y="2662"/>
            <a:chExt cx="512" cy="1129"/>
          </a:xfrm>
        </p:grpSpPr>
        <p:sp>
          <p:nvSpPr>
            <p:cNvPr id="5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7"/>
          <p:cNvGrpSpPr>
            <a:grpSpLocks/>
          </p:cNvGrpSpPr>
          <p:nvPr/>
        </p:nvGrpSpPr>
        <p:grpSpPr bwMode="auto">
          <a:xfrm>
            <a:off x="1498600" y="2932396"/>
            <a:ext cx="1625600" cy="1387475"/>
            <a:chOff x="858" y="1946"/>
            <a:chExt cx="1024" cy="1847"/>
          </a:xfrm>
        </p:grpSpPr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2" name="Group 90"/>
          <p:cNvGrpSpPr>
            <a:grpSpLocks/>
          </p:cNvGrpSpPr>
          <p:nvPr/>
        </p:nvGrpSpPr>
        <p:grpSpPr bwMode="auto">
          <a:xfrm>
            <a:off x="746338" y="2470150"/>
            <a:ext cx="1439863" cy="1782763"/>
            <a:chOff x="385" y="1374"/>
            <a:chExt cx="907" cy="2374"/>
          </a:xfrm>
        </p:grpSpPr>
        <p:sp>
          <p:nvSpPr>
            <p:cNvPr id="6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963" y="3768798"/>
            <a:ext cx="2525861" cy="917603"/>
            <a:chOff x="461963" y="3768798"/>
            <a:chExt cx="2525861" cy="917603"/>
          </a:xfrm>
        </p:grpSpPr>
        <p:sp>
          <p:nvSpPr>
            <p:cNvPr id="15" name="椭圆 14"/>
            <p:cNvSpPr/>
            <p:nvPr/>
          </p:nvSpPr>
          <p:spPr>
            <a:xfrm>
              <a:off x="461963" y="3768798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930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563167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8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58" name="AutoShape 14"/>
          <p:cNvSpPr>
            <a:spLocks noChangeArrowheads="1"/>
          </p:cNvSpPr>
          <p:nvPr/>
        </p:nvSpPr>
        <p:spPr bwMode="auto">
          <a:xfrm>
            <a:off x="3784600" y="3149600"/>
            <a:ext cx="4176713" cy="1006475"/>
          </a:xfrm>
          <a:prstGeom prst="cloudCallout">
            <a:avLst>
              <a:gd name="adj1" fmla="val -51169"/>
              <a:gd name="adj2" fmla="val -55586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个项目中是否会有某些项目是</a:t>
            </a:r>
            <a:r>
              <a:rPr lang="zh-CN" altLang="en-US" sz="2000" b="1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等价的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487363" y="4202113"/>
            <a:ext cx="8332787" cy="831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可以把等价的项目组成一个项目集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，称为</a:t>
            </a:r>
            <a:r>
              <a:rPr lang="zh-CN" altLang="en-US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项目集闭包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Closure of Item Sets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，每个项目集闭包对应着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的一个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endParaRPr lang="en-US" altLang="zh-CN" sz="24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8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162300" y="3900488"/>
            <a:ext cx="1000125" cy="1077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60713" y="1677988"/>
            <a:ext cx="1001712" cy="1222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731838"/>
            <a:ext cx="1073150" cy="1465262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160713" y="757238"/>
            <a:ext cx="10017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kumimoji="1"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2744788" y="1112838"/>
            <a:ext cx="4206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2698750" y="71437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2744788" y="1755775"/>
            <a:ext cx="4175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2716213" y="134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154363" y="1627188"/>
            <a:ext cx="1295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aB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	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>
            <a:spLocks/>
          </p:cNvSpPr>
          <p:nvPr/>
        </p:nvSpPr>
        <p:spPr bwMode="auto">
          <a:xfrm>
            <a:off x="2024063" y="2208213"/>
            <a:ext cx="1141412" cy="234315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701800" y="2471738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3162300" y="3863975"/>
            <a:ext cx="129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aB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25997" name="Freeform 13"/>
          <p:cNvSpPr>
            <a:spLocks/>
          </p:cNvSpPr>
          <p:nvPr/>
        </p:nvSpPr>
        <p:spPr bwMode="auto">
          <a:xfrm>
            <a:off x="2444750" y="2212975"/>
            <a:ext cx="715963" cy="1243013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2459038" y="250031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162300" y="2971800"/>
            <a:ext cx="1000125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4162425" y="1763713"/>
            <a:ext cx="382588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4113213" y="13573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45013" y="1557338"/>
            <a:ext cx="1035050" cy="720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3" name="Freeform 19"/>
          <p:cNvSpPr>
            <a:spLocks/>
          </p:cNvSpPr>
          <p:nvPr/>
        </p:nvSpPr>
        <p:spPr bwMode="auto">
          <a:xfrm>
            <a:off x="4162425" y="2278063"/>
            <a:ext cx="793750" cy="1781175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4924425" y="28575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05" name="Freeform 21"/>
          <p:cNvSpPr>
            <a:spLocks/>
          </p:cNvSpPr>
          <p:nvPr/>
        </p:nvSpPr>
        <p:spPr bwMode="auto">
          <a:xfrm>
            <a:off x="4162425" y="2735263"/>
            <a:ext cx="317500" cy="51435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4448175" y="2849563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7" name="Line 23"/>
          <p:cNvSpPr>
            <a:spLocks noChangeShapeType="1"/>
          </p:cNvSpPr>
          <p:nvPr/>
        </p:nvSpPr>
        <p:spPr bwMode="auto">
          <a:xfrm flipV="1">
            <a:off x="4162425" y="4324350"/>
            <a:ext cx="382588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4233863" y="39719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4545013" y="3867150"/>
            <a:ext cx="1001712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10" name="Freeform 26"/>
          <p:cNvSpPr>
            <a:spLocks/>
          </p:cNvSpPr>
          <p:nvPr/>
        </p:nvSpPr>
        <p:spPr bwMode="auto">
          <a:xfrm>
            <a:off x="4162425" y="4508500"/>
            <a:ext cx="457200" cy="3429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11" name="Text Box 27"/>
          <p:cNvSpPr txBox="1">
            <a:spLocks noChangeArrowheads="1"/>
          </p:cNvSpPr>
          <p:nvPr/>
        </p:nvSpPr>
        <p:spPr bwMode="auto">
          <a:xfrm>
            <a:off x="4662488" y="4459288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3733800" y="3614738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3805238" y="35433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6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6838" y="1104900"/>
            <a:ext cx="1379537" cy="1682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 err="1"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b="1" dirty="0"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5799138" y="1131888"/>
          <a:ext cx="3236912" cy="3657597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18275" y="700088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425987" grpId="0" build="p" animBg="1"/>
      <p:bldP spid="425988" grpId="0" animBg="1"/>
      <p:bldP spid="425989" grpId="0" animBg="1"/>
      <p:bldP spid="425990" grpId="0"/>
      <p:bldP spid="425991" grpId="0" animBg="1"/>
      <p:bldP spid="425992" grpId="0"/>
      <p:bldP spid="425994" grpId="0" animBg="1"/>
      <p:bldP spid="425995" grpId="0"/>
      <p:bldP spid="425997" grpId="0" animBg="1"/>
      <p:bldP spid="425998" grpId="0"/>
      <p:bldP spid="425999" grpId="0" animBg="1"/>
      <p:bldP spid="426000" grpId="0" animBg="1"/>
      <p:bldP spid="426001" grpId="0"/>
      <p:bldP spid="426002" grpId="0" animBg="1"/>
      <p:bldP spid="426003" grpId="0" animBg="1"/>
      <p:bldP spid="426004" grpId="0"/>
      <p:bldP spid="426005" grpId="0" animBg="1"/>
      <p:bldP spid="426006" grpId="0"/>
      <p:bldP spid="426007" grpId="0" animBg="1"/>
      <p:bldP spid="426008" grpId="0"/>
      <p:bldP spid="426009" grpId="0" animBg="1"/>
      <p:bldP spid="426010" grpId="0" animBg="1"/>
      <p:bldP spid="426011" grpId="0"/>
      <p:bldP spid="426012" grpId="0" animBg="1"/>
      <p:bldP spid="426013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162300" y="3900488"/>
            <a:ext cx="1000125" cy="1077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0713" y="1677988"/>
            <a:ext cx="1001712" cy="1222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731838"/>
            <a:ext cx="1073150" cy="1465262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160713" y="757238"/>
            <a:ext cx="10017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2744788" y="1112838"/>
            <a:ext cx="4206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2698750" y="71437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2744788" y="1755775"/>
            <a:ext cx="4175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2716213" y="134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154363" y="1627188"/>
            <a:ext cx="1295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28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>
            <a:spLocks/>
          </p:cNvSpPr>
          <p:nvPr/>
        </p:nvSpPr>
        <p:spPr bwMode="auto">
          <a:xfrm>
            <a:off x="2024063" y="2208213"/>
            <a:ext cx="1141412" cy="234315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701800" y="2471738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3162300" y="3863975"/>
            <a:ext cx="129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25997" name="Freeform 13"/>
          <p:cNvSpPr>
            <a:spLocks/>
          </p:cNvSpPr>
          <p:nvPr/>
        </p:nvSpPr>
        <p:spPr bwMode="auto">
          <a:xfrm>
            <a:off x="2444750" y="2212975"/>
            <a:ext cx="715963" cy="1243013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2459038" y="250031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162300" y="2971800"/>
            <a:ext cx="1000125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kumimoji="1" lang="en-US" altLang="zh-C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4162425" y="1763713"/>
            <a:ext cx="382588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4113213" y="13573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45013" y="1557338"/>
            <a:ext cx="1035050" cy="720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3" name="Freeform 19"/>
          <p:cNvSpPr>
            <a:spLocks/>
          </p:cNvSpPr>
          <p:nvPr/>
        </p:nvSpPr>
        <p:spPr bwMode="auto">
          <a:xfrm>
            <a:off x="4162425" y="2278063"/>
            <a:ext cx="793750" cy="1781175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4924425" y="28575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05" name="Freeform 21"/>
          <p:cNvSpPr>
            <a:spLocks/>
          </p:cNvSpPr>
          <p:nvPr/>
        </p:nvSpPr>
        <p:spPr bwMode="auto">
          <a:xfrm>
            <a:off x="4162425" y="2735263"/>
            <a:ext cx="317500" cy="51435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4448175" y="2849563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7" name="Line 23"/>
          <p:cNvSpPr>
            <a:spLocks noChangeShapeType="1"/>
          </p:cNvSpPr>
          <p:nvPr/>
        </p:nvSpPr>
        <p:spPr bwMode="auto">
          <a:xfrm flipV="1">
            <a:off x="4162425" y="4324350"/>
            <a:ext cx="382588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4233863" y="39719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4545013" y="3867150"/>
            <a:ext cx="1001712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10" name="Freeform 26"/>
          <p:cNvSpPr>
            <a:spLocks/>
          </p:cNvSpPr>
          <p:nvPr/>
        </p:nvSpPr>
        <p:spPr bwMode="auto">
          <a:xfrm>
            <a:off x="4162425" y="4508500"/>
            <a:ext cx="457200" cy="3429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11" name="Text Box 27"/>
          <p:cNvSpPr txBox="1">
            <a:spLocks noChangeArrowheads="1"/>
          </p:cNvSpPr>
          <p:nvPr/>
        </p:nvSpPr>
        <p:spPr bwMode="auto">
          <a:xfrm>
            <a:off x="4662488" y="4459288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3733800" y="3614738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3805238" y="35433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6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6838" y="1104900"/>
            <a:ext cx="1379537" cy="1682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S'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b="1" dirty="0">
              <a:solidFill>
                <a:prstClr val="black"/>
              </a:solidFill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5799138" y="1131888"/>
          <a:ext cx="3236912" cy="3657597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18275" y="700088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24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4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5" name="矩形 4"/>
          <p:cNvSpPr/>
          <p:nvPr/>
        </p:nvSpPr>
        <p:spPr>
          <a:xfrm>
            <a:off x="3968750" y="115692"/>
            <a:ext cx="4851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初始状态</a:t>
            </a:r>
            <a:r>
              <a:rPr lang="zh-CN" altLang="en-US" b="1" dirty="0">
                <a:latin typeface="+mn-ea"/>
                <a:ea typeface="+mn-ea"/>
              </a:rPr>
              <a:t>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某一状态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路径</a:t>
            </a:r>
            <a:r>
              <a:rPr lang="zh-CN" altLang="en-US" b="1" dirty="0">
                <a:latin typeface="+mn-ea"/>
                <a:ea typeface="+mn-ea"/>
              </a:rPr>
              <a:t>对应的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符号序列</a:t>
            </a:r>
            <a:r>
              <a:rPr lang="zh-CN" altLang="en-US" b="1" dirty="0">
                <a:latin typeface="+mn-ea"/>
                <a:ea typeface="+mn-ea"/>
              </a:rPr>
              <a:t>代表着某一时刻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分析栈中的内容</a:t>
            </a:r>
          </a:p>
        </p:txBody>
      </p:sp>
    </p:spTree>
    <p:extLst>
      <p:ext uri="{BB962C8B-B14F-4D97-AF65-F5344CB8AC3E}">
        <p14:creationId xmlns:p14="http://schemas.microsoft.com/office/powerpoint/2010/main" val="25693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是某一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分析栈中的内容有什么特点？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03648" y="1491630"/>
            <a:ext cx="4319587" cy="376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</a:t>
            </a:r>
            <a:r>
              <a:rPr lang="zh-CN" altLang="en-US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</a:t>
            </a:r>
            <a:r>
              <a:rPr lang="zh-CN" altLang="en-US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</p:spTree>
    <p:extLst>
      <p:ext uri="{BB962C8B-B14F-4D97-AF65-F5344CB8AC3E}">
        <p14:creationId xmlns:p14="http://schemas.microsoft.com/office/powerpoint/2010/main" val="6149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是某一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不能越过句柄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  <a:p>
            <a:pPr lvl="1" eaLnBrk="1" hangingPunct="1">
              <a:lnSpc>
                <a:spcPts val="3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prstClr val="black"/>
                </a:solidFill>
                <a:cs typeface="Times New Roman" panose="02020603050405020304" pitchFamily="18" charset="0"/>
              </a:rPr>
              <a:t>例：句型 </a:t>
            </a:r>
            <a:r>
              <a:rPr lang="en-US" altLang="zh-CN" sz="26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600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sz="26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prstClr val="black"/>
                </a:solidFill>
                <a:cs typeface="Times New Roman" panose="02020603050405020304" pitchFamily="18" charset="0"/>
              </a:rPr>
              <a:t> : real</a:t>
            </a:r>
            <a:endParaRPr lang="en-US" altLang="zh-CN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前缀</a:t>
            </a: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l-GR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ε</a:t>
            </a: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endParaRPr lang="en-US" altLang="zh-CN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</a:t>
            </a: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</a:t>
            </a: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endParaRPr lang="en-US" altLang="zh-CN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:</a:t>
            </a:r>
          </a:p>
          <a:p>
            <a:pPr lvl="3" eaLnBrk="1" hangingPunct="1">
              <a:lnSpc>
                <a:spcPts val="22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: real</a:t>
            </a:r>
          </a:p>
          <a:p>
            <a:pPr lvl="1" eaLnBrk="1" hangingPunct="1">
              <a:lnSpc>
                <a:spcPts val="250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分析栈中的内容有什么特点？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87824" y="2211711"/>
            <a:ext cx="122413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2411562" y="2284736"/>
            <a:ext cx="914400" cy="330200"/>
          </a:xfrm>
          <a:prstGeom prst="borderCallout2">
            <a:avLst>
              <a:gd name="adj1" fmla="val 34616"/>
              <a:gd name="adj2" fmla="val 108333"/>
              <a:gd name="adj3" fmla="val 34616"/>
              <a:gd name="adj4" fmla="val 126565"/>
              <a:gd name="adj5" fmla="val -22597"/>
              <a:gd name="adj6" fmla="val 145662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20072" y="1189361"/>
            <a:ext cx="3760793" cy="1800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语法：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&lt;S&gt;→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&lt;IDS&gt; : &lt;TYPE&gt;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&lt;IDS&gt;→&lt;IDS&gt; 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&lt;IDS&gt;→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&lt;TYPE&gt;→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real|int|char|bool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635896" y="3032771"/>
            <a:ext cx="237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 , 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35896" y="3393134"/>
            <a:ext cx="280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35896" y="3753496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, </a:t>
            </a:r>
            <a:r>
              <a:rPr lang="en-US" altLang="zh-CN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35896" y="4113859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, 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3061221" y="3177234"/>
            <a:ext cx="433387" cy="71437"/>
          </a:xfrm>
          <a:prstGeom prst="leftRightArrow">
            <a:avLst>
              <a:gd name="adj1" fmla="val 50000"/>
              <a:gd name="adj2" fmla="val 121334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3061221" y="3537596"/>
            <a:ext cx="433387" cy="71438"/>
          </a:xfrm>
          <a:prstGeom prst="leftRightArrow">
            <a:avLst>
              <a:gd name="adj1" fmla="val 50000"/>
              <a:gd name="adj2" fmla="val 121332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061221" y="3896371"/>
            <a:ext cx="433387" cy="71438"/>
          </a:xfrm>
          <a:prstGeom prst="leftRightArrow">
            <a:avLst>
              <a:gd name="adj1" fmla="val 50000"/>
              <a:gd name="adj2" fmla="val 121332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061221" y="4256734"/>
            <a:ext cx="433387" cy="71437"/>
          </a:xfrm>
          <a:prstGeom prst="leftRightArrow">
            <a:avLst>
              <a:gd name="adj1" fmla="val 50000"/>
              <a:gd name="adj2" fmla="val 121334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912" y="4508689"/>
            <a:ext cx="2571239" cy="481954"/>
            <a:chOff x="3779912" y="4508689"/>
            <a:chExt cx="2571239" cy="481954"/>
          </a:xfrm>
        </p:grpSpPr>
        <p:sp>
          <p:nvSpPr>
            <p:cNvPr id="2" name="右大括号 1"/>
            <p:cNvSpPr/>
            <p:nvPr/>
          </p:nvSpPr>
          <p:spPr>
            <a:xfrm>
              <a:off x="3779912" y="4508689"/>
              <a:ext cx="216024" cy="481954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088993" y="4542231"/>
              <a:ext cx="226215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  <a:ea typeface="+mn-ea"/>
                </a:rPr>
                <a:t>不会出现在分析栈中</a:t>
              </a: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12466" y="3881732"/>
            <a:ext cx="863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364704" y="3070240"/>
            <a:ext cx="1650754" cy="1410331"/>
          </a:xfrm>
          <a:prstGeom prst="rect">
            <a:avLst/>
          </a:prstGeom>
          <a:noFill/>
          <a:ln w="25400">
            <a:solidFill>
              <a:srgbClr val="3333C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011591" y="3644989"/>
            <a:ext cx="287090" cy="217014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152084" y="3399484"/>
            <a:ext cx="2881312" cy="792163"/>
          </a:xfrm>
          <a:prstGeom prst="wedgeRoundRectCallout">
            <a:avLst>
              <a:gd name="adj1" fmla="val -56816"/>
              <a:gd name="adj2" fmla="val -4449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的识别就相当于规范句型</a:t>
            </a:r>
            <a:r>
              <a:rPr lang="zh-CN" altLang="en-US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</a:t>
            </a:r>
            <a:r>
              <a:rPr lang="zh-CN" altLang="en-US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的识别</a:t>
            </a:r>
          </a:p>
        </p:txBody>
      </p:sp>
    </p:spTree>
    <p:extLst>
      <p:ext uri="{BB962C8B-B14F-4D97-AF65-F5344CB8AC3E}">
        <p14:creationId xmlns:p14="http://schemas.microsoft.com/office/powerpoint/2010/main" val="17513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marL="273050" lvl="1"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规范句型的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cs typeface="楷体_GB2312"/>
              </a:rPr>
              <a:t>活前缀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不含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句柄右侧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任意符号的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活前缀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Active Prefix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475656" y="2167880"/>
            <a:ext cx="541686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活前缀是可以出现在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分析栈</a:t>
            </a:r>
            <a:r>
              <a:rPr lang="zh-CN" altLang="en-US" sz="2400" b="1" dirty="0">
                <a:latin typeface="+mn-ea"/>
                <a:ea typeface="+mn-ea"/>
              </a:rPr>
              <a:t>中的符号串</a:t>
            </a:r>
          </a:p>
        </p:txBody>
      </p:sp>
    </p:spTree>
    <p:extLst>
      <p:ext uri="{BB962C8B-B14F-4D97-AF65-F5344CB8AC3E}">
        <p14:creationId xmlns:p14="http://schemas.microsoft.com/office/powerpoint/2010/main" val="8342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句柄的任何符号：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A→.</a:t>
            </a:r>
            <a:r>
              <a:rPr lang="en-US" altLang="zh-CN" sz="28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包含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句柄的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部分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符号：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A→</a:t>
            </a:r>
            <a:r>
              <a:rPr lang="en-US" altLang="zh-CN" sz="28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i="1" kern="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i="1" kern="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包含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句柄的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全部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符号：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A→</a:t>
            </a:r>
            <a:r>
              <a:rPr lang="en-US" altLang="zh-CN" sz="28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活前缀与句柄的关系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9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162300" y="3900488"/>
            <a:ext cx="1000125" cy="1077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0713" y="1677988"/>
            <a:ext cx="1001712" cy="1222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731838"/>
            <a:ext cx="1073150" cy="1465262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 b="1">
                <a:solidFill>
                  <a:schemeClr val="tx1"/>
                </a:solidFill>
              </a:rPr>
              <a:t>·</a:t>
            </a:r>
            <a:r>
              <a:rPr lang="en-US" altLang="zh-CN" sz="2000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160713" y="757238"/>
            <a:ext cx="10017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2744788" y="1112838"/>
            <a:ext cx="4206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2698750" y="71437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2744788" y="1755775"/>
            <a:ext cx="4175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2716213" y="134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154363" y="1627188"/>
            <a:ext cx="1295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28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>
            <a:spLocks/>
          </p:cNvSpPr>
          <p:nvPr/>
        </p:nvSpPr>
        <p:spPr bwMode="auto">
          <a:xfrm>
            <a:off x="2024063" y="2208213"/>
            <a:ext cx="1141412" cy="234315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701800" y="2471738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3162300" y="3863975"/>
            <a:ext cx="129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25997" name="Freeform 13"/>
          <p:cNvSpPr>
            <a:spLocks/>
          </p:cNvSpPr>
          <p:nvPr/>
        </p:nvSpPr>
        <p:spPr bwMode="auto">
          <a:xfrm>
            <a:off x="2444750" y="2212975"/>
            <a:ext cx="715963" cy="1243013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2459038" y="250031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162300" y="2971800"/>
            <a:ext cx="1000125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kumimoji="1" lang="en-US" altLang="zh-C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4162425" y="1763713"/>
            <a:ext cx="382588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4113213" y="13573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45013" y="1557338"/>
            <a:ext cx="1035050" cy="720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03" name="Freeform 19"/>
          <p:cNvSpPr>
            <a:spLocks/>
          </p:cNvSpPr>
          <p:nvPr/>
        </p:nvSpPr>
        <p:spPr bwMode="auto">
          <a:xfrm>
            <a:off x="4162425" y="2278063"/>
            <a:ext cx="793750" cy="1781175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4924425" y="28575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05" name="Freeform 21"/>
          <p:cNvSpPr>
            <a:spLocks/>
          </p:cNvSpPr>
          <p:nvPr/>
        </p:nvSpPr>
        <p:spPr bwMode="auto">
          <a:xfrm>
            <a:off x="4162425" y="2735263"/>
            <a:ext cx="317500" cy="51435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4448175" y="2849563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7" name="Line 23"/>
          <p:cNvSpPr>
            <a:spLocks noChangeShapeType="1"/>
          </p:cNvSpPr>
          <p:nvPr/>
        </p:nvSpPr>
        <p:spPr bwMode="auto">
          <a:xfrm flipV="1">
            <a:off x="4162425" y="4324350"/>
            <a:ext cx="382588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4233863" y="39719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4545013" y="3867150"/>
            <a:ext cx="1001712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010" name="Freeform 26"/>
          <p:cNvSpPr>
            <a:spLocks/>
          </p:cNvSpPr>
          <p:nvPr/>
        </p:nvSpPr>
        <p:spPr bwMode="auto">
          <a:xfrm>
            <a:off x="4162425" y="4508500"/>
            <a:ext cx="457200" cy="3429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11" name="Text Box 27"/>
          <p:cNvSpPr txBox="1">
            <a:spLocks noChangeArrowheads="1"/>
          </p:cNvSpPr>
          <p:nvPr/>
        </p:nvSpPr>
        <p:spPr bwMode="auto">
          <a:xfrm>
            <a:off x="4662488" y="4459288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3733800" y="3614738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3805238" y="35433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6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6838" y="1104900"/>
            <a:ext cx="1379537" cy="1682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S'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b="1" dirty="0">
              <a:solidFill>
                <a:prstClr val="black"/>
              </a:solidFill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5799138" y="1131888"/>
          <a:ext cx="3236912" cy="3657597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18275" y="700088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24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4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5" name="矩形 4"/>
          <p:cNvSpPr/>
          <p:nvPr/>
        </p:nvSpPr>
        <p:spPr>
          <a:xfrm>
            <a:off x="3968750" y="115692"/>
            <a:ext cx="4851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初始状态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某一状态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符号序列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代表着某一时刻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分析栈中的内容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4321175"/>
            <a:ext cx="267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项目识别文法全部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活前缀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62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chemeClr val="tx1"/>
                </a:solidFill>
              </a:rPr>
              <a:t>CLOSURE( 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3563" y="1852613"/>
            <a:ext cx="83153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·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Bβ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 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}</a:t>
            </a:r>
            <a:endParaRPr lang="zh-CN" altLang="en-US" sz="22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3563" y="1204913"/>
            <a:ext cx="70326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计算给定项目集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chemeClr val="tx1"/>
                </a:solidFill>
              </a:rPr>
              <a:t>CLOSURE(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85813" y="785813"/>
            <a:ext cx="7632700" cy="4103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SetOfltems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CLOSURE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{</a:t>
            </a:r>
            <a:endParaRPr kumimoji="1" lang="en-US" altLang="zh-CN" sz="2500" b="1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repeat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(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中的每个项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→</a:t>
            </a:r>
            <a:r>
              <a:rPr lang="el-GR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l-GR" altLang="zh-CN" sz="2500" b="1" i="1">
                <a:solidFill>
                  <a:srgbClr val="000000"/>
                </a:solidFill>
                <a:latin typeface="Times New Roman" pitchFamily="18" charset="0"/>
              </a:rPr>
              <a:t>β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for (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G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的每个产生式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if (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项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不在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       将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加入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until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在某一轮中没有新的项被加入到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return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6891791" y="2287588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 rot="10800000">
            <a:off x="6827292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30326" y="3260628"/>
            <a:ext cx="1938774" cy="1409528"/>
            <a:chOff x="4628082" y="3850592"/>
            <a:chExt cx="1938774" cy="1409528"/>
          </a:xfrm>
        </p:grpSpPr>
        <p:grpSp>
          <p:nvGrpSpPr>
            <p:cNvPr id="70" name="Group 87"/>
            <p:cNvGrpSpPr>
              <a:grpSpLocks/>
            </p:cNvGrpSpPr>
            <p:nvPr/>
          </p:nvGrpSpPr>
          <p:grpSpPr bwMode="auto">
            <a:xfrm>
              <a:off x="4793762" y="3850592"/>
              <a:ext cx="1625600" cy="1052438"/>
              <a:chOff x="858" y="2392"/>
              <a:chExt cx="1024" cy="1401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858" y="2417"/>
                <a:ext cx="536" cy="135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 flipH="1" flipV="1">
                <a:off x="1381" y="2417"/>
                <a:ext cx="501" cy="13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V="1">
                <a:off x="1383" y="2392"/>
                <a:ext cx="0" cy="3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628082" y="4860010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97230" y="4836683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81781" y="4017722"/>
              <a:ext cx="356188" cy="406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7576" y="2461789"/>
            <a:ext cx="1988819" cy="2197190"/>
            <a:chOff x="550611" y="2445171"/>
            <a:chExt cx="1988819" cy="2197190"/>
          </a:xfrm>
        </p:grpSpPr>
        <p:grpSp>
          <p:nvGrpSpPr>
            <p:cNvPr id="23" name="组合 22"/>
            <p:cNvGrpSpPr/>
            <p:nvPr/>
          </p:nvGrpSpPr>
          <p:grpSpPr>
            <a:xfrm>
              <a:off x="550611" y="2445171"/>
              <a:ext cx="1988819" cy="1782763"/>
              <a:chOff x="550611" y="2445171"/>
              <a:chExt cx="1988819" cy="1782763"/>
            </a:xfrm>
          </p:grpSpPr>
          <p:grpSp>
            <p:nvGrpSpPr>
              <p:cNvPr id="61" name="Group 90"/>
              <p:cNvGrpSpPr>
                <a:grpSpLocks/>
              </p:cNvGrpSpPr>
              <p:nvPr/>
            </p:nvGrpSpPr>
            <p:grpSpPr bwMode="auto">
              <a:xfrm>
                <a:off x="755873" y="2445171"/>
                <a:ext cx="1439863" cy="1782763"/>
                <a:chOff x="385" y="1374"/>
                <a:chExt cx="907" cy="2374"/>
              </a:xfrm>
            </p:grpSpPr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85" y="1850"/>
                  <a:ext cx="634" cy="13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3" name="Rectangle 76"/>
                <p:cNvSpPr>
                  <a:spLocks noChangeArrowheads="1"/>
                </p:cNvSpPr>
                <p:nvPr/>
              </p:nvSpPr>
              <p:spPr bwMode="auto">
                <a:xfrm>
                  <a:off x="930" y="1374"/>
                  <a:ext cx="225" cy="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12" y="1850"/>
                  <a:ext cx="447" cy="189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1092" y="1850"/>
                  <a:ext cx="200" cy="2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50611" y="3797983"/>
                <a:ext cx="356188" cy="406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901" y="2876969"/>
                <a:ext cx="475529" cy="542591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924657" y="4242251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525005" y="4165203"/>
            <a:ext cx="397866" cy="484802"/>
            <a:chOff x="2712410" y="2955948"/>
            <a:chExt cx="397866" cy="484802"/>
          </a:xfrm>
        </p:grpSpPr>
        <p:sp>
          <p:nvSpPr>
            <p:cNvPr id="95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12410" y="304064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85451" y="3740101"/>
            <a:ext cx="1295252" cy="919306"/>
            <a:chOff x="1685451" y="3740101"/>
            <a:chExt cx="1295252" cy="919306"/>
          </a:xfrm>
        </p:grpSpPr>
        <p:grpSp>
          <p:nvGrpSpPr>
            <p:cNvPr id="30" name="组合 29"/>
            <p:cNvGrpSpPr/>
            <p:nvPr/>
          </p:nvGrpSpPr>
          <p:grpSpPr>
            <a:xfrm>
              <a:off x="1685451" y="3740101"/>
              <a:ext cx="1295252" cy="549892"/>
              <a:chOff x="2178844" y="2497386"/>
              <a:chExt cx="1295252" cy="549892"/>
            </a:xfrm>
          </p:grpSpPr>
          <p:grpSp>
            <p:nvGrpSpPr>
              <p:cNvPr id="88" name="Group 84"/>
              <p:cNvGrpSpPr>
                <a:grpSpLocks/>
              </p:cNvGrpSpPr>
              <p:nvPr/>
            </p:nvGrpSpPr>
            <p:grpSpPr bwMode="auto">
              <a:xfrm>
                <a:off x="2178844" y="2497386"/>
                <a:ext cx="1028700" cy="520348"/>
                <a:chOff x="975" y="3098"/>
                <a:chExt cx="648" cy="693"/>
              </a:xfrm>
            </p:grpSpPr>
            <p:sp>
              <p:nvSpPr>
                <p:cNvPr id="89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404" y="3123"/>
                  <a:ext cx="219" cy="2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364" y="3184"/>
                  <a:ext cx="10" cy="60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111" y="3098"/>
                  <a:ext cx="272" cy="22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975" y="3209"/>
                  <a:ext cx="225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</p:grpSp>
          <p:sp>
            <p:nvSpPr>
              <p:cNvPr id="93" name="Rectangle 71"/>
              <p:cNvSpPr>
                <a:spLocks noChangeArrowheads="1"/>
              </p:cNvSpPr>
              <p:nvPr/>
            </p:nvSpPr>
            <p:spPr bwMode="auto">
              <a:xfrm>
                <a:off x="3116908" y="2640310"/>
                <a:ext cx="357188" cy="406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buFont typeface="Monotype Sorts"/>
                  <a:buNone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2133409" y="4259297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56606" y="4131032"/>
            <a:ext cx="397866" cy="520397"/>
            <a:chOff x="2771095" y="2955948"/>
            <a:chExt cx="397866" cy="520397"/>
          </a:xfrm>
        </p:grpSpPr>
        <p:sp>
          <p:nvSpPr>
            <p:cNvPr id="101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771095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61963" y="4131032"/>
            <a:ext cx="397866" cy="520397"/>
            <a:chOff x="2725533" y="2955948"/>
            <a:chExt cx="397866" cy="520397"/>
          </a:xfrm>
        </p:grpSpPr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725533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3849688" y="0"/>
            <a:ext cx="47545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栈内符号串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 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剩余输入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=“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规范句型”</a:t>
            </a:r>
          </a:p>
        </p:txBody>
      </p:sp>
      <p:sp>
        <p:nvSpPr>
          <p:cNvPr id="9" name="矩形 8"/>
          <p:cNvSpPr/>
          <p:nvPr/>
        </p:nvSpPr>
        <p:spPr>
          <a:xfrm>
            <a:off x="4139258" y="4803663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478784" y="4480086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570612" y="3880913"/>
            <a:ext cx="196898" cy="599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74405" y="3525108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47976" y="2643759"/>
            <a:ext cx="239925" cy="848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118620" y="1347615"/>
            <a:ext cx="288726" cy="1240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112" grpId="0" animBg="1"/>
      <p:bldP spid="9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</a:rPr>
              <a:t>GOTO 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000125" y="2236788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华文楷体" pitchFamily="2" charset="-122"/>
              </a:rPr>
              <a:t>SetOfltems</a:t>
            </a:r>
            <a:r>
              <a:rPr lang="zh-CN" altLang="en-US" sz="25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 I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 {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将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初始化为空集；                  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for (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中的每个项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500" b="1" i="1">
                <a:latin typeface="Times New Roman" pitchFamily="18" charset="0"/>
              </a:rPr>
              <a:t> →</a:t>
            </a:r>
            <a:r>
              <a:rPr lang="el-GR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el-GR" altLang="zh-CN" sz="2500" b="1" i="1">
                <a:latin typeface="Times New Roman" pitchFamily="18" charset="0"/>
              </a:rPr>
              <a:t>β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            将项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>
                <a:latin typeface="Times New Roman" pitchFamily="18" charset="0"/>
              </a:rPr>
              <a:t>→</a:t>
            </a:r>
            <a:r>
              <a:rPr lang="zh-CN" altLang="en-US" sz="2500" b="1" i="1"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∙</a:t>
            </a:r>
            <a:r>
              <a:rPr lang="el-GR" altLang="zh-CN" sz="2500" b="1" i="1">
                <a:latin typeface="Times New Roman" pitchFamily="18" charset="0"/>
              </a:rPr>
              <a:t>β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加入到集合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return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CLOSURE 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 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}</a:t>
            </a: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568325" y="1498600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GOTO(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)=CLOSURE({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Xβ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})</a:t>
            </a:r>
            <a:endParaRPr lang="zh-CN" altLang="en-US"/>
          </a:p>
        </p:txBody>
      </p:sp>
      <p:sp>
        <p:nvSpPr>
          <p:cNvPr id="75781" name="矩形 1"/>
          <p:cNvSpPr>
            <a:spLocks noChangeArrowheads="1"/>
          </p:cNvSpPr>
          <p:nvPr/>
        </p:nvSpPr>
        <p:spPr bwMode="auto">
          <a:xfrm>
            <a:off x="357188" y="928688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后继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项目集闭包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685800" y="928688"/>
            <a:ext cx="8458200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规范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项集族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Canonical LR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自动机的状态集</a:t>
            </a:r>
            <a:endParaRPr lang="en-US" altLang="zh-CN" sz="2500">
              <a:solidFill>
                <a:schemeClr val="tx1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1285875" y="2143125"/>
            <a:ext cx="6481763" cy="264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void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items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'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 {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 i="1">
                <a:latin typeface="Times New Roman" pitchFamily="18" charset="0"/>
                <a:ea typeface="华文楷体" pitchFamily="2" charset="-122"/>
              </a:rPr>
              <a:t>        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C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＝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{ CLOSURE ({[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'</a:t>
            </a:r>
            <a:r>
              <a:rPr lang="en-US" altLang="zh-CN" sz="2000" b="1" i="1">
                <a:latin typeface="Times New Roman" pitchFamily="18" charset="0"/>
              </a:rPr>
              <a:t>→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] } ) }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repeat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中的每个项集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for(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每个文法符号</a:t>
            </a:r>
            <a:r>
              <a:rPr lang="en-US" altLang="zh-CN" sz="2000" b="1" i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if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非空且不在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                                             将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加入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</a:rPr>
              <a:t>         </a:t>
            </a:r>
            <a:r>
              <a:rPr lang="en-US" altLang="zh-CN" sz="2000" b="1">
                <a:latin typeface="Times New Roman" pitchFamily="18" charset="0"/>
              </a:rPr>
              <a:t>until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在某一轮中没有新的项集被加入到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中；</a:t>
            </a:r>
            <a:endParaRPr lang="en-US" altLang="zh-CN" sz="20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}</a:t>
            </a:r>
          </a:p>
        </p:txBody>
      </p:sp>
      <p:sp>
        <p:nvSpPr>
          <p:cNvPr id="77829" name="矩形 1"/>
          <p:cNvSpPr>
            <a:spLocks noChangeArrowheads="1"/>
          </p:cNvSpPr>
          <p:nvPr/>
        </p:nvSpPr>
        <p:spPr bwMode="auto">
          <a:xfrm>
            <a:off x="1244600" y="1519238"/>
            <a:ext cx="6481763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rgbClr val="000000"/>
              </a:buClr>
              <a:buSzPct val="100000"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}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285750" y="857250"/>
            <a:ext cx="8699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构造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G'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的规范</a:t>
            </a:r>
            <a:r>
              <a:rPr lang="en-US" altLang="zh-CN" sz="2500" b="1" i="1">
                <a:solidFill>
                  <a:srgbClr val="2D83F4"/>
                </a:solidFill>
                <a:cs typeface="楷体_GB2312"/>
              </a:rPr>
              <a:t>LR</a:t>
            </a:r>
            <a:r>
              <a:rPr lang="en-US" altLang="zh-CN" sz="2500" b="1">
                <a:solidFill>
                  <a:srgbClr val="2D83F4"/>
                </a:solidFill>
                <a:cs typeface="楷体_GB2312"/>
              </a:rPr>
              <a:t>(0)</a:t>
            </a:r>
            <a:r>
              <a:rPr lang="zh-CN" altLang="en-US" sz="2500" b="1">
                <a:solidFill>
                  <a:schemeClr val="tx1"/>
                </a:solidFill>
                <a:cs typeface="楷体_GB2312"/>
              </a:rPr>
              <a:t>项集族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C </a:t>
            </a:r>
            <a:r>
              <a:rPr lang="en-US" altLang="zh-CN" sz="2500" b="1">
                <a:solidFill>
                  <a:schemeClr val="tx1"/>
                </a:solidFill>
                <a:cs typeface="楷体_GB2312"/>
              </a:rPr>
              <a:t>= { 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sz="2500" b="1" baseline="-25000">
                <a:solidFill>
                  <a:schemeClr val="tx1"/>
                </a:solidFill>
                <a:cs typeface="楷体_GB231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cs typeface="楷体_GB2312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sz="2500" b="1" baseline="-25000">
                <a:solidFill>
                  <a:schemeClr val="tx1"/>
                </a:solidFill>
                <a:cs typeface="楷体_GB231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cs typeface="楷体_GB2312"/>
              </a:rPr>
              <a:t>, … , 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sz="2500" b="1" i="1" baseline="-25000">
                <a:solidFill>
                  <a:schemeClr val="tx1"/>
                </a:solidFill>
                <a:cs typeface="楷体_GB2312"/>
              </a:rPr>
              <a:t>n</a:t>
            </a:r>
            <a:r>
              <a:rPr lang="en-US" altLang="zh-CN" sz="2500" b="1">
                <a:solidFill>
                  <a:schemeClr val="tx1"/>
                </a:solidFill>
                <a:cs typeface="楷体_GB2312"/>
              </a:rPr>
              <a:t>}</a:t>
            </a:r>
          </a:p>
          <a:p>
            <a:pPr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楷体_GB2312"/>
              </a:rPr>
              <a:t>令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sz="2500" b="1" i="1" baseline="-25000">
                <a:solidFill>
                  <a:schemeClr val="tx1"/>
                </a:solidFill>
                <a:cs typeface="楷体_GB2312"/>
              </a:rPr>
              <a:t>i</a:t>
            </a:r>
            <a:r>
              <a:rPr lang="zh-CN" altLang="en-US" sz="2500" b="1">
                <a:solidFill>
                  <a:schemeClr val="tx1"/>
                </a:solidFill>
                <a:cs typeface="楷体_GB2312"/>
              </a:rPr>
              <a:t>对应状态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zh-CN" altLang="en-US" sz="2500" b="1">
                <a:solidFill>
                  <a:schemeClr val="tx1"/>
                </a:solidFill>
                <a:cs typeface="楷体_GB2312"/>
              </a:rPr>
              <a:t>。状态</a:t>
            </a:r>
            <a:r>
              <a:rPr lang="en-US" altLang="zh-CN" sz="2500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zh-CN" altLang="en-US" sz="2500" b="1">
                <a:solidFill>
                  <a:schemeClr val="tx1"/>
                </a:solidFill>
                <a:cs typeface="楷体_GB2312"/>
              </a:rPr>
              <a:t>的语法分析动作按照下面的方法决定：</a:t>
            </a:r>
            <a:endParaRPr lang="en-US" altLang="zh-CN" sz="2500" b="1">
              <a:solidFill>
                <a:schemeClr val="tx1"/>
              </a:solidFill>
              <a:cs typeface="楷体_GB2312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2D83F4"/>
                </a:solidFill>
                <a:cs typeface="楷体_GB2312"/>
              </a:rPr>
              <a:t> if 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A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→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α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·a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β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∈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b="1" baseline="-25000">
                <a:solidFill>
                  <a:schemeClr val="tx1"/>
                </a:solidFill>
                <a:cs typeface="楷体_GB2312"/>
              </a:rPr>
              <a:t> 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and GOTO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( 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cs typeface="楷体_GB2312"/>
              </a:rPr>
              <a:t>i</a:t>
            </a:r>
            <a:r>
              <a:rPr lang="zh-CN" altLang="en-US" b="1" i="1" baseline="-25000">
                <a:solidFill>
                  <a:schemeClr val="tx1"/>
                </a:solidFill>
                <a:cs typeface="楷体_GB2312"/>
              </a:rPr>
              <a:t> 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, a )=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cs typeface="楷体_GB2312"/>
              </a:rPr>
              <a:t>j</a:t>
            </a:r>
            <a:r>
              <a:rPr lang="en-US" altLang="zh-CN" b="1" baseline="-25000">
                <a:solidFill>
                  <a:schemeClr val="tx1"/>
                </a:solidFill>
                <a:cs typeface="楷体_GB2312"/>
              </a:rPr>
              <a:t> </a:t>
            </a:r>
            <a:r>
              <a:rPr lang="en-US" altLang="zh-CN" b="1" i="1">
                <a:solidFill>
                  <a:srgbClr val="2D83F4"/>
                </a:solidFill>
                <a:cs typeface="楷体_GB2312"/>
              </a:rPr>
              <a:t>then 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ACTION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[ </a:t>
            </a:r>
            <a:r>
              <a:rPr lang="en-US" altLang="zh-CN" b="1" i="1">
                <a:solidFill>
                  <a:schemeClr val="tx1"/>
                </a:solidFill>
                <a:cs typeface="楷体_GB2312"/>
              </a:rPr>
              <a:t>i</a:t>
            </a:r>
            <a:r>
              <a:rPr lang="en-US" altLang="zh-CN" b="1">
                <a:solidFill>
                  <a:schemeClr val="tx1"/>
                </a:solidFill>
                <a:cs typeface="楷体_GB2312"/>
              </a:rPr>
              <a:t>, a ]=sj</a:t>
            </a:r>
            <a:r>
              <a:rPr lang="en-US" altLang="zh-CN" b="1" baseline="-25000">
                <a:solidFill>
                  <a:schemeClr val="tx1"/>
                </a:solidFill>
                <a:cs typeface="楷体_GB2312"/>
              </a:rPr>
              <a:t> </a:t>
            </a:r>
            <a:endParaRPr lang="en-US" altLang="zh-CN" b="1">
              <a:solidFill>
                <a:schemeClr val="tx1"/>
              </a:solidFill>
              <a:cs typeface="楷体_GB2312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2D83F4"/>
                </a:solidFill>
                <a:cs typeface="楷体_GB2312"/>
              </a:rPr>
              <a:t> </a:t>
            </a:r>
            <a:r>
              <a:rPr lang="en-US" altLang="zh-CN" b="1" i="1">
                <a:solidFill>
                  <a:srgbClr val="2D83F4"/>
                </a:solidFill>
                <a:ea typeface="楷体_GB2312"/>
                <a:cs typeface="楷体_GB2312"/>
              </a:rPr>
              <a:t>if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.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Bβ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and GOTO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b="1" i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)=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b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rgbClr val="2D83F4"/>
                </a:solidFill>
                <a:ea typeface="楷体_GB2312"/>
                <a:cs typeface="楷体_GB2312"/>
              </a:rPr>
              <a:t>then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 GOTO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[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]=j</a:t>
            </a:r>
            <a:r>
              <a:rPr lang="en-US" altLang="zh-CN" b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2D83F4"/>
                </a:solidFill>
              </a:rPr>
              <a:t> if</a:t>
            </a:r>
            <a:r>
              <a:rPr lang="en-US" altLang="zh-CN" b="1">
                <a:solidFill>
                  <a:srgbClr val="2D83F4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→</a:t>
            </a:r>
            <a:r>
              <a:rPr lang="en-US" altLang="zh-CN" b="1" i="1">
                <a:solidFill>
                  <a:schemeClr val="tx1"/>
                </a:solidFill>
              </a:rPr>
              <a:t>α</a:t>
            </a:r>
            <a:r>
              <a:rPr lang="en-US" altLang="zh-CN" b="1">
                <a:solidFill>
                  <a:schemeClr val="tx1"/>
                </a:solidFill>
              </a:rPr>
              <a:t>·∈</a:t>
            </a:r>
            <a:r>
              <a:rPr lang="en-US" altLang="zh-CN" b="1" i="1">
                <a:solidFill>
                  <a:schemeClr val="tx1"/>
                </a:solidFill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</a:rPr>
              <a:t>i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sz="2500" b="1">
                <a:solidFill>
                  <a:schemeClr val="tx1"/>
                </a:solidFill>
              </a:rPr>
              <a:t>且</a:t>
            </a:r>
            <a:r>
              <a:rPr lang="en-US" altLang="zh-CN" b="1" i="1">
                <a:solidFill>
                  <a:schemeClr val="tx1"/>
                </a:solidFill>
              </a:rPr>
              <a:t>A </a:t>
            </a:r>
            <a:r>
              <a:rPr lang="en-US" altLang="zh-CN" b="1">
                <a:solidFill>
                  <a:schemeClr val="tx1"/>
                </a:solidFill>
              </a:rPr>
              <a:t>≠ </a:t>
            </a:r>
            <a:r>
              <a:rPr lang="en-US" altLang="zh-CN" b="1" i="1">
                <a:solidFill>
                  <a:schemeClr val="tx1"/>
                </a:solidFill>
              </a:rPr>
              <a:t>S' </a:t>
            </a:r>
            <a:r>
              <a:rPr lang="en-US" altLang="zh-CN" b="1" i="1">
                <a:solidFill>
                  <a:srgbClr val="2D83F4"/>
                </a:solidFill>
              </a:rPr>
              <a:t>then</a:t>
            </a:r>
            <a:r>
              <a:rPr lang="en-US" altLang="zh-CN" b="1" i="1">
                <a:solidFill>
                  <a:schemeClr val="tx1"/>
                </a:solidFill>
              </a:rPr>
              <a:t> for 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>
                <a:solidFill>
                  <a:schemeClr val="tx1"/>
                </a:solidFill>
              </a:rPr>
              <a:t>a∈</a:t>
            </a:r>
            <a:r>
              <a:rPr lang="en-US" altLang="zh-CN" b="1" i="1">
                <a:solidFill>
                  <a:schemeClr val="tx1"/>
                </a:solidFill>
              </a:rPr>
              <a:t>V</a:t>
            </a:r>
            <a:r>
              <a:rPr lang="en-US" altLang="zh-CN" b="1" i="1" baseline="-25000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∪{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}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do ACTION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[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, a ]=rj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</a:rPr>
              <a:t>是产生式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</a:rPr>
              <a:t>的编号</a:t>
            </a: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）</a:t>
            </a:r>
            <a:endParaRPr lang="en-US" altLang="zh-CN" b="1" i="1">
              <a:solidFill>
                <a:srgbClr val="2D83F4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2D83F4"/>
                </a:solidFill>
                <a:ea typeface="楷体_GB2312"/>
                <a:cs typeface="楷体_GB2312"/>
              </a:rPr>
              <a:t>if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S'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· ∈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 i="1" baseline="-2500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rgbClr val="2D83F4"/>
                </a:solidFill>
                <a:ea typeface="楷体_GB2312"/>
                <a:cs typeface="楷体_GB2312"/>
              </a:rPr>
              <a:t>then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ACTION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[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楷体_GB2312"/>
              </a:rPr>
              <a:t> ]=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楷体_GB2312"/>
              </a:rPr>
              <a:t>acc</a:t>
            </a:r>
            <a:endParaRPr lang="en-US" altLang="zh-CN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ts val="33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没有定义的所有条目都设置为</a:t>
            </a:r>
            <a:r>
              <a:rPr lang="en-US" altLang="zh-CN" sz="2500" b="1">
                <a:solidFill>
                  <a:schemeClr val="tx1"/>
                </a:solidFill>
              </a:rPr>
              <a:t>“</a:t>
            </a:r>
            <a:r>
              <a:rPr lang="en-US" altLang="zh-CN" sz="2500" b="1" i="1">
                <a:solidFill>
                  <a:schemeClr val="tx1"/>
                </a:solidFill>
              </a:rPr>
              <a:t>error</a:t>
            </a:r>
            <a:r>
              <a:rPr lang="en-US" altLang="zh-CN" sz="2500" b="1">
                <a:solidFill>
                  <a:schemeClr val="tx1"/>
                </a:solidFill>
              </a:rPr>
              <a:t>”</a:t>
            </a: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ts val="3300"/>
              </a:lnSpc>
            </a:pPr>
            <a:endParaRPr lang="zh-CN" altLang="en-US" sz="2000"/>
          </a:p>
        </p:txBody>
      </p:sp>
      <p:sp>
        <p:nvSpPr>
          <p:cNvPr id="7987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分析表构造算法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0" y="785813"/>
            <a:ext cx="8807450" cy="3225800"/>
          </a:xfrm>
        </p:spPr>
        <p:txBody>
          <a:bodyPr/>
          <a:lstStyle/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自动机</a:t>
            </a:r>
            <a:endParaRPr lang="en-US" altLang="zh-CN" sz="30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M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0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}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8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→.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 }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自动机的形式化定义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57500" y="3473450"/>
            <a:ext cx="3849688" cy="1443038"/>
            <a:chOff x="2857786" y="3474134"/>
            <a:chExt cx="3849879" cy="1442354"/>
          </a:xfrm>
        </p:grpSpPr>
        <p:sp>
          <p:nvSpPr>
            <p:cNvPr id="84050" name="Text Box 42"/>
            <p:cNvSpPr txBox="1">
              <a:spLocks noChangeArrowheads="1"/>
            </p:cNvSpPr>
            <p:nvPr/>
          </p:nvSpPr>
          <p:spPr bwMode="auto">
            <a:xfrm>
              <a:off x="6250511" y="348576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4051" name="Freeform 55"/>
            <p:cNvSpPr>
              <a:spLocks/>
            </p:cNvSpPr>
            <p:nvPr/>
          </p:nvSpPr>
          <p:spPr bwMode="auto">
            <a:xfrm>
              <a:off x="2857786" y="347413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713538" y="1354138"/>
            <a:ext cx="1471612" cy="868362"/>
            <a:chOff x="6713123" y="1353788"/>
            <a:chExt cx="1472027" cy="868712"/>
          </a:xfrm>
        </p:grpSpPr>
        <p:sp>
          <p:nvSpPr>
            <p:cNvPr id="84047" name="Line 35"/>
            <p:cNvSpPr>
              <a:spLocks noChangeShapeType="1"/>
            </p:cNvSpPr>
            <p:nvPr/>
          </p:nvSpPr>
          <p:spPr bwMode="auto">
            <a:xfrm flipV="1">
              <a:off x="6713123" y="170097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Text Box 36"/>
            <p:cNvSpPr txBox="1">
              <a:spLocks noChangeArrowheads="1"/>
            </p:cNvSpPr>
            <p:nvPr/>
          </p:nvSpPr>
          <p:spPr bwMode="auto">
            <a:xfrm>
              <a:off x="6834522" y="135378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6" name="Text Box 37"/>
            <p:cNvSpPr txBox="1">
              <a:spLocks noChangeArrowheads="1"/>
            </p:cNvSpPr>
            <p:nvPr/>
          </p:nvSpPr>
          <p:spPr bwMode="auto">
            <a:xfrm>
              <a:off x="7165688" y="1390315"/>
              <a:ext cx="1019462" cy="8321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173913" y="3714750"/>
            <a:ext cx="1000125" cy="1157288"/>
            <a:chOff x="7173913" y="3715359"/>
            <a:chExt cx="1000125" cy="1156679"/>
          </a:xfrm>
        </p:grpSpPr>
        <p:sp>
          <p:nvSpPr>
            <p:cNvPr id="84044" name="Line 53"/>
            <p:cNvSpPr>
              <a:spLocks noChangeShapeType="1"/>
            </p:cNvSpPr>
            <p:nvPr/>
          </p:nvSpPr>
          <p:spPr bwMode="auto">
            <a:xfrm>
              <a:off x="7928013" y="371535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Text Box 47"/>
            <p:cNvSpPr txBox="1">
              <a:spLocks noChangeArrowheads="1"/>
            </p:cNvSpPr>
            <p:nvPr/>
          </p:nvSpPr>
          <p:spPr bwMode="auto">
            <a:xfrm>
              <a:off x="7574739" y="394542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7173913" y="4288145"/>
              <a:ext cx="1000125" cy="583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442913" y="849313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(5)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(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(6)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id</a:t>
            </a:r>
          </a:p>
        </p:txBody>
      </p:sp>
      <p:sp>
        <p:nvSpPr>
          <p:cNvPr id="83974" name="标题 1"/>
          <p:cNvSpPr txBox="1">
            <a:spLocks/>
          </p:cNvSpPr>
          <p:nvPr/>
        </p:nvSpPr>
        <p:spPr bwMode="auto">
          <a:xfrm>
            <a:off x="690563" y="84455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467360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分析过程中的冲突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14313" y="4357688"/>
            <a:ext cx="2357437" cy="461962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归约冲突</a:t>
            </a: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214563" y="823913"/>
            <a:ext cx="1050925" cy="204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179763" y="698500"/>
            <a:ext cx="592137" cy="401638"/>
            <a:chOff x="3180460" y="699193"/>
            <a:chExt cx="590721" cy="400215"/>
          </a:xfrm>
        </p:grpSpPr>
        <p:sp>
          <p:nvSpPr>
            <p:cNvPr id="84042" name="Line 3"/>
            <p:cNvSpPr>
              <a:spLocks noChangeShapeType="1"/>
            </p:cNvSpPr>
            <p:nvPr/>
          </p:nvSpPr>
          <p:spPr bwMode="auto">
            <a:xfrm flipV="1">
              <a:off x="3180460" y="104661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Text Box 4"/>
            <p:cNvSpPr txBox="1">
              <a:spLocks noChangeArrowheads="1"/>
            </p:cNvSpPr>
            <p:nvPr/>
          </p:nvSpPr>
          <p:spPr bwMode="auto">
            <a:xfrm>
              <a:off x="3289835" y="69919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770313" y="803275"/>
            <a:ext cx="1035050" cy="747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+T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170238" y="1403350"/>
            <a:ext cx="1625600" cy="939800"/>
            <a:chOff x="3170870" y="1403537"/>
            <a:chExt cx="1624968" cy="939613"/>
          </a:xfrm>
        </p:grpSpPr>
        <p:sp>
          <p:nvSpPr>
            <p:cNvPr id="84039" name="Line 6"/>
            <p:cNvSpPr>
              <a:spLocks noChangeShapeType="1"/>
            </p:cNvSpPr>
            <p:nvPr/>
          </p:nvSpPr>
          <p:spPr bwMode="auto">
            <a:xfrm>
              <a:off x="3170870" y="176697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Text Box 7"/>
            <p:cNvSpPr txBox="1">
              <a:spLocks noChangeArrowheads="1"/>
            </p:cNvSpPr>
            <p:nvPr/>
          </p:nvSpPr>
          <p:spPr bwMode="auto">
            <a:xfrm>
              <a:off x="3289834" y="140353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3770712" y="1595587"/>
              <a:ext cx="1025126" cy="747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051175" y="2832100"/>
            <a:ext cx="700088" cy="646113"/>
            <a:chOff x="3051517" y="2831678"/>
            <a:chExt cx="699119" cy="646943"/>
          </a:xfrm>
        </p:grpSpPr>
        <p:sp>
          <p:nvSpPr>
            <p:cNvPr id="84037" name="Freeform 12"/>
            <p:cNvSpPr>
              <a:spLocks/>
            </p:cNvSpPr>
            <p:nvPr/>
          </p:nvSpPr>
          <p:spPr bwMode="auto">
            <a:xfrm>
              <a:off x="3051517" y="290122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Text Box 13"/>
            <p:cNvSpPr txBox="1">
              <a:spLocks noChangeArrowheads="1"/>
            </p:cNvSpPr>
            <p:nvPr/>
          </p:nvSpPr>
          <p:spPr bwMode="auto">
            <a:xfrm>
              <a:off x="3052484" y="283167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770313" y="2986088"/>
            <a:ext cx="1077912" cy="183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05038" y="2874963"/>
            <a:ext cx="833437" cy="1235075"/>
            <a:chOff x="2205038" y="2875020"/>
            <a:chExt cx="833605" cy="1235018"/>
          </a:xfrm>
        </p:grpSpPr>
        <p:sp>
          <p:nvSpPr>
            <p:cNvPr id="84034" name="Line 15"/>
            <p:cNvSpPr>
              <a:spLocks noChangeShapeType="1"/>
            </p:cNvSpPr>
            <p:nvPr/>
          </p:nvSpPr>
          <p:spPr bwMode="auto">
            <a:xfrm flipH="1">
              <a:off x="2518482" y="287502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Text Box 16"/>
            <p:cNvSpPr txBox="1">
              <a:spLocks noChangeArrowheads="1"/>
            </p:cNvSpPr>
            <p:nvPr/>
          </p:nvSpPr>
          <p:spPr bwMode="auto">
            <a:xfrm>
              <a:off x="2505296" y="295172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2205038" y="3524277"/>
              <a:ext cx="800261" cy="585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id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792663" y="711200"/>
            <a:ext cx="858837" cy="400050"/>
            <a:chOff x="4793071" y="711174"/>
            <a:chExt cx="858883" cy="400215"/>
          </a:xfrm>
        </p:grpSpPr>
        <p:sp>
          <p:nvSpPr>
            <p:cNvPr id="84032" name="Line 18"/>
            <p:cNvSpPr>
              <a:spLocks noChangeShapeType="1"/>
            </p:cNvSpPr>
            <p:nvPr/>
          </p:nvSpPr>
          <p:spPr bwMode="auto">
            <a:xfrm>
              <a:off x="4813838" y="105782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Text Box 19"/>
            <p:cNvSpPr txBox="1">
              <a:spLocks noChangeArrowheads="1"/>
            </p:cNvSpPr>
            <p:nvPr/>
          </p:nvSpPr>
          <p:spPr bwMode="auto">
            <a:xfrm>
              <a:off x="4793071" y="71117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5651500" y="771525"/>
            <a:ext cx="1200150" cy="157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E+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716463" y="1693863"/>
            <a:ext cx="935037" cy="936625"/>
            <a:chOff x="4715722" y="1694094"/>
            <a:chExt cx="936391" cy="935807"/>
          </a:xfrm>
        </p:grpSpPr>
        <p:sp>
          <p:nvSpPr>
            <p:cNvPr id="84030" name="Line 21"/>
            <p:cNvSpPr>
              <a:spLocks noChangeShapeType="1"/>
            </p:cNvSpPr>
            <p:nvPr/>
          </p:nvSpPr>
          <p:spPr bwMode="auto">
            <a:xfrm>
              <a:off x="4813997" y="194385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Text Box 22"/>
            <p:cNvSpPr txBox="1">
              <a:spLocks noChangeArrowheads="1"/>
            </p:cNvSpPr>
            <p:nvPr/>
          </p:nvSpPr>
          <p:spPr bwMode="auto">
            <a:xfrm>
              <a:off x="4715722" y="169409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5651500" y="2470150"/>
            <a:ext cx="105092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T→T*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813300" y="3206750"/>
            <a:ext cx="3509963" cy="831850"/>
            <a:chOff x="4813997" y="3206750"/>
            <a:chExt cx="3509266" cy="831850"/>
          </a:xfrm>
        </p:grpSpPr>
        <p:sp>
          <p:nvSpPr>
            <p:cNvPr id="84027" name="Line 24"/>
            <p:cNvSpPr>
              <a:spLocks noChangeShapeType="1"/>
            </p:cNvSpPr>
            <p:nvPr/>
          </p:nvSpPr>
          <p:spPr bwMode="auto">
            <a:xfrm flipV="1">
              <a:off x="4860814" y="391614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Text Box 25"/>
            <p:cNvSpPr txBox="1">
              <a:spLocks noChangeArrowheads="1"/>
            </p:cNvSpPr>
            <p:nvPr/>
          </p:nvSpPr>
          <p:spPr bwMode="auto">
            <a:xfrm>
              <a:off x="4813997" y="356570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7182077" y="3206750"/>
              <a:ext cx="1141186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8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+T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767263" y="2130425"/>
            <a:ext cx="414337" cy="1076325"/>
            <a:chOff x="4766757" y="2131190"/>
            <a:chExt cx="414323" cy="1075491"/>
          </a:xfrm>
        </p:grpSpPr>
        <p:sp>
          <p:nvSpPr>
            <p:cNvPr id="84025" name="Freeform 27"/>
            <p:cNvSpPr>
              <a:spLocks/>
            </p:cNvSpPr>
            <p:nvPr/>
          </p:nvSpPr>
          <p:spPr bwMode="auto">
            <a:xfrm>
              <a:off x="4807528" y="213119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Text Box 28"/>
            <p:cNvSpPr txBox="1">
              <a:spLocks noChangeArrowheads="1"/>
            </p:cNvSpPr>
            <p:nvPr/>
          </p:nvSpPr>
          <p:spPr bwMode="auto">
            <a:xfrm>
              <a:off x="4766757" y="280646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27413" y="2635250"/>
            <a:ext cx="423862" cy="573088"/>
            <a:chOff x="3426927" y="2635981"/>
            <a:chExt cx="424800" cy="571703"/>
          </a:xfrm>
        </p:grpSpPr>
        <p:sp>
          <p:nvSpPr>
            <p:cNvPr id="84023" name="Text Box 10"/>
            <p:cNvSpPr txBox="1">
              <a:spLocks noChangeArrowheads="1"/>
            </p:cNvSpPr>
            <p:nvPr/>
          </p:nvSpPr>
          <p:spPr bwMode="auto">
            <a:xfrm>
              <a:off x="3470765" y="270247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4024" name="Freeform 29"/>
            <p:cNvSpPr>
              <a:spLocks/>
            </p:cNvSpPr>
            <p:nvPr/>
          </p:nvSpPr>
          <p:spPr bwMode="auto">
            <a:xfrm>
              <a:off x="3426927" y="263598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41675" y="2130425"/>
            <a:ext cx="1563688" cy="788988"/>
            <a:chOff x="3242287" y="2129711"/>
            <a:chExt cx="1563076" cy="789702"/>
          </a:xfrm>
        </p:grpSpPr>
        <p:sp>
          <p:nvSpPr>
            <p:cNvPr id="84020" name="Line 9"/>
            <p:cNvSpPr>
              <a:spLocks noChangeShapeType="1"/>
            </p:cNvSpPr>
            <p:nvPr/>
          </p:nvSpPr>
          <p:spPr bwMode="auto">
            <a:xfrm flipV="1">
              <a:off x="3242287" y="248732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70718" y="2391886"/>
              <a:ext cx="1034645" cy="52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022" name="Text Box 30"/>
            <p:cNvSpPr txBox="1">
              <a:spLocks noChangeArrowheads="1"/>
            </p:cNvSpPr>
            <p:nvPr/>
          </p:nvSpPr>
          <p:spPr bwMode="auto">
            <a:xfrm>
              <a:off x="3242287" y="212971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67100" y="4160838"/>
            <a:ext cx="350838" cy="571500"/>
            <a:chOff x="3466410" y="4160710"/>
            <a:chExt cx="351635" cy="571703"/>
          </a:xfrm>
        </p:grpSpPr>
        <p:sp>
          <p:nvSpPr>
            <p:cNvPr id="84018" name="Freeform 31"/>
            <p:cNvSpPr>
              <a:spLocks/>
            </p:cNvSpPr>
            <p:nvPr/>
          </p:nvSpPr>
          <p:spPr bwMode="auto">
            <a:xfrm>
              <a:off x="3466410" y="416071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Text Box 32"/>
            <p:cNvSpPr txBox="1">
              <a:spLocks noChangeArrowheads="1"/>
            </p:cNvSpPr>
            <p:nvPr/>
          </p:nvSpPr>
          <p:spPr bwMode="auto">
            <a:xfrm>
              <a:off x="3513276" y="426017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16250" y="3611563"/>
            <a:ext cx="908050" cy="400050"/>
            <a:chOff x="3016152" y="3611929"/>
            <a:chExt cx="907574" cy="400215"/>
          </a:xfrm>
        </p:grpSpPr>
        <p:sp>
          <p:nvSpPr>
            <p:cNvPr id="84016" name="Line 33"/>
            <p:cNvSpPr>
              <a:spLocks noChangeShapeType="1"/>
            </p:cNvSpPr>
            <p:nvPr/>
          </p:nvSpPr>
          <p:spPr bwMode="auto">
            <a:xfrm flipH="1">
              <a:off x="3016152" y="394011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Text Box 34"/>
            <p:cNvSpPr txBox="1">
              <a:spLocks noChangeArrowheads="1"/>
            </p:cNvSpPr>
            <p:nvPr/>
          </p:nvSpPr>
          <p:spPr bwMode="auto">
            <a:xfrm>
              <a:off x="3466572" y="361192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13300" y="1200150"/>
            <a:ext cx="1020763" cy="1544638"/>
            <a:chOff x="4813997" y="1200783"/>
            <a:chExt cx="1020811" cy="1543598"/>
          </a:xfrm>
        </p:grpSpPr>
        <p:sp>
          <p:nvSpPr>
            <p:cNvPr id="84014" name="Freeform 38"/>
            <p:cNvSpPr>
              <a:spLocks/>
            </p:cNvSpPr>
            <p:nvPr/>
          </p:nvSpPr>
          <p:spPr bwMode="auto">
            <a:xfrm>
              <a:off x="4813997" y="120078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Text Box 39"/>
            <p:cNvSpPr txBox="1">
              <a:spLocks noChangeArrowheads="1"/>
            </p:cNvSpPr>
            <p:nvPr/>
          </p:nvSpPr>
          <p:spPr bwMode="auto">
            <a:xfrm>
              <a:off x="5377654" y="124089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857750" y="1700213"/>
            <a:ext cx="954088" cy="1858962"/>
            <a:chOff x="4858516" y="1700972"/>
            <a:chExt cx="953540" cy="1857854"/>
          </a:xfrm>
        </p:grpSpPr>
        <p:sp>
          <p:nvSpPr>
            <p:cNvPr id="84012" name="Freeform 40"/>
            <p:cNvSpPr>
              <a:spLocks/>
            </p:cNvSpPr>
            <p:nvPr/>
          </p:nvSpPr>
          <p:spPr bwMode="auto">
            <a:xfrm>
              <a:off x="4858516" y="170097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Text Box 41"/>
            <p:cNvSpPr txBox="1">
              <a:spLocks noChangeArrowheads="1"/>
            </p:cNvSpPr>
            <p:nvPr/>
          </p:nvSpPr>
          <p:spPr bwMode="auto">
            <a:xfrm>
              <a:off x="5431094" y="193659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672263" y="2332038"/>
            <a:ext cx="1512887" cy="584200"/>
            <a:chOff x="6672741" y="2332038"/>
            <a:chExt cx="1512409" cy="584200"/>
          </a:xfrm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6672741" y="277281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Text Box 44"/>
            <p:cNvSpPr txBox="1">
              <a:spLocks noChangeArrowheads="1"/>
            </p:cNvSpPr>
            <p:nvPr/>
          </p:nvSpPr>
          <p:spPr bwMode="auto">
            <a:xfrm>
              <a:off x="6749395" y="240479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7166297" y="2332038"/>
              <a:ext cx="1018853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T→T*F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726238" y="1758950"/>
            <a:ext cx="633412" cy="852488"/>
            <a:chOff x="6725533" y="1759652"/>
            <a:chExt cx="633400" cy="852437"/>
          </a:xfrm>
        </p:grpSpPr>
        <p:sp>
          <p:nvSpPr>
            <p:cNvPr id="84007" name="Line 50"/>
            <p:cNvSpPr>
              <a:spLocks noChangeShapeType="1"/>
            </p:cNvSpPr>
            <p:nvPr/>
          </p:nvSpPr>
          <p:spPr bwMode="auto">
            <a:xfrm flipH="1">
              <a:off x="6725533" y="198681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Text Box 51"/>
            <p:cNvSpPr txBox="1">
              <a:spLocks noChangeArrowheads="1"/>
            </p:cNvSpPr>
            <p:nvPr/>
          </p:nvSpPr>
          <p:spPr bwMode="auto">
            <a:xfrm>
              <a:off x="6901779" y="175965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862763" y="1152525"/>
            <a:ext cx="1812925" cy="2587625"/>
            <a:chOff x="6862006" y="1153207"/>
            <a:chExt cx="1813682" cy="2587264"/>
          </a:xfrm>
        </p:grpSpPr>
        <p:sp>
          <p:nvSpPr>
            <p:cNvPr id="84005" name="Text Box 49"/>
            <p:cNvSpPr txBox="1">
              <a:spLocks noChangeArrowheads="1"/>
            </p:cNvSpPr>
            <p:nvPr/>
          </p:nvSpPr>
          <p:spPr bwMode="auto">
            <a:xfrm>
              <a:off x="8294726" y="327868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4006" name="Freeform 52"/>
            <p:cNvSpPr>
              <a:spLocks/>
            </p:cNvSpPr>
            <p:nvPr/>
          </p:nvSpPr>
          <p:spPr bwMode="auto">
            <a:xfrm>
              <a:off x="6862006" y="115320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878388" y="3460750"/>
            <a:ext cx="1400175" cy="917575"/>
            <a:chOff x="4877924" y="3460106"/>
            <a:chExt cx="1401372" cy="918037"/>
          </a:xfrm>
        </p:grpSpPr>
        <p:sp>
          <p:nvSpPr>
            <p:cNvPr id="84003" name="Text Box 46"/>
            <p:cNvSpPr txBox="1">
              <a:spLocks noChangeArrowheads="1"/>
            </p:cNvSpPr>
            <p:nvPr/>
          </p:nvSpPr>
          <p:spPr bwMode="auto">
            <a:xfrm>
              <a:off x="5822142" y="346010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4004" name="Freeform 54"/>
            <p:cNvSpPr>
              <a:spLocks/>
            </p:cNvSpPr>
            <p:nvPr/>
          </p:nvSpPr>
          <p:spPr bwMode="auto">
            <a:xfrm>
              <a:off x="4877924" y="353294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571750" y="628650"/>
            <a:ext cx="6288088" cy="4456113"/>
            <a:chOff x="2571750" y="628650"/>
            <a:chExt cx="6288088" cy="4456113"/>
          </a:xfrm>
        </p:grpSpPr>
        <p:sp>
          <p:nvSpPr>
            <p:cNvPr id="64" name="任意多边形 63"/>
            <p:cNvSpPr/>
            <p:nvPr/>
          </p:nvSpPr>
          <p:spPr>
            <a:xfrm>
              <a:off x="2571750" y="966788"/>
              <a:ext cx="6288088" cy="4117975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002" name="Text Box 56"/>
            <p:cNvSpPr txBox="1">
              <a:spLocks noChangeArrowheads="1"/>
            </p:cNvSpPr>
            <p:nvPr/>
          </p:nvSpPr>
          <p:spPr bwMode="auto">
            <a:xfrm>
              <a:off x="6893738" y="62865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63" grpId="0" animBg="1"/>
      <p:bldP spid="79" grpId="0" animBg="1"/>
      <p:bldP spid="82" grpId="0" build="allAtOnce" animBg="1"/>
      <p:bldP spid="93" grpId="0" animBg="1"/>
      <p:bldP spid="98" grpId="0" build="allAtOnce" animBg="1"/>
      <p:bldP spid="10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208963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表达式文法的</a:t>
            </a:r>
            <a:r>
              <a:rPr lang="en-US" altLang="zh-CN" sz="2800" i="1">
                <a:solidFill>
                  <a:schemeClr val="tx1"/>
                </a:solidFill>
              </a:rPr>
              <a:t>LR</a:t>
            </a:r>
            <a:r>
              <a:rPr lang="en-US" altLang="zh-CN" sz="2800">
                <a:solidFill>
                  <a:schemeClr val="tx1"/>
                </a:solidFill>
              </a:rPr>
              <a:t>(0)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分析表含有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/>
        </p:nvGraphicFramePr>
        <p:xfrm>
          <a:off x="755650" y="700088"/>
          <a:ext cx="7777163" cy="4408487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＋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（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T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冲突和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2263" y="4529138"/>
            <a:ext cx="860742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不是所有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都能用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方法进行分析，也就是说，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不总是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/>
          <p:cNvSpPr/>
          <p:nvPr/>
        </p:nvSpPr>
        <p:spPr>
          <a:xfrm>
            <a:off x="765175" y="3076575"/>
            <a:ext cx="252095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分析表中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语法分析动作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冲突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，那么给定的文法就称为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114694" name="矩形 7"/>
          <p:cNvSpPr>
            <a:spLocks noChangeArrowheads="1"/>
          </p:cNvSpPr>
          <p:nvPr/>
        </p:nvSpPr>
        <p:spPr bwMode="auto">
          <a:xfrm>
            <a:off x="785813" y="928688"/>
            <a:ext cx="1530350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aBd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(4)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429000" y="928688"/>
            <a:ext cx="5191125" cy="3511550"/>
            <a:chOff x="3586436" y="889635"/>
            <a:chExt cx="5190781" cy="3510628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86436" y="889635"/>
              <a:ext cx="1285790" cy="13236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86436" y="2460847"/>
              <a:ext cx="1285790" cy="19394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Tb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57987" y="1324496"/>
              <a:ext cx="1261978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57987" y="2610033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d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657987" y="3540064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B→T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586671" y="2610033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T→aBd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586671" y="3540064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B→Tb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079" name="Line 18"/>
            <p:cNvSpPr>
              <a:spLocks noChangeShapeType="1"/>
            </p:cNvSpPr>
            <p:nvPr/>
          </p:nvSpPr>
          <p:spPr bwMode="auto">
            <a:xfrm>
              <a:off x="4872320" y="1675453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8"/>
            <p:cNvSpPr>
              <a:spLocks noChangeShapeType="1"/>
            </p:cNvSpPr>
            <p:nvPr/>
          </p:nvSpPr>
          <p:spPr bwMode="auto">
            <a:xfrm>
              <a:off x="4872320" y="2961337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18"/>
            <p:cNvSpPr>
              <a:spLocks noChangeShapeType="1"/>
            </p:cNvSpPr>
            <p:nvPr/>
          </p:nvSpPr>
          <p:spPr bwMode="auto">
            <a:xfrm>
              <a:off x="4872320" y="3890031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6944022" y="3890031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6944022" y="2961337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18"/>
            <p:cNvSpPr>
              <a:spLocks noChangeShapeType="1"/>
            </p:cNvSpPr>
            <p:nvPr/>
          </p:nvSpPr>
          <p:spPr bwMode="auto">
            <a:xfrm flipH="1">
              <a:off x="4229378" y="2227273"/>
              <a:ext cx="0" cy="21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710312" y="2298965"/>
              <a:ext cx="357164" cy="376138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086" name="Text Box 4"/>
            <p:cNvSpPr txBox="1">
              <a:spLocks noChangeArrowheads="1"/>
            </p:cNvSpPr>
            <p:nvPr/>
          </p:nvSpPr>
          <p:spPr bwMode="auto">
            <a:xfrm>
              <a:off x="5086634" y="1318263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7" name="Text Box 4"/>
            <p:cNvSpPr txBox="1">
              <a:spLocks noChangeArrowheads="1"/>
            </p:cNvSpPr>
            <p:nvPr/>
          </p:nvSpPr>
          <p:spPr bwMode="auto">
            <a:xfrm>
              <a:off x="5086634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8" name="Text Box 4"/>
            <p:cNvSpPr txBox="1">
              <a:spLocks noChangeArrowheads="1"/>
            </p:cNvSpPr>
            <p:nvPr/>
          </p:nvSpPr>
          <p:spPr bwMode="auto">
            <a:xfrm>
              <a:off x="5086634" y="256128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8089" name="Text Box 4"/>
            <p:cNvSpPr txBox="1">
              <a:spLocks noChangeArrowheads="1"/>
            </p:cNvSpPr>
            <p:nvPr/>
          </p:nvSpPr>
          <p:spPr bwMode="auto">
            <a:xfrm>
              <a:off x="5015196" y="206122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0" name="Text Box 4"/>
            <p:cNvSpPr txBox="1">
              <a:spLocks noChangeArrowheads="1"/>
            </p:cNvSpPr>
            <p:nvPr/>
          </p:nvSpPr>
          <p:spPr bwMode="auto">
            <a:xfrm>
              <a:off x="3903128" y="2120366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1" name="Text Box 4"/>
            <p:cNvSpPr txBox="1">
              <a:spLocks noChangeArrowheads="1"/>
            </p:cNvSpPr>
            <p:nvPr/>
          </p:nvSpPr>
          <p:spPr bwMode="auto">
            <a:xfrm>
              <a:off x="7086898" y="260414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092" name="Text Box 4"/>
            <p:cNvSpPr txBox="1">
              <a:spLocks noChangeArrowheads="1"/>
            </p:cNvSpPr>
            <p:nvPr/>
          </p:nvSpPr>
          <p:spPr bwMode="auto">
            <a:xfrm>
              <a:off x="7086898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6858000" y="857250"/>
            <a:ext cx="2197100" cy="1133475"/>
          </a:xfrm>
          <a:prstGeom prst="cloudCallout">
            <a:avLst>
              <a:gd name="adj1" fmla="val -44381"/>
              <a:gd name="adj2" fmla="val 78759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46800" rIns="46800"/>
          <a:lstStyle/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如何消解冲突？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4619625"/>
            <a:ext cx="35718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每次归约的符号串称为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句柄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sz="20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6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28625" y="1058863"/>
            <a:ext cx="8429625" cy="4017962"/>
          </a:xfrm>
        </p:spPr>
        <p:txBody>
          <a:bodyPr/>
          <a:lstStyle/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在对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串的一次从左到右扫描过程中，语法分析器将零个或多个输入符号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移入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栈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的顶端，直到它可以对栈顶的一个文法符号串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进行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然后，它将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为某个产生式的左部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语法分析器不断地重复这个循环，直到它检测到一个语法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错误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，或者栈中包含了开始符号且输入缓冲区为空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当进入这样的格局时，语法分析器停止运行，并宣称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成功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完成了语法分析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归约分析的工作过程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移入：将下一个输入符号移到栈的顶端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归约：被归约的符号串的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右端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必然处于栈顶。语法分析器在栈中确定这个串的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左端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，并决定用哪个非终结符来替换这个串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接收：宣布语法分析过程成功完成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报错：发现一个语法错误，并调用错误恢复子例程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归约分析器可采取的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种动作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55650" y="4230688"/>
            <a:ext cx="906463" cy="504825"/>
            <a:chOff x="811" y="3041"/>
            <a:chExt cx="571" cy="672"/>
          </a:xfrm>
        </p:grpSpPr>
        <p:sp>
          <p:nvSpPr>
            <p:cNvPr id="21522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3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692275" y="4227513"/>
            <a:ext cx="906463" cy="504825"/>
            <a:chOff x="811" y="3041"/>
            <a:chExt cx="571" cy="672"/>
          </a:xfrm>
        </p:grpSpPr>
        <p:sp>
          <p:nvSpPr>
            <p:cNvPr id="2152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151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1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1549400" y="4686300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3556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65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45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358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1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3574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3576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7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8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9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5219700" y="123825"/>
            <a:ext cx="2520950" cy="2879725"/>
            <a:chOff x="5219179" y="169862"/>
            <a:chExt cx="2521054" cy="2880320"/>
          </a:xfrm>
        </p:grpSpPr>
        <p:sp>
          <p:nvSpPr>
            <p:cNvPr id="2" name="椭圆 1"/>
            <p:cNvSpPr/>
            <p:nvPr/>
          </p:nvSpPr>
          <p:spPr>
            <a:xfrm>
              <a:off x="5219179" y="2727853"/>
              <a:ext cx="288937" cy="322329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AutoShape 14"/>
            <p:cNvSpPr>
              <a:spLocks/>
            </p:cNvSpPr>
            <p:nvPr/>
          </p:nvSpPr>
          <p:spPr bwMode="auto">
            <a:xfrm>
              <a:off x="5652585" y="169862"/>
              <a:ext cx="2087648" cy="601787"/>
            </a:xfrm>
            <a:prstGeom prst="borderCallout2">
              <a:avLst>
                <a:gd name="adj1" fmla="val 89345"/>
                <a:gd name="adj2" fmla="val -205"/>
                <a:gd name="adj3" fmla="val 148693"/>
                <a:gd name="adj4" fmla="val -16580"/>
                <a:gd name="adj5" fmla="val 422282"/>
                <a:gd name="adj6" fmla="val -149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造成错误的原因：</a:t>
              </a:r>
              <a:endParaRPr lang="en-US" altLang="zh-CN" b="1" dirty="0">
                <a:latin typeface="华文楷体" pitchFamily="2" charset="-122"/>
                <a:ea typeface="华文楷体" pitchFamily="2" charset="-122"/>
                <a:cs typeface="楷体_GB231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错误地识别了句柄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651" grpId="0"/>
      <p:bldP spid="18452" grpId="0"/>
      <p:bldP spid="7" grpId="0"/>
      <p:bldP spid="9" grpId="0"/>
      <p:bldP spid="10" grpId="0" animBg="1"/>
      <p:bldP spid="3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5760</Words>
  <Application>Microsoft Office PowerPoint</Application>
  <PresentationFormat>全屏显示(16:9)</PresentationFormat>
  <Paragraphs>1288</Paragraphs>
  <Slides>46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Monotype Sorts</vt:lpstr>
      <vt:lpstr>华文楷体</vt:lpstr>
      <vt:lpstr>华文楷体 (正文)</vt:lpstr>
      <vt:lpstr>楷体</vt:lpstr>
      <vt:lpstr>楷体_GB2312</vt:lpstr>
      <vt:lpstr>宋体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自定义设计方案</vt:lpstr>
      <vt:lpstr>1_波形</vt:lpstr>
      <vt:lpstr>2_波形</vt:lpstr>
      <vt:lpstr>PowerPoint 演示文稿</vt:lpstr>
      <vt:lpstr>4.3 自底向上的语法分析</vt:lpstr>
      <vt:lpstr>例：移入-归约分析</vt:lpstr>
      <vt:lpstr>例：移入-归约分析</vt:lpstr>
      <vt:lpstr>例：移入-归约分析</vt:lpstr>
      <vt:lpstr>移入-归约分析的工作过程</vt:lpstr>
      <vt:lpstr>移入-归约分析器可采取的4种动作</vt:lpstr>
      <vt:lpstr>PowerPoint 演示文稿</vt:lpstr>
      <vt:lpstr>移入-归约分析中存在的问题</vt:lpstr>
      <vt:lpstr>移入-归约分析中存在的问题</vt:lpstr>
      <vt:lpstr>PowerPoint 演示文稿</vt:lpstr>
      <vt:lpstr>4.4 LR 分析法</vt:lpstr>
      <vt:lpstr>LR 分析法的基本原理</vt:lpstr>
      <vt:lpstr>LR 分析器（自动机）的总体结构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分析器的工作过程</vt:lpstr>
      <vt:lpstr>LR 分析器的工作过程</vt:lpstr>
      <vt:lpstr>LR 分析器的工作过程</vt:lpstr>
      <vt:lpstr>LR 分析算法</vt:lpstr>
      <vt:lpstr>如何构造给定文法的LR分析表？</vt:lpstr>
      <vt:lpstr>4.4.1 LR(0) 分析</vt:lpstr>
      <vt:lpstr>增广文法 (Augmented Grammar)</vt:lpstr>
      <vt:lpstr>文法中的项目</vt:lpstr>
      <vt:lpstr>文法中的项目</vt:lpstr>
      <vt:lpstr>文法中的项目</vt:lpstr>
      <vt:lpstr>例：LR(0)自动机</vt:lpstr>
      <vt:lpstr>例：LR(0)自动机</vt:lpstr>
      <vt:lpstr>分析栈中的内容有什么特点？</vt:lpstr>
      <vt:lpstr>分析栈中的内容有什么特点？</vt:lpstr>
      <vt:lpstr>活前缀(Active Prefix)</vt:lpstr>
      <vt:lpstr>活前缀与句柄的关系</vt:lpstr>
      <vt:lpstr>例：LR(0)自动机</vt:lpstr>
      <vt:lpstr>CLOSURE( )函数</vt:lpstr>
      <vt:lpstr>CLOSURE( )函数</vt:lpstr>
      <vt:lpstr>GOTO ( )函数</vt:lpstr>
      <vt:lpstr>构造LR(0)自动机的状态集</vt:lpstr>
      <vt:lpstr>LR(0)分析表构造算法</vt:lpstr>
      <vt:lpstr>LR(0) 自动机的形式化定义</vt:lpstr>
      <vt:lpstr>LR(0) 分析过程中的冲突</vt:lpstr>
      <vt:lpstr>表达式文法的LR(0)分析表含有移进/归约冲突</vt:lpstr>
      <vt:lpstr>例：移进/归约冲突和归约/归约冲突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Microsoft Office 用户</dc:creator>
  <cp:lastModifiedBy>1</cp:lastModifiedBy>
  <cp:revision>62</cp:revision>
  <cp:lastPrinted>2016-09-29T00:52:06Z</cp:lastPrinted>
  <dcterms:created xsi:type="dcterms:W3CDTF">2016-09-30T09:05:54Z</dcterms:created>
  <dcterms:modified xsi:type="dcterms:W3CDTF">2021-03-04T01:52:19Z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