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488" r:id="rId1"/>
    <p:sldMasterId id="2147484491" r:id="rId2"/>
    <p:sldMasterId id="2147485124" r:id="rId3"/>
    <p:sldMasterId id="2147485127" r:id="rId4"/>
    <p:sldMasterId id="2147485130" r:id="rId5"/>
  </p:sldMasterIdLst>
  <p:notesMasterIdLst>
    <p:notesMasterId r:id="rId95"/>
  </p:notesMasterIdLst>
  <p:handoutMasterIdLst>
    <p:handoutMasterId r:id="rId96"/>
  </p:handoutMasterIdLst>
  <p:sldIdLst>
    <p:sldId id="810" r:id="rId6"/>
    <p:sldId id="606" r:id="rId7"/>
    <p:sldId id="742" r:id="rId8"/>
    <p:sldId id="743" r:id="rId9"/>
    <p:sldId id="602" r:id="rId10"/>
    <p:sldId id="702" r:id="rId11"/>
    <p:sldId id="603" r:id="rId12"/>
    <p:sldId id="604" r:id="rId13"/>
    <p:sldId id="666" r:id="rId14"/>
    <p:sldId id="609" r:id="rId15"/>
    <p:sldId id="610" r:id="rId16"/>
    <p:sldId id="614" r:id="rId17"/>
    <p:sldId id="611" r:id="rId18"/>
    <p:sldId id="392" r:id="rId19"/>
    <p:sldId id="613" r:id="rId20"/>
    <p:sldId id="616" r:id="rId21"/>
    <p:sldId id="617" r:id="rId22"/>
    <p:sldId id="618" r:id="rId23"/>
    <p:sldId id="621" r:id="rId24"/>
    <p:sldId id="622" r:id="rId25"/>
    <p:sldId id="623" r:id="rId26"/>
    <p:sldId id="625" r:id="rId27"/>
    <p:sldId id="673" r:id="rId28"/>
    <p:sldId id="627" r:id="rId29"/>
    <p:sldId id="703" r:id="rId30"/>
    <p:sldId id="628" r:id="rId31"/>
    <p:sldId id="704" r:id="rId32"/>
    <p:sldId id="705" r:id="rId33"/>
    <p:sldId id="631" r:id="rId34"/>
    <p:sldId id="632" r:id="rId35"/>
    <p:sldId id="676" r:id="rId36"/>
    <p:sldId id="634" r:id="rId37"/>
    <p:sldId id="662" r:id="rId38"/>
    <p:sldId id="663" r:id="rId39"/>
    <p:sldId id="636" r:id="rId40"/>
    <p:sldId id="637" r:id="rId41"/>
    <p:sldId id="639" r:id="rId42"/>
    <p:sldId id="707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07" r:id="rId51"/>
    <p:sldId id="808" r:id="rId52"/>
    <p:sldId id="744" r:id="rId53"/>
    <p:sldId id="745" r:id="rId54"/>
    <p:sldId id="746" r:id="rId55"/>
    <p:sldId id="747" r:id="rId56"/>
    <p:sldId id="749" r:id="rId57"/>
    <p:sldId id="811" r:id="rId58"/>
    <p:sldId id="814" r:id="rId59"/>
    <p:sldId id="820" r:id="rId60"/>
    <p:sldId id="752" r:id="rId61"/>
    <p:sldId id="789" r:id="rId62"/>
    <p:sldId id="790" r:id="rId63"/>
    <p:sldId id="791" r:id="rId64"/>
    <p:sldId id="792" r:id="rId65"/>
    <p:sldId id="793" r:id="rId66"/>
    <p:sldId id="794" r:id="rId67"/>
    <p:sldId id="795" r:id="rId68"/>
    <p:sldId id="796" r:id="rId69"/>
    <p:sldId id="797" r:id="rId70"/>
    <p:sldId id="798" r:id="rId71"/>
    <p:sldId id="799" r:id="rId72"/>
    <p:sldId id="764" r:id="rId73"/>
    <p:sldId id="765" r:id="rId74"/>
    <p:sldId id="766" r:id="rId75"/>
    <p:sldId id="767" r:id="rId76"/>
    <p:sldId id="770" r:id="rId77"/>
    <p:sldId id="771" r:id="rId78"/>
    <p:sldId id="772" r:id="rId79"/>
    <p:sldId id="773" r:id="rId80"/>
    <p:sldId id="774" r:id="rId81"/>
    <p:sldId id="775" r:id="rId82"/>
    <p:sldId id="777" r:id="rId83"/>
    <p:sldId id="779" r:id="rId84"/>
    <p:sldId id="780" r:id="rId85"/>
    <p:sldId id="781" r:id="rId86"/>
    <p:sldId id="782" r:id="rId87"/>
    <p:sldId id="783" r:id="rId88"/>
    <p:sldId id="784" r:id="rId89"/>
    <p:sldId id="785" r:id="rId90"/>
    <p:sldId id="786" r:id="rId91"/>
    <p:sldId id="787" r:id="rId92"/>
    <p:sldId id="812" r:id="rId93"/>
    <p:sldId id="813" r:id="rId94"/>
  </p:sldIdLst>
  <p:sldSz cx="9144000" cy="5143500" type="screen16x9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CCCC"/>
    <a:srgbClr val="FF9900"/>
    <a:srgbClr val="0000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8" autoAdjust="0"/>
    <p:restoredTop sz="80523" autoAdjust="0"/>
  </p:normalViewPr>
  <p:slideViewPr>
    <p:cSldViewPr>
      <p:cViewPr varScale="1">
        <p:scale>
          <a:sx n="71" d="100"/>
          <a:sy n="71" d="100"/>
        </p:scale>
        <p:origin x="114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97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4FB9D47-7648-46E7-8057-014D5BE15933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A6E875-67EA-4726-ADC7-6C6762088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020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8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8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00" tIns="44050" rIns="88100" bIns="440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3C04DC-E56F-4486-AD79-0635AF4BA6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173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anose="02010600030101010101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15C796-7B77-4FA1-8FA9-F9B7FCB5938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pPr/>
              <a:t>1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43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F56357-D61B-42F0-BAF1-4515364B3A89}" type="slidenum">
              <a:rPr lang="zh-CN" altLang="en-US" b="0" smtClean="0">
                <a:latin typeface="Arial" panose="020B0604020202020204" pitchFamily="34" charset="0"/>
              </a:rPr>
              <a:pPr/>
              <a:t>10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37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E965C0-2900-4245-9AFE-7F54DF572DEA}" type="slidenum">
              <a:rPr lang="zh-CN" altLang="en-US" b="0" smtClean="0">
                <a:latin typeface="Arial" panose="020B0604020202020204" pitchFamily="34" charset="0"/>
              </a:rPr>
              <a:pPr/>
              <a:t>11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083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9077D9C-2AD4-470C-853E-375F39537F18}" type="slidenum">
              <a:rPr lang="zh-CN" altLang="en-US" b="0" smtClean="0">
                <a:latin typeface="Arial" panose="020B0604020202020204" pitchFamily="34" charset="0"/>
              </a:rPr>
              <a:pPr/>
              <a:t>12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8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67F1F6A-1148-4DEF-AED4-ABAC287D8786}" type="slidenum">
              <a:rPr lang="zh-CN" altLang="en-US" b="0" smtClean="0">
                <a:latin typeface="Arial" panose="020B0604020202020204" pitchFamily="34" charset="0"/>
              </a:rPr>
              <a:pPr/>
              <a:t>13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276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5EF5C3-95C0-4897-8215-534A4386A4E0}" type="slidenum">
              <a:rPr lang="zh-CN" altLang="en-US" b="0" smtClean="0">
                <a:latin typeface="Arial" panose="020B0604020202020204" pitchFamily="34" charset="0"/>
              </a:rPr>
              <a:pPr/>
              <a:t>14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233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863FBEF-7B56-40F7-B283-02C5B74ADDAA}" type="slidenum">
              <a:rPr lang="zh-CN" altLang="en-US" b="0" smtClean="0">
                <a:latin typeface="Arial" panose="020B0604020202020204" pitchFamily="34" charset="0"/>
              </a:rPr>
              <a:pPr/>
              <a:t>15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71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69EE284-4857-40B1-B276-B8DBE148B84C}" type="slidenum">
              <a:rPr lang="zh-CN" altLang="en-US" b="0" smtClean="0">
                <a:latin typeface="Arial" panose="020B0604020202020204" pitchFamily="34" charset="0"/>
              </a:rPr>
              <a:pPr/>
              <a:t>16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6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A19AEEF-1910-4D1E-8A96-29A0C41AB5F1}" type="slidenum">
              <a:rPr lang="zh-CN" altLang="en-US" b="0" smtClean="0">
                <a:latin typeface="Arial" panose="020B0604020202020204" pitchFamily="34" charset="0"/>
              </a:rPr>
              <a:pPr/>
              <a:t>17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16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279503-029B-4AF2-9397-96C367529008}" type="slidenum">
              <a:rPr lang="zh-CN" altLang="en-US" b="0" smtClean="0">
                <a:latin typeface="Arial" panose="020B0604020202020204" pitchFamily="34" charset="0"/>
              </a:rPr>
              <a:pPr/>
              <a:t>18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46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90D5E99-769D-4383-8FD5-8EE544EF84CE}" type="slidenum">
              <a:rPr lang="zh-CN" altLang="en-US" b="0" smtClean="0">
                <a:latin typeface="Arial" panose="020B0604020202020204" pitchFamily="34" charset="0"/>
              </a:rPr>
              <a:pPr/>
              <a:t>19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F8EC82-E438-4E67-B919-0EAA9AE440D6}" type="slidenum">
              <a:rPr lang="zh-CN" altLang="en-US" b="0" smtClean="0">
                <a:latin typeface="Arial" panose="020B0604020202020204" pitchFamily="34" charset="0"/>
              </a:rPr>
              <a:pPr/>
              <a:t>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9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4B14D0-E647-42E1-BD50-6145A8182F5B}" type="slidenum">
              <a:rPr lang="zh-CN" altLang="en-US" b="0" smtClean="0">
                <a:latin typeface="Arial" panose="020B0604020202020204" pitchFamily="34" charset="0"/>
              </a:rPr>
              <a:pPr/>
              <a:t>20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006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C4FFF3F-5289-40CB-B1D5-718DABD1D43A}" type="slidenum">
              <a:rPr lang="zh-CN" altLang="en-US" b="0" smtClean="0">
                <a:latin typeface="Arial" panose="020B0604020202020204" pitchFamily="34" charset="0"/>
              </a:rPr>
              <a:pPr/>
              <a:t>21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845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BAAA0F-422F-4792-959A-9D36F7D09DE7}" type="slidenum">
              <a:rPr lang="zh-CN" altLang="en-US" b="0" smtClean="0">
                <a:latin typeface="Arial" panose="020B0604020202020204" pitchFamily="34" charset="0"/>
              </a:rPr>
              <a:pPr/>
              <a:t>22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972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1E32D00-98F8-4725-AB4A-02C66750440C}" type="slidenum">
              <a:rPr lang="zh-CN" altLang="en-US" b="0" smtClean="0">
                <a:latin typeface="Arial" panose="020B0604020202020204" pitchFamily="34" charset="0"/>
              </a:rPr>
              <a:pPr/>
              <a:t>23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72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256D05E-61AA-4B7C-B443-E837E637F2ED}" type="slidenum">
              <a:rPr lang="zh-CN" altLang="en-US" b="0" smtClean="0">
                <a:latin typeface="Arial" panose="020B0604020202020204" pitchFamily="34" charset="0"/>
              </a:rPr>
              <a:pPr/>
              <a:t>24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3137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587444-3A3C-4D6E-84A9-8FD9E614975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37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97E2DD-A26C-455E-98F2-B9479B53A10C}" type="slidenum">
              <a:rPr lang="zh-CN" altLang="en-US" b="0" smtClean="0">
                <a:latin typeface="Arial" panose="020B0604020202020204" pitchFamily="34" charset="0"/>
              </a:rPr>
              <a:pPr/>
              <a:t>26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21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143F8BC-40A8-4E37-ACFA-CB68E607F43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4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FA9FE9-08CA-4461-95AF-C438C1EE4BE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744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00" tIns="44050" rIns="88100" bIns="4405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5BC04B4-33C5-4CBD-810F-BBA07725EF5A}" type="slidenum">
              <a:rPr lang="zh-CN" altLang="en-US" sz="1200" b="0">
                <a:latin typeface="Arial" panose="020B0604020202020204" pitchFamily="34" charset="0"/>
              </a:rPr>
              <a:pPr algn="r" eaLnBrk="1" hangingPunct="1"/>
              <a:t>29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47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F7EAAC-98A1-405D-A4A5-9EE91FFBCDC3}" type="slidenum">
              <a:rPr lang="zh-CN" altLang="en-US" b="0" smtClean="0">
                <a:latin typeface="Arial" panose="020B0604020202020204" pitchFamily="34" charset="0"/>
              </a:rPr>
              <a:pPr/>
              <a:t>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824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E9229DF-9D31-44B5-B721-33756C20961B}" type="slidenum">
              <a:rPr lang="zh-CN" altLang="en-US" b="0" smtClean="0">
                <a:latin typeface="Arial" panose="020B0604020202020204" pitchFamily="34" charset="0"/>
              </a:rPr>
              <a:pPr/>
              <a:t>30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10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183094-6386-49E3-8A41-38A1D61D62AC}" type="slidenum">
              <a:rPr lang="zh-CN" altLang="en-US" b="0" smtClean="0">
                <a:latin typeface="Arial" panose="020B0604020202020204" pitchFamily="34" charset="0"/>
              </a:rPr>
              <a:pPr/>
              <a:t>31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91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642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993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64960D-A8EC-4411-9822-2E03CE692DB5}" type="slidenum">
              <a:rPr lang="zh-CN" altLang="en-US" b="0" smtClean="0">
                <a:latin typeface="Arial" panose="020B0604020202020204" pitchFamily="34" charset="0"/>
              </a:rPr>
              <a:pPr/>
              <a:t>34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40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8BB1F6B-9D0F-4038-90DC-1B20B9FC00AD}" type="slidenum">
              <a:rPr lang="zh-CN" altLang="en-US" b="0" smtClean="0">
                <a:latin typeface="Arial" panose="020B0604020202020204" pitchFamily="34" charset="0"/>
              </a:rPr>
              <a:pPr/>
              <a:t>35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16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73746A-DC20-4429-AB4C-98FE5A014935}" type="slidenum">
              <a:rPr lang="zh-CN" altLang="en-US" b="0" smtClean="0">
                <a:latin typeface="Arial" panose="020B0604020202020204" pitchFamily="34" charset="0"/>
              </a:rPr>
              <a:pPr/>
              <a:t>36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536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F3A9293-CEB0-42AD-99AC-84B3F0867F1F}" type="slidenum">
              <a:rPr lang="zh-CN" altLang="en-US" b="0" smtClean="0">
                <a:latin typeface="Arial" panose="020B0604020202020204" pitchFamily="34" charset="0"/>
              </a:rPr>
              <a:pPr/>
              <a:t>37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46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213258E-FF0E-4271-86BE-CE4FBB4CFCAD}" type="slidenum">
              <a:rPr lang="zh-CN" altLang="en-US" b="0" smtClean="0">
                <a:latin typeface="Arial" panose="020B0604020202020204" pitchFamily="34" charset="0"/>
              </a:rPr>
              <a:pPr/>
              <a:t>38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97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C6E41F-8ABD-4F59-A587-1E022564F009}" type="slidenum">
              <a:rPr lang="zh-CN" altLang="en-US" b="0" smtClean="0">
                <a:latin typeface="Arial" panose="020B0604020202020204" pitchFamily="34" charset="0"/>
              </a:rPr>
              <a:pPr/>
              <a:t>39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0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18F7AD-0688-450F-990D-3E4D2700F471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48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B16693-A31F-4A8D-B2B1-17AE9D299EEB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09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659118-BFCB-4712-B51B-805AA236544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32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A297DC6-E51E-4DC7-9AB6-534547F3A8FF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42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433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AB3839-90FD-4C56-9919-AC89F52C9434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43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922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BB6FC6-D4D6-491A-940C-B0C69ECA3AE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34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53AF12A-1B17-4ABA-8DE8-4351DB051EF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295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4E2330-FE27-4FAC-AC43-8E1CDFF18E0A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46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81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B2CDE9-4339-424A-B86A-D7DA2A75E9B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47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113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633469-C510-42C4-9B44-DDCFE8496862}" type="slidenum">
              <a:rPr lang="zh-CN" altLang="en-US" b="0" smtClean="0">
                <a:latin typeface="Arial" panose="020B0604020202020204" pitchFamily="34" charset="0"/>
              </a:rPr>
              <a:pPr/>
              <a:t>48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882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124E43B-DDDD-4722-A1D8-0ED3A9B3CEC8}" type="slidenum">
              <a:rPr lang="zh-CN" altLang="en-US" b="0" smtClean="0">
                <a:latin typeface="Arial" panose="020B0604020202020204" pitchFamily="34" charset="0"/>
              </a:rPr>
              <a:pPr/>
              <a:t>49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87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40C9652-F707-4102-AC74-D9E3EA87D39A}" type="slidenum">
              <a:rPr lang="zh-CN" altLang="en-US" b="0" smtClean="0">
                <a:latin typeface="Arial" panose="020B0604020202020204" pitchFamily="34" charset="0"/>
              </a:rPr>
              <a:pPr/>
              <a:t>5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939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A0D612-562E-438D-9993-6E56C3893CB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50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400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05A3C3-F02E-40BE-8B37-D4338499BAFA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4446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F14F7D8-D0DA-4491-8692-D4523085ABD4}" type="slidenum">
              <a:rPr lang="zh-CN" altLang="en-US" b="0" smtClean="0">
                <a:latin typeface="Arial" panose="020B0604020202020204" pitchFamily="34" charset="0"/>
              </a:rPr>
              <a:pPr/>
              <a:t>52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74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83999D-99C1-4D17-AA0A-5C2880997955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53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5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C69F3FC-6360-4587-95D0-554562CD87A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508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35815E7-189D-487E-B291-2F381A393A13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543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501702-5EB8-4577-8075-6192D433B58D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56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094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F4D3AD-8B93-4BBB-BE0D-72CE28AD90F8}" type="slidenum">
              <a:rPr lang="zh-CN" altLang="en-US" b="0" smtClean="0">
                <a:latin typeface="Arial" panose="020B0604020202020204" pitchFamily="34" charset="0"/>
              </a:rPr>
              <a:pPr/>
              <a:t>57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37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12794CD-E1EA-49AB-8113-211F5E12E720}" type="slidenum">
              <a:rPr lang="zh-CN" altLang="en-US" b="0" smtClean="0">
                <a:latin typeface="Arial" panose="020B0604020202020204" pitchFamily="34" charset="0"/>
              </a:rPr>
              <a:pPr/>
              <a:t>58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0753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01B47FE-35BF-45C6-86D9-5C11D547FE07}" type="slidenum">
              <a:rPr lang="zh-CN" altLang="en-US" b="0" smtClean="0">
                <a:latin typeface="Arial" panose="020B0604020202020204" pitchFamily="34" charset="0"/>
              </a:rPr>
              <a:pPr/>
              <a:t>59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8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C9A0E3-B57F-478F-BD29-E7E29B9C1393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56041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C1C6CF-C355-4C07-B752-9627C867069D}" type="slidenum">
              <a:rPr lang="zh-CN" altLang="en-US" b="0" smtClean="0">
                <a:latin typeface="Arial" panose="020B0604020202020204" pitchFamily="34" charset="0"/>
              </a:rPr>
              <a:pPr/>
              <a:t>60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84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DCFBE44-40E7-47D4-9F46-CB139364C82A}" type="slidenum">
              <a:rPr lang="zh-CN" altLang="en-US" b="0" smtClean="0">
                <a:latin typeface="Arial" panose="020B0604020202020204" pitchFamily="34" charset="0"/>
              </a:rPr>
              <a:pPr/>
              <a:t>61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19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A4DDB21-F53C-4E4E-9C12-EBC342DD9C2F}" type="slidenum">
              <a:rPr lang="zh-CN" altLang="en-US" b="0" smtClean="0">
                <a:latin typeface="Arial" panose="020B0604020202020204" pitchFamily="34" charset="0"/>
              </a:rPr>
              <a:pPr/>
              <a:t>62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07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1C8BDE-5E60-402C-BE42-2DE20637E206}" type="slidenum">
              <a:rPr lang="zh-CN" altLang="en-US" b="0" smtClean="0">
                <a:latin typeface="Arial" panose="020B0604020202020204" pitchFamily="34" charset="0"/>
              </a:rPr>
              <a:pPr/>
              <a:t>63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129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6057A5-F547-4D72-82B3-69035AF97033}" type="slidenum">
              <a:rPr lang="zh-CN" altLang="en-US" b="0" smtClean="0">
                <a:latin typeface="Arial" panose="020B0604020202020204" pitchFamily="34" charset="0"/>
              </a:rPr>
              <a:pPr/>
              <a:t>64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088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E2A65E-7623-4EC5-8228-13A3F4A08FA7}" type="slidenum">
              <a:rPr lang="zh-CN" altLang="en-US" b="0" smtClean="0">
                <a:latin typeface="Arial" panose="020B0604020202020204" pitchFamily="34" charset="0"/>
              </a:rPr>
              <a:pPr/>
              <a:t>65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209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7A20B8-99BF-43BC-BBF1-B5E0800EC2EE}" type="slidenum">
              <a:rPr lang="zh-CN" altLang="en-US" b="0" smtClean="0">
                <a:latin typeface="Arial" panose="020B0604020202020204" pitchFamily="34" charset="0"/>
              </a:rPr>
              <a:pPr/>
              <a:t>66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936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B8E1D75-D7E1-493F-8B7B-8CBCC41E36EA}" type="slidenum">
              <a:rPr lang="zh-CN" altLang="en-US" b="0" smtClean="0">
                <a:latin typeface="Arial" panose="020B0604020202020204" pitchFamily="34" charset="0"/>
              </a:rPr>
              <a:pPr/>
              <a:t>67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403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EC6705-4859-42F0-B1AD-94C60B0D9F4D}" type="slidenum">
              <a:rPr lang="zh-CN" altLang="en-US" b="0" smtClean="0">
                <a:latin typeface="Arial" panose="020B0604020202020204" pitchFamily="34" charset="0"/>
              </a:rPr>
              <a:pPr/>
              <a:t>68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2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7B0B66-1C71-4185-9329-5E9A7B8CA72F}" type="slidenum">
              <a:rPr lang="zh-CN" altLang="en-US" b="0" smtClean="0">
                <a:latin typeface="Arial" panose="020B0604020202020204" pitchFamily="34" charset="0"/>
              </a:rPr>
              <a:pPr/>
              <a:t>69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1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F913737-AD28-4EB4-86A6-13B1BE06C59E}" type="slidenum">
              <a:rPr lang="zh-CN" altLang="en-US" b="0" smtClean="0">
                <a:latin typeface="Arial" panose="020B0604020202020204" pitchFamily="34" charset="0"/>
              </a:rPr>
              <a:pPr/>
              <a:t>7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906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C8B55A-7E24-4329-9ED0-F2730BE3D84B}" type="slidenum">
              <a:rPr lang="zh-CN" altLang="en-US" b="0" smtClean="0">
                <a:latin typeface="Arial" panose="020B0604020202020204" pitchFamily="34" charset="0"/>
              </a:rPr>
              <a:pPr/>
              <a:t>70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32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9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05A052-FC81-48FF-8D29-02FA2FCE4413}" type="slidenum">
              <a:rPr lang="zh-CN" altLang="en-US" b="0" smtClean="0">
                <a:latin typeface="Arial" panose="020B0604020202020204" pitchFamily="34" charset="0"/>
              </a:rPr>
              <a:pPr/>
              <a:t>71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356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CA2F08-2C14-44B5-AEB8-F078D3B0B5A7}" type="slidenum">
              <a:rPr lang="zh-CN" altLang="en-US" b="0" smtClean="0">
                <a:latin typeface="Arial" panose="020B0604020202020204" pitchFamily="34" charset="0"/>
              </a:rPr>
              <a:pPr/>
              <a:t>72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423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888C79-1B55-4C2E-9E04-3F90C5ED833A}" type="slidenum">
              <a:rPr lang="zh-CN" altLang="en-US" b="0" smtClean="0">
                <a:latin typeface="Arial" panose="020B0604020202020204" pitchFamily="34" charset="0"/>
              </a:rPr>
              <a:pPr/>
              <a:t>73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654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5FF0BC2-A12A-44B8-9AB1-50BE3B6DEF9D}" type="slidenum">
              <a:rPr lang="zh-CN" altLang="en-US" b="0" smtClean="0">
                <a:latin typeface="Arial" panose="020B0604020202020204" pitchFamily="34" charset="0"/>
              </a:rPr>
              <a:pPr/>
              <a:t>74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226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098FAE-E1FF-4187-8BCB-024E9EEE42F8}" type="slidenum">
              <a:rPr lang="zh-CN" altLang="en-US" b="0" smtClean="0">
                <a:latin typeface="Arial" panose="020B0604020202020204" pitchFamily="34" charset="0"/>
              </a:rPr>
              <a:pPr/>
              <a:t>75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937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F43528E-E36D-4AB0-A14C-2D9BFE82E6F3}" type="slidenum">
              <a:rPr lang="zh-CN" altLang="en-US" b="0" smtClean="0">
                <a:latin typeface="Arial" panose="020B0604020202020204" pitchFamily="34" charset="0"/>
              </a:rPr>
              <a:pPr/>
              <a:t>76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78161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478B37-BED6-4F35-B2A5-AC026573ECD4}" type="slidenum">
              <a:rPr lang="zh-CN" altLang="en-US" b="0" smtClean="0">
                <a:latin typeface="Arial" panose="020B0604020202020204" pitchFamily="34" charset="0"/>
              </a:rPr>
              <a:pPr/>
              <a:t>77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972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2F39B5-8523-4322-8512-AA625791BD53}" type="slidenum">
              <a:rPr lang="zh-CN" altLang="en-US" b="0" smtClean="0">
                <a:latin typeface="Arial" panose="020B0604020202020204" pitchFamily="34" charset="0"/>
              </a:rPr>
              <a:pPr/>
              <a:t>78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872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19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ED2D510-C025-494F-9EE4-AF91238AE7F8}" type="slidenum">
              <a:rPr lang="zh-CN" altLang="en-US" b="0" smtClean="0">
                <a:latin typeface="Arial" panose="020B0604020202020204" pitchFamily="34" charset="0"/>
              </a:rPr>
              <a:pPr/>
              <a:t>8</a:t>
            </a:fld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7392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298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5380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7280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lvl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847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21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839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56EEF9D-DE77-45F1-832E-826DD3188724}" type="slidenum">
              <a:rPr lang="zh-CN" altLang="en-US" b="0" smtClean="0">
                <a:latin typeface="Arial" panose="020B0604020202020204" pitchFamily="34" charset="0"/>
              </a:rPr>
              <a:pPr/>
              <a:t>86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329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EFA7A23-607B-4F69-9343-E66B515E3F63}" type="slidenum">
              <a:rPr lang="zh-CN" altLang="en-US" b="0" smtClean="0">
                <a:latin typeface="Arial" panose="020B0604020202020204" pitchFamily="34" charset="0"/>
              </a:rPr>
              <a:pPr/>
              <a:t>87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671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DA9239C-5AC7-4CBD-8D9D-1FFE7288DAA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88</a:t>
            </a:fld>
            <a:endParaRPr lang="en-US" altLang="zh-CN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257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021FC9-09F5-491F-BCAA-D93CE22A4890}" type="slidenum">
              <a:rPr lang="zh-CN" altLang="en-US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89</a:t>
            </a:fld>
            <a:endParaRPr lang="zh-CN" alt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702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CC78C1-CAC4-45C4-A4E6-F9A2F3ADA020}" type="slidenum">
              <a:rPr lang="zh-CN" altLang="en-US" b="0" smtClean="0">
                <a:latin typeface="Arial" panose="020B0604020202020204" pitchFamily="34" charset="0"/>
              </a:rPr>
              <a:pPr/>
              <a:t>9</a:t>
            </a:fld>
            <a:endParaRPr lang="en-US" altLang="zh-CN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C9624B81-7C40-4BF3-B511-E0C1F412BE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0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E273744-AB8A-40FE-9A2D-6BE6377081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6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 b="1"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ea typeface="楷体_GB2312" pitchFamily="49" charset="-122"/>
              </a:defRPr>
            </a:lvl1pPr>
          </a:lstStyle>
          <a:p>
            <a:pPr>
              <a:defRPr/>
            </a:pPr>
            <a:fld id="{37AA2806-5254-4B14-BCD2-E356B5C87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2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755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6375"/>
            <a:ext cx="8723312" cy="996950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6E76585-DC6F-4A86-8BFE-2C9B097F56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50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16315B3-3C60-427D-9927-5FAE2D9C4E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2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C80BC028-C1C5-4798-9720-232BFF83C9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7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B36C7077-C6D4-4043-8CC1-99EEF547B2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6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A9D5512-F9E4-4F61-9D76-3252D165E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8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C922E54-630B-42BB-A9EA-CAD6FCE754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5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A64F65E-590C-4E0E-BBEE-36C2358EE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56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AB4934A5-48B1-451F-9E94-D0E20F650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3922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051" name="Group 15"/>
          <p:cNvGrpSpPr>
            <a:grpSpLocks noChangeAspect="1"/>
          </p:cNvGrpSpPr>
          <p:nvPr/>
        </p:nvGrpSpPr>
        <p:grpSpPr bwMode="auto">
          <a:xfrm>
            <a:off x="211138" y="987425"/>
            <a:ext cx="8723312" cy="647700"/>
            <a:chOff x="-3905251" y="4294188"/>
            <a:chExt cx="13027839" cy="1892300"/>
          </a:xfrm>
        </p:grpSpPr>
        <p:sp>
          <p:nvSpPr>
            <p:cNvPr id="2057" name="Freeform 14"/>
            <p:cNvSpPr>
              <a:spLocks/>
            </p:cNvSpPr>
            <p:nvPr/>
          </p:nvSpPr>
          <p:spPr bwMode="hidden">
            <a:xfrm>
              <a:off x="4810006" y="4498260"/>
              <a:ext cx="4295986" cy="1020358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Freeform 18"/>
            <p:cNvSpPr>
              <a:spLocks/>
            </p:cNvSpPr>
            <p:nvPr/>
          </p:nvSpPr>
          <p:spPr bwMode="hidden">
            <a:xfrm>
              <a:off x="-308667" y="4317379"/>
              <a:ext cx="8279020" cy="1210514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22"/>
            <p:cNvSpPr>
              <a:spLocks/>
            </p:cNvSpPr>
            <p:nvPr/>
          </p:nvSpPr>
          <p:spPr bwMode="hidden">
            <a:xfrm>
              <a:off x="4286" y="4335931"/>
              <a:ext cx="8165219" cy="10992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Freeform 26"/>
            <p:cNvSpPr>
              <a:spLocks/>
            </p:cNvSpPr>
            <p:nvPr/>
          </p:nvSpPr>
          <p:spPr bwMode="hidden">
            <a:xfrm>
              <a:off x="4155651" y="4317379"/>
              <a:ext cx="4940859" cy="927598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06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54000"/>
            <a:ext cx="822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2717CF80-0101-4A2A-997F-AC943709AA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47788"/>
            <a:ext cx="5976938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3075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00" b="0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F7A30AB-167A-4DFA-B9D8-8A546F0F8A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4099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/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/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/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/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4FBACD58-FC33-4FC2-ADDD-EFCE2A0DBA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1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zh-CN" b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grpSp>
        <p:nvGrpSpPr>
          <p:cNvPr id="5123" name="Group 15"/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5129" name="Freeform 14"/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8"/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22"/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26"/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5133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4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0F0583C3-DFA0-4C84-863D-541C5A0775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1" r:id="rId1"/>
    <p:sldLayoutId id="21474855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24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第五章 </a:t>
            </a:r>
            <a:endParaRPr lang="en-US" altLang="zh-CN" sz="24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语法制导翻译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5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000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00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800" b="0" spc="3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14375"/>
            <a:ext cx="8450263" cy="4017963"/>
          </a:xfrm>
        </p:spPr>
        <p:txBody>
          <a:bodyPr/>
          <a:lstStyle/>
          <a:p>
            <a:pPr marL="273044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kumimoji="1"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  <a:endParaRPr kumimoji="1" lang="en-US" altLang="zh-CN" sz="3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6256" lvl="1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</a:p>
          <a:p>
            <a:pPr marL="576256" lvl="1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相关联，用来计算该产生式中各文法符号的属性值</a:t>
            </a:r>
          </a:p>
          <a:p>
            <a:pPr marL="273044" indent="-27304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文法符号的属性</a:t>
            </a:r>
          </a:p>
          <a:p>
            <a:pPr marL="576248" lvl="1" indent="-27304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综合属性 </a:t>
            </a:r>
            <a:r>
              <a:rPr kumimoji="1" lang="en-US" altLang="zh-CN" sz="24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synthesized attribute</a:t>
            </a:r>
            <a:r>
              <a:rPr kumimoji="1" lang="en-US" altLang="zh-CN" sz="24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76248" lvl="1" indent="-27304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继承属性 </a:t>
            </a:r>
            <a:r>
              <a:rPr kumimoji="1" lang="en-US" altLang="zh-CN" sz="20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inherited attribute</a:t>
            </a:r>
            <a:r>
              <a:rPr kumimoji="1" lang="en-US" altLang="zh-CN" sz="20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kumimoji="1" lang="zh-CN" altLang="en-US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5.1 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endParaRPr kumimoji="1"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785813"/>
            <a:ext cx="8428037" cy="4286250"/>
          </a:xfrm>
        </p:spPr>
        <p:txBody>
          <a:bodyPr/>
          <a:lstStyle/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在分析树结点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上的非终结符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综合属性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只能通过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的子结点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本身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的属性值来定义</a:t>
            </a:r>
          </a:p>
          <a:p>
            <a:pPr marL="575866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例		</a:t>
            </a:r>
          </a:p>
          <a:p>
            <a:pPr marL="0" indent="0">
              <a:lnSpc>
                <a:spcPts val="35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终结符可以具有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。终结符的综合属性值是由词法分析器提供的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词法值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，因此在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中没有计算终结符属性值的语义规则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综合属性</a:t>
            </a:r>
            <a:r>
              <a:rPr kumimoji="1"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synthesized attribute</a:t>
            </a:r>
            <a:r>
              <a:rPr kumimoji="1" lang="en-US" altLang="zh-CN" sz="28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5591175" y="2233613"/>
            <a:ext cx="2852738" cy="452437"/>
            <a:chOff x="5519738" y="2305050"/>
            <a:chExt cx="2852724" cy="452438"/>
          </a:xfrm>
        </p:grpSpPr>
        <p:sp>
          <p:nvSpPr>
            <p:cNvPr id="55310" name="Line 39"/>
            <p:cNvSpPr>
              <a:spLocks noChangeShapeType="1"/>
            </p:cNvSpPr>
            <p:nvPr/>
          </p:nvSpPr>
          <p:spPr bwMode="auto">
            <a:xfrm flipV="1">
              <a:off x="5519738" y="2305050"/>
              <a:ext cx="1223962" cy="4524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1" name="Line 40"/>
            <p:cNvSpPr>
              <a:spLocks noChangeShapeType="1"/>
            </p:cNvSpPr>
            <p:nvPr/>
          </p:nvSpPr>
          <p:spPr bwMode="auto">
            <a:xfrm flipH="1" flipV="1">
              <a:off x="7072299" y="2314588"/>
              <a:ext cx="1300163" cy="4222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lg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5014913" y="1730375"/>
            <a:ext cx="3914775" cy="1484313"/>
            <a:chOff x="4943475" y="1801813"/>
            <a:chExt cx="3914775" cy="1484312"/>
          </a:xfrm>
        </p:grpSpPr>
        <p:sp>
          <p:nvSpPr>
            <p:cNvPr id="55303" name="Text Box 17"/>
            <p:cNvSpPr txBox="1">
              <a:spLocks noChangeArrowheads="1"/>
            </p:cNvSpPr>
            <p:nvPr/>
          </p:nvSpPr>
          <p:spPr bwMode="auto">
            <a:xfrm>
              <a:off x="6743700" y="2881313"/>
              <a:ext cx="457200" cy="40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5304" name="Rectangle 21"/>
            <p:cNvSpPr>
              <a:spLocks noChangeArrowheads="1"/>
            </p:cNvSpPr>
            <p:nvPr/>
          </p:nvSpPr>
          <p:spPr bwMode="auto">
            <a:xfrm>
              <a:off x="7607300" y="2836863"/>
              <a:ext cx="1250950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5305" name="Rectangle 23"/>
            <p:cNvSpPr>
              <a:spLocks noChangeArrowheads="1"/>
            </p:cNvSpPr>
            <p:nvPr/>
          </p:nvSpPr>
          <p:spPr bwMode="auto">
            <a:xfrm>
              <a:off x="6240463" y="1801813"/>
              <a:ext cx="134620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55306" name="Line 24"/>
            <p:cNvSpPr>
              <a:spLocks noChangeShapeType="1"/>
            </p:cNvSpPr>
            <p:nvPr/>
          </p:nvSpPr>
          <p:spPr bwMode="auto">
            <a:xfrm flipH="1">
              <a:off x="5723469" y="2376488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7" name="Line 25"/>
            <p:cNvSpPr>
              <a:spLocks noChangeShapeType="1"/>
            </p:cNvSpPr>
            <p:nvPr/>
          </p:nvSpPr>
          <p:spPr bwMode="auto">
            <a:xfrm>
              <a:off x="6888163" y="2376488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8" name="Line 26"/>
            <p:cNvSpPr>
              <a:spLocks noChangeShapeType="1"/>
            </p:cNvSpPr>
            <p:nvPr/>
          </p:nvSpPr>
          <p:spPr bwMode="auto">
            <a:xfrm>
              <a:off x="6888163" y="2376488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09" name="Rectangle 16"/>
            <p:cNvSpPr>
              <a:spLocks noChangeArrowheads="1"/>
            </p:cNvSpPr>
            <p:nvPr/>
          </p:nvSpPr>
          <p:spPr bwMode="auto">
            <a:xfrm>
              <a:off x="4943475" y="2882900"/>
              <a:ext cx="1417638" cy="403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63625" y="2308225"/>
            <a:ext cx="4079875" cy="7699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kumimoji="1"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产生式                  语义规则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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E</a:t>
            </a:r>
            <a:r>
              <a: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1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T       E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E</a:t>
            </a:r>
            <a:r>
              <a:rPr kumimoji="1"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14375"/>
            <a:ext cx="8593138" cy="3729038"/>
          </a:xfrm>
        </p:spPr>
        <p:txBody>
          <a:bodyPr/>
          <a:lstStyle/>
          <a:p>
            <a:pPr marL="272654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在分析树结点 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上的非终结符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继承属性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只能通过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的父结点、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的兄弟结点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或 </a:t>
            </a:r>
            <a:r>
              <a:rPr lang="en-US" altLang="zh-CN" sz="2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本身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的属性值来定义</a:t>
            </a: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866" lvl="1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</a:p>
          <a:p>
            <a:pPr marL="0" indent="0">
              <a:lnSpc>
                <a:spcPts val="4000"/>
              </a:lnSpc>
              <a:buClrTx/>
              <a:buFont typeface="Symbol" panose="05050102010706020507" pitchFamily="18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en-US" altLang="zh-CN" sz="28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终结符没有继承属性。终结符从词法分析器处获得的属性值被归为综合属性值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继承属性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sz="25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inherited attribute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85875" y="2495550"/>
            <a:ext cx="3173413" cy="862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50000"/>
              </a:spcBef>
              <a:defRPr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产生式             语义规则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400"/>
              </a:lnSpc>
              <a:spcBef>
                <a:spcPct val="50000"/>
              </a:spcBef>
              <a:defRPr/>
            </a:pP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 L       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inh</a:t>
            </a:r>
            <a:r>
              <a: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T.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57351" name="Freeform 10"/>
          <p:cNvSpPr>
            <a:spLocks/>
          </p:cNvSpPr>
          <p:nvPr/>
        </p:nvSpPr>
        <p:spPr bwMode="auto">
          <a:xfrm rot="120000">
            <a:off x="5670550" y="2671763"/>
            <a:ext cx="1668463" cy="298450"/>
          </a:xfrm>
          <a:custGeom>
            <a:avLst/>
            <a:gdLst>
              <a:gd name="T0" fmla="*/ 0 w 680"/>
              <a:gd name="T1" fmla="*/ 2147483646 h 190"/>
              <a:gd name="T2" fmla="*/ 2147483646 w 680"/>
              <a:gd name="T3" fmla="*/ 2147483646 h 190"/>
              <a:gd name="T4" fmla="*/ 2147483646 w 680"/>
              <a:gd name="T5" fmla="*/ 2147483646 h 190"/>
              <a:gd name="T6" fmla="*/ 0 60000 65536"/>
              <a:gd name="T7" fmla="*/ 0 60000 65536"/>
              <a:gd name="T8" fmla="*/ 0 60000 65536"/>
              <a:gd name="T9" fmla="*/ 0 w 680"/>
              <a:gd name="T10" fmla="*/ 0 h 190"/>
              <a:gd name="T11" fmla="*/ 680 w 680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90">
                <a:moveTo>
                  <a:pt x="0" y="190"/>
                </a:moveTo>
                <a:cubicBezTo>
                  <a:pt x="102" y="103"/>
                  <a:pt x="204" y="16"/>
                  <a:pt x="317" y="8"/>
                </a:cubicBezTo>
                <a:cubicBezTo>
                  <a:pt x="430" y="0"/>
                  <a:pt x="620" y="121"/>
                  <a:pt x="680" y="144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4500563" y="2071688"/>
            <a:ext cx="3914775" cy="1285875"/>
            <a:chOff x="5014943" y="1928808"/>
            <a:chExt cx="3914775" cy="1285884"/>
          </a:xfrm>
        </p:grpSpPr>
        <p:sp>
          <p:nvSpPr>
            <p:cNvPr id="3" name="Rectangle 21"/>
            <p:cNvSpPr>
              <a:spLocks noChangeArrowheads="1"/>
            </p:cNvSpPr>
            <p:nvPr/>
          </p:nvSpPr>
          <p:spPr bwMode="auto">
            <a:xfrm>
              <a:off x="7678768" y="2765430"/>
              <a:ext cx="125095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L.inh</a:t>
              </a:r>
              <a:endPara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7352" name="Rectangle 23"/>
            <p:cNvSpPr>
              <a:spLocks noChangeArrowheads="1"/>
            </p:cNvSpPr>
            <p:nvPr/>
          </p:nvSpPr>
          <p:spPr bwMode="auto">
            <a:xfrm>
              <a:off x="6311931" y="1928808"/>
              <a:ext cx="1346200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7353" name="Line 24"/>
            <p:cNvSpPr>
              <a:spLocks noChangeShapeType="1"/>
            </p:cNvSpPr>
            <p:nvPr/>
          </p:nvSpPr>
          <p:spPr bwMode="auto">
            <a:xfrm flipH="1">
              <a:off x="5794937" y="2305055"/>
              <a:ext cx="1150938" cy="4397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4" name="Line 26"/>
            <p:cNvSpPr>
              <a:spLocks noChangeShapeType="1"/>
            </p:cNvSpPr>
            <p:nvPr/>
          </p:nvSpPr>
          <p:spPr bwMode="auto">
            <a:xfrm>
              <a:off x="6959631" y="2305055"/>
              <a:ext cx="1316037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5" name="Rectangle 16"/>
            <p:cNvSpPr>
              <a:spLocks noChangeArrowheads="1"/>
            </p:cNvSpPr>
            <p:nvPr/>
          </p:nvSpPr>
          <p:spPr bwMode="auto">
            <a:xfrm>
              <a:off x="5014943" y="2811467"/>
              <a:ext cx="1417638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T.type</a:t>
              </a:r>
              <a:endPara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3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2"/>
          <p:cNvSpPr txBox="1">
            <a:spLocks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baseline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Candara" panose="020E0502030303020204" pitchFamily="34" charset="0"/>
                <a:ea typeface="黑体" panose="02010609060101010101" pitchFamily="49" charset="-122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带有综合属性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SDD 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7359" name="Rectangle 2"/>
          <p:cNvSpPr>
            <a:spLocks noChangeArrowheads="1"/>
          </p:cNvSpPr>
          <p:nvPr/>
        </p:nvSpPr>
        <p:spPr bwMode="auto">
          <a:xfrm>
            <a:off x="4948238" y="4357688"/>
            <a:ext cx="15970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0" name="Rectangle 3"/>
          <p:cNvSpPr>
            <a:spLocks noChangeArrowheads="1"/>
          </p:cNvSpPr>
          <p:nvPr/>
        </p:nvSpPr>
        <p:spPr bwMode="auto">
          <a:xfrm>
            <a:off x="4914900" y="3643313"/>
            <a:ext cx="10255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1" name="Line 4"/>
          <p:cNvSpPr>
            <a:spLocks noChangeShapeType="1"/>
          </p:cNvSpPr>
          <p:nvPr/>
        </p:nvSpPr>
        <p:spPr bwMode="auto">
          <a:xfrm flipV="1">
            <a:off x="5454650" y="4103688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2" name="Line 5"/>
          <p:cNvSpPr>
            <a:spLocks noChangeShapeType="1"/>
          </p:cNvSpPr>
          <p:nvPr/>
        </p:nvSpPr>
        <p:spPr bwMode="auto">
          <a:xfrm flipV="1">
            <a:off x="5454650" y="32940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3" name="Rectangle 6"/>
          <p:cNvSpPr>
            <a:spLocks noChangeArrowheads="1"/>
          </p:cNvSpPr>
          <p:nvPr/>
        </p:nvSpPr>
        <p:spPr bwMode="auto">
          <a:xfrm>
            <a:off x="4859338" y="2857500"/>
            <a:ext cx="10810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=3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4" name="Rectangle 7"/>
          <p:cNvSpPr>
            <a:spLocks noChangeArrowheads="1"/>
          </p:cNvSpPr>
          <p:nvPr/>
        </p:nvSpPr>
        <p:spPr bwMode="auto">
          <a:xfrm>
            <a:off x="6210300" y="3643313"/>
            <a:ext cx="1597025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5" name="Line 8"/>
          <p:cNvSpPr>
            <a:spLocks noChangeShapeType="1"/>
          </p:cNvSpPr>
          <p:nvPr/>
        </p:nvSpPr>
        <p:spPr bwMode="auto">
          <a:xfrm flipV="1">
            <a:off x="6804025" y="3294063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6" name="Rectangle 9"/>
          <p:cNvSpPr>
            <a:spLocks noChangeArrowheads="1"/>
          </p:cNvSpPr>
          <p:nvPr/>
        </p:nvSpPr>
        <p:spPr bwMode="auto">
          <a:xfrm>
            <a:off x="6230938" y="2857500"/>
            <a:ext cx="9715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7" name="Rectangle 10"/>
          <p:cNvSpPr>
            <a:spLocks noChangeArrowheads="1"/>
          </p:cNvSpPr>
          <p:nvPr/>
        </p:nvSpPr>
        <p:spPr bwMode="auto">
          <a:xfrm>
            <a:off x="5276850" y="2000250"/>
            <a:ext cx="16573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68" name="Line 11"/>
          <p:cNvSpPr>
            <a:spLocks noChangeShapeType="1"/>
          </p:cNvSpPr>
          <p:nvPr/>
        </p:nvSpPr>
        <p:spPr bwMode="auto">
          <a:xfrm flipH="1">
            <a:off x="5351463" y="2476500"/>
            <a:ext cx="742950" cy="428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69" name="Line 12"/>
          <p:cNvSpPr>
            <a:spLocks noChangeShapeType="1"/>
          </p:cNvSpPr>
          <p:nvPr/>
        </p:nvSpPr>
        <p:spPr bwMode="auto">
          <a:xfrm>
            <a:off x="6102350" y="2482850"/>
            <a:ext cx="701675" cy="377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0" name="Text Box 13"/>
          <p:cNvSpPr txBox="1">
            <a:spLocks noChangeArrowheads="1"/>
          </p:cNvSpPr>
          <p:nvPr/>
        </p:nvSpPr>
        <p:spPr bwMode="auto">
          <a:xfrm>
            <a:off x="5994400" y="2914650"/>
            <a:ext cx="269875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57371" name="Line 14"/>
          <p:cNvSpPr>
            <a:spLocks noChangeShapeType="1"/>
          </p:cNvSpPr>
          <p:nvPr/>
        </p:nvSpPr>
        <p:spPr bwMode="auto">
          <a:xfrm>
            <a:off x="6102350" y="248285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 flipV="1">
            <a:off x="6134100" y="1706563"/>
            <a:ext cx="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3" name="Text Box 17"/>
          <p:cNvSpPr txBox="1">
            <a:spLocks noChangeArrowheads="1"/>
          </p:cNvSpPr>
          <p:nvPr/>
        </p:nvSpPr>
        <p:spPr bwMode="auto">
          <a:xfrm>
            <a:off x="6911975" y="1285875"/>
            <a:ext cx="34290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7374" name="Rectangle 18"/>
          <p:cNvSpPr>
            <a:spLocks noChangeArrowheads="1"/>
          </p:cNvSpPr>
          <p:nvPr/>
        </p:nvSpPr>
        <p:spPr bwMode="auto">
          <a:xfrm>
            <a:off x="7183438" y="2857500"/>
            <a:ext cx="1619250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5" name="Line 19"/>
          <p:cNvSpPr>
            <a:spLocks noChangeShapeType="1"/>
          </p:cNvSpPr>
          <p:nvPr/>
        </p:nvSpPr>
        <p:spPr bwMode="auto">
          <a:xfrm flipV="1">
            <a:off x="7991475" y="2482850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6" name="Rectangle 20"/>
          <p:cNvSpPr>
            <a:spLocks noChangeArrowheads="1"/>
          </p:cNvSpPr>
          <p:nvPr/>
        </p:nvSpPr>
        <p:spPr bwMode="auto">
          <a:xfrm>
            <a:off x="7445375" y="2000250"/>
            <a:ext cx="1171575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7" name="Rectangle 21"/>
          <p:cNvSpPr>
            <a:spLocks noChangeArrowheads="1"/>
          </p:cNvSpPr>
          <p:nvPr/>
        </p:nvSpPr>
        <p:spPr bwMode="auto">
          <a:xfrm>
            <a:off x="7559675" y="1285875"/>
            <a:ext cx="938213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78" name="Line 22"/>
          <p:cNvSpPr>
            <a:spLocks noChangeShapeType="1"/>
          </p:cNvSpPr>
          <p:nvPr/>
        </p:nvSpPr>
        <p:spPr bwMode="auto">
          <a:xfrm flipV="1">
            <a:off x="7991475" y="1619250"/>
            <a:ext cx="0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79" name="Rectangle 23"/>
          <p:cNvSpPr>
            <a:spLocks noChangeArrowheads="1"/>
          </p:cNvSpPr>
          <p:nvPr/>
        </p:nvSpPr>
        <p:spPr bwMode="auto">
          <a:xfrm>
            <a:off x="6445250" y="539750"/>
            <a:ext cx="13398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=19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7380" name="Line 24"/>
          <p:cNvSpPr>
            <a:spLocks noChangeShapeType="1"/>
          </p:cNvSpPr>
          <p:nvPr/>
        </p:nvSpPr>
        <p:spPr bwMode="auto">
          <a:xfrm flipH="1">
            <a:off x="6102350" y="969963"/>
            <a:ext cx="86360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1" name="Line 25"/>
          <p:cNvSpPr>
            <a:spLocks noChangeShapeType="1"/>
          </p:cNvSpPr>
          <p:nvPr/>
        </p:nvSpPr>
        <p:spPr bwMode="auto">
          <a:xfrm>
            <a:off x="7019925" y="969963"/>
            <a:ext cx="0" cy="342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2" name="Line 26"/>
          <p:cNvSpPr>
            <a:spLocks noChangeShapeType="1"/>
          </p:cNvSpPr>
          <p:nvPr/>
        </p:nvSpPr>
        <p:spPr bwMode="auto">
          <a:xfrm>
            <a:off x="7019925" y="969963"/>
            <a:ext cx="987425" cy="284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3" name="Rectangle 27"/>
          <p:cNvSpPr>
            <a:spLocks noChangeArrowheads="1"/>
          </p:cNvSpPr>
          <p:nvPr/>
        </p:nvSpPr>
        <p:spPr bwMode="auto">
          <a:xfrm>
            <a:off x="7016750" y="-71438"/>
            <a:ext cx="12573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4" name="Line 28"/>
          <p:cNvSpPr>
            <a:spLocks noChangeShapeType="1"/>
          </p:cNvSpPr>
          <p:nvPr/>
        </p:nvSpPr>
        <p:spPr bwMode="auto">
          <a:xfrm flipH="1" flipV="1">
            <a:off x="7615238" y="322263"/>
            <a:ext cx="43180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57385" name="Text Box 29"/>
          <p:cNvSpPr txBox="1">
            <a:spLocks noChangeArrowheads="1"/>
          </p:cNvSpPr>
          <p:nvPr/>
        </p:nvSpPr>
        <p:spPr bwMode="auto">
          <a:xfrm>
            <a:off x="8101013" y="538163"/>
            <a:ext cx="342900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7386" name="Line 30"/>
          <p:cNvSpPr>
            <a:spLocks noChangeShapeType="1"/>
          </p:cNvSpPr>
          <p:nvPr/>
        </p:nvSpPr>
        <p:spPr bwMode="auto">
          <a:xfrm flipH="1">
            <a:off x="7291388" y="322263"/>
            <a:ext cx="323850" cy="161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405535" name="Line 31"/>
          <p:cNvSpPr>
            <a:spLocks noChangeShapeType="1"/>
          </p:cNvSpPr>
          <p:nvPr/>
        </p:nvSpPr>
        <p:spPr bwMode="auto">
          <a:xfrm flipV="1">
            <a:off x="5626100" y="4103688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6" name="Line 32"/>
          <p:cNvSpPr>
            <a:spLocks noChangeShapeType="1"/>
          </p:cNvSpPr>
          <p:nvPr/>
        </p:nvSpPr>
        <p:spPr bwMode="auto">
          <a:xfrm flipV="1">
            <a:off x="5626100" y="3294063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7" name="Line 33"/>
          <p:cNvSpPr>
            <a:spLocks noChangeShapeType="1"/>
          </p:cNvSpPr>
          <p:nvPr/>
        </p:nvSpPr>
        <p:spPr bwMode="auto">
          <a:xfrm flipV="1">
            <a:off x="6910388" y="3294063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8" name="Line 34"/>
          <p:cNvSpPr>
            <a:spLocks noChangeShapeType="1"/>
          </p:cNvSpPr>
          <p:nvPr/>
        </p:nvSpPr>
        <p:spPr bwMode="auto">
          <a:xfrm flipV="1">
            <a:off x="5230813" y="2493963"/>
            <a:ext cx="628650" cy="363537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39" name="Line 35"/>
          <p:cNvSpPr>
            <a:spLocks noChangeShapeType="1"/>
          </p:cNvSpPr>
          <p:nvPr/>
        </p:nvSpPr>
        <p:spPr bwMode="auto">
          <a:xfrm flipH="1" flipV="1">
            <a:off x="6264275" y="2482850"/>
            <a:ext cx="593725" cy="32543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0" name="Line 36"/>
          <p:cNvSpPr>
            <a:spLocks noChangeShapeType="1"/>
          </p:cNvSpPr>
          <p:nvPr/>
        </p:nvSpPr>
        <p:spPr bwMode="auto">
          <a:xfrm flipV="1">
            <a:off x="6246813" y="1706563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1" name="Line 37"/>
          <p:cNvSpPr>
            <a:spLocks noChangeShapeType="1"/>
          </p:cNvSpPr>
          <p:nvPr/>
        </p:nvSpPr>
        <p:spPr bwMode="auto">
          <a:xfrm flipV="1">
            <a:off x="8101013" y="2536825"/>
            <a:ext cx="0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2" name="Line 38"/>
          <p:cNvSpPr>
            <a:spLocks noChangeShapeType="1"/>
          </p:cNvSpPr>
          <p:nvPr/>
        </p:nvSpPr>
        <p:spPr bwMode="auto">
          <a:xfrm flipV="1">
            <a:off x="8101013" y="1673225"/>
            <a:ext cx="0" cy="3429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wrap="none"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3" name="Line 39"/>
          <p:cNvSpPr>
            <a:spLocks noChangeShapeType="1"/>
          </p:cNvSpPr>
          <p:nvPr/>
        </p:nvSpPr>
        <p:spPr bwMode="auto">
          <a:xfrm flipV="1">
            <a:off x="5994400" y="969963"/>
            <a:ext cx="701675" cy="28575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4" name="Line 40"/>
          <p:cNvSpPr>
            <a:spLocks noChangeShapeType="1"/>
          </p:cNvSpPr>
          <p:nvPr/>
        </p:nvSpPr>
        <p:spPr bwMode="auto">
          <a:xfrm flipH="1" flipV="1">
            <a:off x="7291388" y="917575"/>
            <a:ext cx="865187" cy="274638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405545" name="Line 41"/>
          <p:cNvSpPr>
            <a:spLocks noChangeShapeType="1"/>
          </p:cNvSpPr>
          <p:nvPr/>
        </p:nvSpPr>
        <p:spPr bwMode="auto">
          <a:xfrm flipV="1">
            <a:off x="6965950" y="268288"/>
            <a:ext cx="433388" cy="1778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 type="stealth" w="lg" len="lg"/>
          </a:ln>
        </p:spPr>
        <p:txBody>
          <a:bodyPr lIns="67500" tIns="35100" rIns="67500" bIns="3510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7398" name="Rectangle 16"/>
          <p:cNvSpPr>
            <a:spLocks noChangeArrowheads="1"/>
          </p:cNvSpPr>
          <p:nvPr/>
        </p:nvSpPr>
        <p:spPr bwMode="auto">
          <a:xfrm>
            <a:off x="5445125" y="1285875"/>
            <a:ext cx="13112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sz="2000">
                <a:latin typeface="Times New Roman" panose="02020603050405020304" pitchFamily="18" charset="0"/>
                <a:sym typeface="Symbol" panose="05050102010706020507" pitchFamily="18" charset="2"/>
              </a:rPr>
              <a:t>=15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405551" name="AutoShape 47"/>
          <p:cNvSpPr>
            <a:spLocks noChangeArrowheads="1"/>
          </p:cNvSpPr>
          <p:nvPr/>
        </p:nvSpPr>
        <p:spPr bwMode="auto">
          <a:xfrm>
            <a:off x="6794500" y="4032250"/>
            <a:ext cx="2206625" cy="1039813"/>
          </a:xfrm>
          <a:prstGeom prst="wedgeRoundRectCallout">
            <a:avLst>
              <a:gd name="adj1" fmla="val 10812"/>
              <a:gd name="adj2" fmla="val -71557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注释分析树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 </a:t>
            </a:r>
            <a:r>
              <a:rPr lang="en-US" altLang="zh-CN" sz="14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Annotated parse tree</a:t>
            </a:r>
            <a:r>
              <a:rPr lang="en-US" altLang="zh-CN" sz="14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) </a:t>
            </a:r>
            <a:r>
              <a:rPr lang="zh-CN" altLang="en-US" sz="14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1400" dirty="0">
              <a:solidFill>
                <a:schemeClr val="bg1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每个节点都带有属性值的分析树</a:t>
            </a:r>
          </a:p>
        </p:txBody>
      </p:sp>
      <p:grpSp>
        <p:nvGrpSpPr>
          <p:cNvPr id="59436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59445" name="五边形 50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23850" y="4040188"/>
            <a:ext cx="45720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3*5+4n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9438" name="组合 6"/>
          <p:cNvGrpSpPr>
            <a:grpSpLocks/>
          </p:cNvGrpSpPr>
          <p:nvPr/>
        </p:nvGrpSpPr>
        <p:grpSpPr bwMode="auto">
          <a:xfrm>
            <a:off x="377825" y="1419225"/>
            <a:ext cx="4484688" cy="2554288"/>
            <a:chOff x="146153" y="1542256"/>
            <a:chExt cx="4485280" cy="2554545"/>
          </a:xfrm>
        </p:grpSpPr>
        <p:sp>
          <p:nvSpPr>
            <p:cNvPr id="52" name="矩形 51"/>
            <p:cNvSpPr/>
            <p:nvPr/>
          </p:nvSpPr>
          <p:spPr bwMode="auto">
            <a:xfrm>
              <a:off x="146153" y="1542256"/>
              <a:ext cx="4485280" cy="25545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产生式</a:t>
              </a:r>
              <a:r>
                <a:rPr lang="en-US" altLang="zh-CN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sz="20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0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print(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val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	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179495" y="1856613"/>
              <a:ext cx="4451938" cy="20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>
              <a:off x="1979958" y="1542256"/>
              <a:ext cx="0" cy="25545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utoShape 48"/>
          <p:cNvSpPr>
            <a:spLocks/>
          </p:cNvSpPr>
          <p:nvPr/>
        </p:nvSpPr>
        <p:spPr bwMode="auto">
          <a:xfrm>
            <a:off x="3348038" y="987425"/>
            <a:ext cx="1958975" cy="322263"/>
          </a:xfrm>
          <a:prstGeom prst="borderCallout1">
            <a:avLst>
              <a:gd name="adj1" fmla="val 111067"/>
              <a:gd name="adj2" fmla="val 48467"/>
              <a:gd name="adj3" fmla="val 296966"/>
              <a:gd name="adj4" fmla="val 1195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副作用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i="1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Side effect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1600" i="1" dirty="0">
              <a:solidFill>
                <a:schemeClr val="bg1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440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0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0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05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0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0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0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0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4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0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0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0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 animBg="1"/>
      <p:bldP spid="57365" grpId="0" animBg="1"/>
      <p:bldP spid="57366" grpId="0" animBg="1"/>
      <p:bldP spid="57367" grpId="0" animBg="1"/>
      <p:bldP spid="57368" grpId="0" animBg="1"/>
      <p:bldP spid="57369" grpId="0" animBg="1"/>
      <p:bldP spid="57370" grpId="0" animBg="1"/>
      <p:bldP spid="57371" grpId="0" animBg="1"/>
      <p:bldP spid="57372" grpId="0" animBg="1"/>
      <p:bldP spid="57373" grpId="0" animBg="1"/>
      <p:bldP spid="57374" grpId="0" animBg="1"/>
      <p:bldP spid="57375" grpId="0" animBg="1"/>
      <p:bldP spid="57376" grpId="0" animBg="1"/>
      <p:bldP spid="57377" grpId="0" animBg="1"/>
      <p:bldP spid="57378" grpId="0" animBg="1"/>
      <p:bldP spid="57379" grpId="0" animBg="1"/>
      <p:bldP spid="57380" grpId="0" animBg="1"/>
      <p:bldP spid="57381" grpId="0" animBg="1"/>
      <p:bldP spid="57382" grpId="0" animBg="1"/>
      <p:bldP spid="57383" grpId="0"/>
      <p:bldP spid="57384" grpId="0" animBg="1"/>
      <p:bldP spid="57385" grpId="0" animBg="1"/>
      <p:bldP spid="57386" grpId="0" animBg="1"/>
      <p:bldP spid="57398" grpId="0"/>
      <p:bldP spid="405551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3000" spc="-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带有继承属性</a:t>
            </a:r>
            <a:r>
              <a:rPr lang="en-US" altLang="zh-CN" sz="3000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L.in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 sz="3000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SDD 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9403" name="Freeform 10"/>
          <p:cNvSpPr>
            <a:spLocks/>
          </p:cNvSpPr>
          <p:nvPr/>
        </p:nvSpPr>
        <p:spPr bwMode="auto">
          <a:xfrm rot="401358">
            <a:off x="6216650" y="1417638"/>
            <a:ext cx="788988" cy="276225"/>
          </a:xfrm>
          <a:custGeom>
            <a:avLst/>
            <a:gdLst>
              <a:gd name="T0" fmla="*/ 0 w 680"/>
              <a:gd name="T1" fmla="*/ 2147483646 h 190"/>
              <a:gd name="T2" fmla="*/ 2147483646 w 680"/>
              <a:gd name="T3" fmla="*/ 2147483646 h 190"/>
              <a:gd name="T4" fmla="*/ 2147483646 w 680"/>
              <a:gd name="T5" fmla="*/ 2147483646 h 190"/>
              <a:gd name="T6" fmla="*/ 0 60000 65536"/>
              <a:gd name="T7" fmla="*/ 0 60000 65536"/>
              <a:gd name="T8" fmla="*/ 0 60000 65536"/>
              <a:gd name="T9" fmla="*/ 0 w 680"/>
              <a:gd name="T10" fmla="*/ 0 h 190"/>
              <a:gd name="T11" fmla="*/ 680 w 680"/>
              <a:gd name="T12" fmla="*/ 190 h 1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190">
                <a:moveTo>
                  <a:pt x="0" y="190"/>
                </a:moveTo>
                <a:cubicBezTo>
                  <a:pt x="102" y="103"/>
                  <a:pt x="204" y="16"/>
                  <a:pt x="317" y="8"/>
                </a:cubicBezTo>
                <a:cubicBezTo>
                  <a:pt x="430" y="0"/>
                  <a:pt x="620" y="121"/>
                  <a:pt x="680" y="144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H="1">
            <a:off x="6561138" y="2032000"/>
            <a:ext cx="571500" cy="357188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 flipH="1">
            <a:off x="5632450" y="2674938"/>
            <a:ext cx="539750" cy="32385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000625" y="1000125"/>
            <a:ext cx="4000500" cy="3132138"/>
            <a:chOff x="5000625" y="1000125"/>
            <a:chExt cx="4000500" cy="3132138"/>
          </a:xfrm>
        </p:grpSpPr>
        <p:sp>
          <p:nvSpPr>
            <p:cNvPr id="61454" name="矩形 1"/>
            <p:cNvSpPr>
              <a:spLocks noChangeArrowheads="1"/>
            </p:cNvSpPr>
            <p:nvPr/>
          </p:nvSpPr>
          <p:spPr bwMode="auto">
            <a:xfrm>
              <a:off x="5072063" y="3786035"/>
              <a:ext cx="1300668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lexeme=a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5" name="矩形 12"/>
            <p:cNvSpPr>
              <a:spLocks noChangeArrowheads="1"/>
            </p:cNvSpPr>
            <p:nvPr/>
          </p:nvSpPr>
          <p:spPr bwMode="auto">
            <a:xfrm>
              <a:off x="6715125" y="3071699"/>
              <a:ext cx="1300668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lexeme=b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6" name="矩形 13"/>
            <p:cNvSpPr>
              <a:spLocks noChangeArrowheads="1"/>
            </p:cNvSpPr>
            <p:nvPr/>
          </p:nvSpPr>
          <p:spPr bwMode="auto">
            <a:xfrm>
              <a:off x="7713281" y="2357363"/>
              <a:ext cx="1287844" cy="346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id</a:t>
              </a:r>
              <a:r>
                <a: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lexeme=c</a:t>
              </a:r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61457" name="矩形 16"/>
            <p:cNvSpPr>
              <a:spLocks noChangeArrowheads="1"/>
            </p:cNvSpPr>
            <p:nvPr/>
          </p:nvSpPr>
          <p:spPr bwMode="auto">
            <a:xfrm>
              <a:off x="6462117" y="1000125"/>
              <a:ext cx="324446" cy="3770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58" name="Line 7"/>
            <p:cNvSpPr>
              <a:spLocks noChangeShapeType="1"/>
            </p:cNvSpPr>
            <p:nvPr/>
          </p:nvSpPr>
          <p:spPr bwMode="auto">
            <a:xfrm flipV="1">
              <a:off x="6000750" y="1305693"/>
              <a:ext cx="428624" cy="2857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9" name="Line 7"/>
            <p:cNvSpPr>
              <a:spLocks noChangeShapeType="1"/>
            </p:cNvSpPr>
            <p:nvPr/>
          </p:nvSpPr>
          <p:spPr bwMode="auto">
            <a:xfrm flipH="1" flipV="1">
              <a:off x="6786562" y="1305694"/>
              <a:ext cx="500063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0" name="矩形 19"/>
            <p:cNvSpPr>
              <a:spLocks noChangeArrowheads="1"/>
            </p:cNvSpPr>
            <p:nvPr/>
          </p:nvSpPr>
          <p:spPr bwMode="auto">
            <a:xfrm>
              <a:off x="6858000" y="1591429"/>
              <a:ext cx="127342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1" name="矩形 20"/>
            <p:cNvSpPr>
              <a:spLocks noChangeArrowheads="1"/>
            </p:cNvSpPr>
            <p:nvPr/>
          </p:nvSpPr>
          <p:spPr bwMode="auto">
            <a:xfrm>
              <a:off x="5000625" y="1591429"/>
              <a:ext cx="1339332" cy="377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type=real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2" name="Line 7"/>
            <p:cNvSpPr>
              <a:spLocks noChangeShapeType="1"/>
            </p:cNvSpPr>
            <p:nvPr/>
          </p:nvSpPr>
          <p:spPr bwMode="auto">
            <a:xfrm flipV="1">
              <a:off x="557212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3" name="矩形 22"/>
            <p:cNvSpPr>
              <a:spLocks noChangeArrowheads="1"/>
            </p:cNvSpPr>
            <p:nvPr/>
          </p:nvSpPr>
          <p:spPr bwMode="auto">
            <a:xfrm>
              <a:off x="5307407" y="2285929"/>
              <a:ext cx="560282" cy="3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real</a:t>
              </a:r>
              <a:endParaRPr lang="zh-CN" altLang="en-US" sz="200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464" name="Line 7"/>
            <p:cNvSpPr>
              <a:spLocks noChangeShapeType="1"/>
            </p:cNvSpPr>
            <p:nvPr/>
          </p:nvSpPr>
          <p:spPr bwMode="auto">
            <a:xfrm flipV="1">
              <a:off x="7572375" y="2000195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5" name="Line 7"/>
            <p:cNvSpPr>
              <a:spLocks noChangeShapeType="1"/>
            </p:cNvSpPr>
            <p:nvPr/>
          </p:nvSpPr>
          <p:spPr bwMode="auto">
            <a:xfrm flipH="1" flipV="1">
              <a:off x="7572375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6" name="Line 7"/>
            <p:cNvSpPr>
              <a:spLocks noChangeShapeType="1"/>
            </p:cNvSpPr>
            <p:nvPr/>
          </p:nvSpPr>
          <p:spPr bwMode="auto">
            <a:xfrm flipV="1">
              <a:off x="6929438" y="2000195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7" name="矩形 26"/>
            <p:cNvSpPr>
              <a:spLocks noChangeArrowheads="1"/>
            </p:cNvSpPr>
            <p:nvPr/>
          </p:nvSpPr>
          <p:spPr bwMode="auto">
            <a:xfrm>
              <a:off x="6143625" y="2337529"/>
              <a:ext cx="165814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</a:t>
              </a:r>
              <a:r>
                <a:rPr kumimoji="1"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endParaRPr lang="zh-CN" altLang="en-US" sz="2000">
                <a:solidFill>
                  <a:srgbClr val="FF000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68" name="Line 7"/>
            <p:cNvSpPr>
              <a:spLocks noChangeShapeType="1"/>
            </p:cNvSpPr>
            <p:nvPr/>
          </p:nvSpPr>
          <p:spPr bwMode="auto">
            <a:xfrm flipV="1">
              <a:off x="6500813" y="2714531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9" name="Line 7"/>
            <p:cNvSpPr>
              <a:spLocks noChangeShapeType="1"/>
            </p:cNvSpPr>
            <p:nvPr/>
          </p:nvSpPr>
          <p:spPr bwMode="auto">
            <a:xfrm flipH="1" flipV="1">
              <a:off x="6500813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0" name="Line 7"/>
            <p:cNvSpPr>
              <a:spLocks noChangeShapeType="1"/>
            </p:cNvSpPr>
            <p:nvPr/>
          </p:nvSpPr>
          <p:spPr bwMode="auto">
            <a:xfrm flipV="1">
              <a:off x="5857875" y="2714531"/>
              <a:ext cx="642938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1" name="矩形 33"/>
            <p:cNvSpPr>
              <a:spLocks noChangeArrowheads="1"/>
            </p:cNvSpPr>
            <p:nvPr/>
          </p:nvSpPr>
          <p:spPr bwMode="auto">
            <a:xfrm>
              <a:off x="5072063" y="3051864"/>
              <a:ext cx="1658146" cy="377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inh=real     ,</a:t>
              </a:r>
              <a:endParaRPr lang="zh-CN" altLang="en-US" sz="2000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472" name="Line 7"/>
            <p:cNvSpPr>
              <a:spLocks noChangeShapeType="1"/>
            </p:cNvSpPr>
            <p:nvPr/>
          </p:nvSpPr>
          <p:spPr bwMode="auto">
            <a:xfrm flipV="1">
              <a:off x="5572125" y="3428867"/>
              <a:ext cx="0" cy="357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7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61448" name="组合 2"/>
          <p:cNvGrpSpPr>
            <a:grpSpLocks/>
          </p:cNvGrpSpPr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57346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1452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1453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3" grpId="0" animBg="1"/>
      <p:bldP spid="59404" grpId="0" animBg="1"/>
      <p:bldP spid="594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774700"/>
            <a:ext cx="7915275" cy="32258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一个没有副作用的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有时也称为</a:t>
            </a:r>
            <a:r>
              <a:rPr lang="zh-CN" altLang="en-US" sz="3000" b="1">
                <a:solidFill>
                  <a:srgbClr val="FF0000"/>
                </a:solidFill>
                <a:cs typeface="Times New Roman" panose="02020603050405020304" pitchFamily="18" charset="0"/>
              </a:rPr>
              <a:t>属性文法</a:t>
            </a:r>
            <a:endParaRPr lang="en-US" altLang="zh-CN" sz="3000" b="1" i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属性文法的规则仅仅通过其它属性值和常量来定义一个属性值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属性文法</a:t>
            </a:r>
            <a:r>
              <a:rPr lang="en-US" altLang="zh-CN" sz="3000" dirty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cs typeface="Times New Roman" panose="02020603050405020304" pitchFamily="18" charset="0"/>
              </a:rPr>
              <a:t>Attribute Grammar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endParaRPr lang="zh-CN" altLang="en-US" sz="25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2255838" y="2357438"/>
            <a:ext cx="4230687" cy="2338387"/>
            <a:chOff x="3359696" y="3284984"/>
            <a:chExt cx="3367010" cy="2339200"/>
          </a:xfrm>
        </p:grpSpPr>
        <p:sp>
          <p:nvSpPr>
            <p:cNvPr id="9" name="矩形 8"/>
            <p:cNvSpPr/>
            <p:nvPr/>
          </p:nvSpPr>
          <p:spPr>
            <a:xfrm>
              <a:off x="3359696" y="3284984"/>
              <a:ext cx="3367010" cy="233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 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Fval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59696" y="3599418"/>
              <a:ext cx="33518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744403" y="3284984"/>
              <a:ext cx="0" cy="233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28625" y="774700"/>
            <a:ext cx="8343900" cy="3225800"/>
          </a:xfrm>
        </p:spPr>
        <p:txBody>
          <a:bodyPr/>
          <a:lstStyle/>
          <a:p>
            <a:pPr marL="273044" indent="-27304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为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中的文法符号设置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。对于给定的输入串</a:t>
            </a:r>
            <a:r>
              <a:rPr lang="en-US" altLang="zh-CN" sz="3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，应用</a:t>
            </a:r>
            <a:r>
              <a:rPr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计算分析树中各结点对应的属性值</a:t>
            </a:r>
          </a:p>
          <a:p>
            <a:pPr marL="273044" indent="-27304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cs typeface="Times New Roman" panose="02020603050405020304" pitchFamily="18" charset="0"/>
              </a:rPr>
              <a:t>按照什么顺序计算属性值？</a:t>
            </a:r>
          </a:p>
          <a:p>
            <a:pPr marL="576256" lvl="1" indent="-27304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语义规则建立了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属性之间的依赖关系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，在对语法分析树节点的一个属性求值之前，必须首先求出这个属性值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所依赖的所有属性值</a:t>
            </a:r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的求值顺序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785813"/>
            <a:ext cx="8535988" cy="3946525"/>
          </a:xfrm>
        </p:spPr>
        <p:txBody>
          <a:bodyPr/>
          <a:lstStyle/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依赖图是一个描述了分析树中结点属性间依赖关系的有向图</a:t>
            </a: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分析树中每个标号为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的结点的每个属性</a:t>
            </a: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都对应着依赖图中的一个</a:t>
            </a:r>
            <a:r>
              <a:rPr lang="zh-CN" altLang="en-US" sz="3000" b="1">
                <a:solidFill>
                  <a:srgbClr val="0000FF"/>
                </a:solidFill>
                <a:cs typeface="Times New Roman" panose="02020603050405020304" pitchFamily="18" charset="0"/>
              </a:rPr>
              <a:t>结点</a:t>
            </a: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如果属性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的值依赖于属性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Y.b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的值，则依赖图中有一条从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Y.b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的结点指向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的结点的</a:t>
            </a:r>
            <a:r>
              <a:rPr lang="zh-CN" altLang="en-US" sz="3000" b="1">
                <a:solidFill>
                  <a:srgbClr val="0000FF"/>
                </a:solidFill>
                <a:cs typeface="Times New Roman" panose="02020603050405020304" pitchFamily="18" charset="0"/>
              </a:rPr>
              <a:t>有向边</a:t>
            </a: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0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依赖图</a:t>
            </a:r>
            <a:r>
              <a:rPr lang="en-US" altLang="zh-CN" sz="2500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500" i="1" dirty="0">
                <a:solidFill>
                  <a:schemeClr val="tx1"/>
                </a:solidFill>
                <a:cs typeface="Times New Roman" panose="02020603050405020304" pitchFamily="18" charset="0"/>
              </a:rPr>
              <a:t>Dependency Graph</a:t>
            </a:r>
            <a:r>
              <a:rPr kumimoji="1" lang="en-US" altLang="zh-CN" sz="25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500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6" name="Rectangle 54"/>
          <p:cNvSpPr>
            <a:spLocks noChangeArrowheads="1"/>
          </p:cNvSpPr>
          <p:nvPr/>
        </p:nvSpPr>
        <p:spPr bwMode="auto">
          <a:xfrm>
            <a:off x="5446713" y="1635125"/>
            <a:ext cx="593725" cy="377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type</a:t>
            </a:r>
          </a:p>
        </p:txBody>
      </p:sp>
      <p:sp>
        <p:nvSpPr>
          <p:cNvPr id="97" name="Rectangle 55"/>
          <p:cNvSpPr>
            <a:spLocks noChangeArrowheads="1"/>
          </p:cNvSpPr>
          <p:nvPr/>
        </p:nvSpPr>
        <p:spPr bwMode="auto">
          <a:xfrm>
            <a:off x="6643688" y="1612900"/>
            <a:ext cx="377825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98" name="Rectangle 56"/>
          <p:cNvSpPr>
            <a:spLocks noChangeArrowheads="1"/>
          </p:cNvSpPr>
          <p:nvPr/>
        </p:nvSpPr>
        <p:spPr bwMode="auto">
          <a:xfrm>
            <a:off x="5788025" y="2286000"/>
            <a:ext cx="377825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99" name="Rectangle 57"/>
          <p:cNvSpPr>
            <a:spLocks noChangeArrowheads="1"/>
          </p:cNvSpPr>
          <p:nvPr/>
        </p:nvSpPr>
        <p:spPr bwMode="auto">
          <a:xfrm>
            <a:off x="5000625" y="3049588"/>
            <a:ext cx="377825" cy="379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</a:t>
            </a:r>
          </a:p>
        </p:txBody>
      </p:sp>
      <p:sp>
        <p:nvSpPr>
          <p:cNvPr id="100" name="Freeform 60"/>
          <p:cNvSpPr>
            <a:spLocks/>
          </p:cNvSpPr>
          <p:nvPr/>
        </p:nvSpPr>
        <p:spPr bwMode="auto">
          <a:xfrm>
            <a:off x="5680075" y="1558925"/>
            <a:ext cx="1133475" cy="106363"/>
          </a:xfrm>
          <a:custGeom>
            <a:avLst/>
            <a:gdLst>
              <a:gd name="T0" fmla="*/ 0 w 453"/>
              <a:gd name="T1" fmla="*/ 2147483646 h 136"/>
              <a:gd name="T2" fmla="*/ 2147483646 w 453"/>
              <a:gd name="T3" fmla="*/ 0 h 136"/>
              <a:gd name="T4" fmla="*/ 2147483646 w 453"/>
              <a:gd name="T5" fmla="*/ 2147483646 h 136"/>
              <a:gd name="T6" fmla="*/ 0 60000 65536"/>
              <a:gd name="T7" fmla="*/ 0 60000 65536"/>
              <a:gd name="T8" fmla="*/ 0 60000 65536"/>
              <a:gd name="T9" fmla="*/ 0 w 453"/>
              <a:gd name="T10" fmla="*/ 0 h 136"/>
              <a:gd name="T11" fmla="*/ 453 w 453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136">
                <a:moveTo>
                  <a:pt x="0" y="136"/>
                </a:moveTo>
                <a:cubicBezTo>
                  <a:pt x="53" y="68"/>
                  <a:pt x="106" y="0"/>
                  <a:pt x="181" y="0"/>
                </a:cubicBezTo>
                <a:cubicBezTo>
                  <a:pt x="256" y="0"/>
                  <a:pt x="354" y="68"/>
                  <a:pt x="453" y="136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1" name="Line 61"/>
          <p:cNvSpPr>
            <a:spLocks noChangeShapeType="1"/>
          </p:cNvSpPr>
          <p:nvPr/>
        </p:nvSpPr>
        <p:spPr bwMode="auto">
          <a:xfrm flipH="1">
            <a:off x="6040438" y="1963738"/>
            <a:ext cx="914400" cy="396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2" name="Freeform 62"/>
          <p:cNvSpPr>
            <a:spLocks/>
          </p:cNvSpPr>
          <p:nvPr/>
        </p:nvSpPr>
        <p:spPr bwMode="auto">
          <a:xfrm>
            <a:off x="6989763" y="1884363"/>
            <a:ext cx="323850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3" name="Line 63"/>
          <p:cNvSpPr>
            <a:spLocks noChangeShapeType="1"/>
          </p:cNvSpPr>
          <p:nvPr/>
        </p:nvSpPr>
        <p:spPr bwMode="auto">
          <a:xfrm flipH="1" flipV="1">
            <a:off x="7358063" y="1938338"/>
            <a:ext cx="1003300" cy="4191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8072438" y="2335213"/>
            <a:ext cx="1000125" cy="3794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</p:txBody>
      </p:sp>
      <p:sp>
        <p:nvSpPr>
          <p:cNvPr id="105" name="Line 66"/>
          <p:cNvSpPr>
            <a:spLocks noChangeShapeType="1"/>
          </p:cNvSpPr>
          <p:nvPr/>
        </p:nvSpPr>
        <p:spPr bwMode="auto">
          <a:xfrm flipH="1">
            <a:off x="5230813" y="2603500"/>
            <a:ext cx="830262" cy="41433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7194550" y="3068638"/>
            <a:ext cx="949325" cy="377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</p:txBody>
      </p:sp>
      <p:sp>
        <p:nvSpPr>
          <p:cNvPr id="107" name="Line 67"/>
          <p:cNvSpPr>
            <a:spLocks noChangeShapeType="1"/>
          </p:cNvSpPr>
          <p:nvPr/>
        </p:nvSpPr>
        <p:spPr bwMode="auto">
          <a:xfrm flipH="1" flipV="1">
            <a:off x="6454775" y="2636838"/>
            <a:ext cx="955675" cy="4127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8" name="Freeform 72"/>
          <p:cNvSpPr>
            <a:spLocks/>
          </p:cNvSpPr>
          <p:nvPr/>
        </p:nvSpPr>
        <p:spPr bwMode="auto">
          <a:xfrm>
            <a:off x="6057900" y="2586038"/>
            <a:ext cx="325438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09" name="Freeform 82"/>
          <p:cNvSpPr>
            <a:spLocks/>
          </p:cNvSpPr>
          <p:nvPr/>
        </p:nvSpPr>
        <p:spPr bwMode="auto">
          <a:xfrm>
            <a:off x="5338763" y="3373438"/>
            <a:ext cx="325437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10" name="Rectangle 83"/>
          <p:cNvSpPr>
            <a:spLocks noChangeArrowheads="1"/>
          </p:cNvSpPr>
          <p:nvPr/>
        </p:nvSpPr>
        <p:spPr bwMode="auto">
          <a:xfrm>
            <a:off x="5659438" y="3835400"/>
            <a:ext cx="912812" cy="379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</p:txBody>
      </p:sp>
      <p:sp>
        <p:nvSpPr>
          <p:cNvPr id="111" name="Line 84"/>
          <p:cNvSpPr>
            <a:spLocks noChangeShapeType="1"/>
          </p:cNvSpPr>
          <p:nvPr/>
        </p:nvSpPr>
        <p:spPr bwMode="auto">
          <a:xfrm flipV="1">
            <a:off x="5770563" y="3451225"/>
            <a:ext cx="0" cy="323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112" name="Line 42"/>
          <p:cNvSpPr>
            <a:spLocks noChangeShapeType="1"/>
          </p:cNvSpPr>
          <p:nvPr/>
        </p:nvSpPr>
        <p:spPr bwMode="auto">
          <a:xfrm flipV="1">
            <a:off x="5603875" y="1966913"/>
            <a:ext cx="0" cy="2476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9652" name="组合 74"/>
          <p:cNvGrpSpPr>
            <a:grpSpLocks/>
          </p:cNvGrpSpPr>
          <p:nvPr/>
        </p:nvGrpSpPr>
        <p:grpSpPr bwMode="auto">
          <a:xfrm>
            <a:off x="5072063" y="857250"/>
            <a:ext cx="3201987" cy="3357563"/>
            <a:chOff x="5072066" y="857238"/>
            <a:chExt cx="3201591" cy="3357586"/>
          </a:xfrm>
        </p:grpSpPr>
        <p:sp>
          <p:nvSpPr>
            <p:cNvPr id="69660" name="Text Box 16"/>
            <p:cNvSpPr txBox="1">
              <a:spLocks noChangeArrowheads="1"/>
            </p:cNvSpPr>
            <p:nvPr/>
          </p:nvSpPr>
          <p:spPr bwMode="auto">
            <a:xfrm>
              <a:off x="7029453" y="2352665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69661" name="Rectangle 20"/>
            <p:cNvSpPr>
              <a:spLocks noChangeArrowheads="1"/>
            </p:cNvSpPr>
            <p:nvPr/>
          </p:nvSpPr>
          <p:spPr bwMode="auto">
            <a:xfrm>
              <a:off x="7733113" y="2324090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62" name="Rectangle 22"/>
            <p:cNvSpPr>
              <a:spLocks noChangeArrowheads="1"/>
            </p:cNvSpPr>
            <p:nvPr/>
          </p:nvSpPr>
          <p:spPr bwMode="auto">
            <a:xfrm>
              <a:off x="6921107" y="1621584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9663" name="Line 24"/>
            <p:cNvSpPr>
              <a:spLocks noChangeShapeType="1"/>
            </p:cNvSpPr>
            <p:nvPr/>
          </p:nvSpPr>
          <p:spPr bwMode="auto">
            <a:xfrm>
              <a:off x="7153707" y="2013336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4" name="Line 25"/>
            <p:cNvSpPr>
              <a:spLocks noChangeShapeType="1"/>
            </p:cNvSpPr>
            <p:nvPr/>
          </p:nvSpPr>
          <p:spPr bwMode="auto">
            <a:xfrm>
              <a:off x="7137801" y="2013336"/>
              <a:ext cx="827484" cy="310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5" name="Rectangle 26"/>
            <p:cNvSpPr>
              <a:spLocks noChangeArrowheads="1"/>
            </p:cNvSpPr>
            <p:nvPr/>
          </p:nvSpPr>
          <p:spPr bwMode="auto">
            <a:xfrm>
              <a:off x="6000760" y="857238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9666" name="Text Box 28"/>
            <p:cNvSpPr txBox="1">
              <a:spLocks noChangeArrowheads="1"/>
            </p:cNvSpPr>
            <p:nvPr/>
          </p:nvSpPr>
          <p:spPr bwMode="auto">
            <a:xfrm>
              <a:off x="5193510" y="1621621"/>
              <a:ext cx="34290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9667" name="Line 29"/>
            <p:cNvSpPr>
              <a:spLocks noChangeShapeType="1"/>
            </p:cNvSpPr>
            <p:nvPr/>
          </p:nvSpPr>
          <p:spPr bwMode="auto">
            <a:xfrm flipH="1">
              <a:off x="5301856" y="1214428"/>
              <a:ext cx="913218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8" name="Rectangle 43"/>
            <p:cNvSpPr>
              <a:spLocks noChangeArrowheads="1"/>
            </p:cNvSpPr>
            <p:nvPr/>
          </p:nvSpPr>
          <p:spPr bwMode="auto">
            <a:xfrm>
              <a:off x="6004326" y="2285998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9669" name="Text Box 46"/>
            <p:cNvSpPr txBox="1">
              <a:spLocks noChangeArrowheads="1"/>
            </p:cNvSpPr>
            <p:nvPr/>
          </p:nvSpPr>
          <p:spPr bwMode="auto">
            <a:xfrm>
              <a:off x="6111482" y="3055133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69670" name="Rectangle 47"/>
            <p:cNvSpPr>
              <a:spLocks noChangeArrowheads="1"/>
            </p:cNvSpPr>
            <p:nvPr/>
          </p:nvSpPr>
          <p:spPr bwMode="auto">
            <a:xfrm>
              <a:off x="6816332" y="3051561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71" name="Line 49"/>
            <p:cNvSpPr>
              <a:spLocks noChangeShapeType="1"/>
            </p:cNvSpPr>
            <p:nvPr/>
          </p:nvSpPr>
          <p:spPr bwMode="auto">
            <a:xfrm>
              <a:off x="6219828" y="26896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2" name="Line 50"/>
            <p:cNvSpPr>
              <a:spLocks noChangeShapeType="1"/>
            </p:cNvSpPr>
            <p:nvPr/>
          </p:nvSpPr>
          <p:spPr bwMode="auto">
            <a:xfrm>
              <a:off x="6219828" y="2689611"/>
              <a:ext cx="809625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3" name="Rectangle 51"/>
            <p:cNvSpPr>
              <a:spLocks noChangeArrowheads="1"/>
            </p:cNvSpPr>
            <p:nvPr/>
          </p:nvSpPr>
          <p:spPr bwMode="auto">
            <a:xfrm>
              <a:off x="5230420" y="3057515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69674" name="Text Box 52"/>
            <p:cNvSpPr txBox="1">
              <a:spLocks noChangeArrowheads="1"/>
            </p:cNvSpPr>
            <p:nvPr/>
          </p:nvSpPr>
          <p:spPr bwMode="auto">
            <a:xfrm>
              <a:off x="5338766" y="3836162"/>
              <a:ext cx="504825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9675" name="Line 53"/>
            <p:cNvSpPr>
              <a:spLocks noChangeShapeType="1"/>
            </p:cNvSpPr>
            <p:nvPr/>
          </p:nvSpPr>
          <p:spPr bwMode="auto">
            <a:xfrm>
              <a:off x="5500691" y="3514734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6" name="Line 23"/>
            <p:cNvSpPr>
              <a:spLocks noChangeShapeType="1"/>
            </p:cNvSpPr>
            <p:nvPr/>
          </p:nvSpPr>
          <p:spPr bwMode="auto">
            <a:xfrm flipH="1">
              <a:off x="6382945" y="2013336"/>
              <a:ext cx="788194" cy="339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7" name="Line 48"/>
            <p:cNvSpPr>
              <a:spLocks noChangeShapeType="1"/>
            </p:cNvSpPr>
            <p:nvPr/>
          </p:nvSpPr>
          <p:spPr bwMode="auto">
            <a:xfrm flipH="1">
              <a:off x="5479259" y="2689611"/>
              <a:ext cx="719138" cy="367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8" name="Text Box 70"/>
            <p:cNvSpPr txBox="1">
              <a:spLocks noChangeArrowheads="1"/>
            </p:cNvSpPr>
            <p:nvPr/>
          </p:nvSpPr>
          <p:spPr bwMode="auto">
            <a:xfrm>
              <a:off x="5072066" y="2193088"/>
              <a:ext cx="611981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69679" name="Line 71"/>
            <p:cNvSpPr>
              <a:spLocks noChangeShapeType="1"/>
            </p:cNvSpPr>
            <p:nvPr/>
          </p:nvSpPr>
          <p:spPr bwMode="auto">
            <a:xfrm>
              <a:off x="5335195" y="2000246"/>
              <a:ext cx="1190" cy="24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0" name="Line 27"/>
            <p:cNvSpPr>
              <a:spLocks noChangeShapeType="1"/>
            </p:cNvSpPr>
            <p:nvPr/>
          </p:nvSpPr>
          <p:spPr bwMode="auto">
            <a:xfrm flipH="1" flipV="1">
              <a:off x="6215074" y="1214427"/>
              <a:ext cx="871530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653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69654" name="组合 135"/>
          <p:cNvGrpSpPr>
            <a:grpSpLocks/>
          </p:cNvGrpSpPr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137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69658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69659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55" name="矩形 139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1" name="直接连接符 140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30213" y="857250"/>
            <a:ext cx="8462962" cy="3225800"/>
          </a:xfrm>
        </p:spPr>
        <p:txBody>
          <a:bodyPr/>
          <a:lstStyle/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可行的求值顺序是满足下列条件的结点序列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… , 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3000" b="1" baseline="-2500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：如果依赖图中有一条从结点</a:t>
            </a:r>
            <a:r>
              <a:rPr lang="en-US" altLang="zh-CN" sz="3000" b="1" i="1">
                <a:solidFill>
                  <a:schemeClr val="tx1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000" b="1">
                <a:solidFill>
                  <a:schemeClr val="tx1"/>
                </a:solidFill>
              </a:rPr>
              <a:t>到</a:t>
            </a:r>
            <a:r>
              <a:rPr lang="en-US" altLang="zh-CN" sz="3000" b="1">
                <a:solidFill>
                  <a:schemeClr val="tx1"/>
                </a:solidFill>
              </a:rPr>
              <a:t> 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sz="3000" b="1">
                <a:solidFill>
                  <a:schemeClr val="tx1"/>
                </a:solidFill>
              </a:rPr>
              <a:t> </a:t>
            </a:r>
            <a:r>
              <a:rPr lang="zh-CN" altLang="en-US" sz="3000" b="1">
                <a:solidFill>
                  <a:schemeClr val="tx1"/>
                </a:solidFill>
              </a:rPr>
              <a:t>的边</a:t>
            </a:r>
            <a:r>
              <a:rPr lang="en-US" altLang="zh-CN" sz="3000" b="1">
                <a:solidFill>
                  <a:schemeClr val="tx1"/>
                </a:solidFill>
              </a:rPr>
              <a:t>(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kumimoji="1" lang="en-US" altLang="zh-CN" sz="3000" b="1">
                <a:solidFill>
                  <a:schemeClr val="tx1"/>
                </a:solidFill>
                <a:ea typeface="楷体_GB2312" pitchFamily="49" charset="-122"/>
              </a:rPr>
              <a:t>→</a:t>
            </a: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</a:t>
            </a:r>
            <a:r>
              <a:rPr lang="en-US" altLang="zh-CN" sz="3000" b="1">
                <a:solidFill>
                  <a:schemeClr val="tx1"/>
                </a:solidFill>
              </a:rPr>
              <a:t>),  </a:t>
            </a:r>
            <a:r>
              <a:rPr lang="zh-CN" altLang="en-US" sz="3000" b="1">
                <a:solidFill>
                  <a:schemeClr val="tx1"/>
                </a:solidFill>
              </a:rPr>
              <a:t>那么</a:t>
            </a:r>
            <a:r>
              <a:rPr lang="en-US" altLang="zh-CN" sz="3000" b="1" i="1">
                <a:solidFill>
                  <a:schemeClr val="tx1"/>
                </a:solidFill>
              </a:rPr>
              <a:t>i </a:t>
            </a:r>
            <a:r>
              <a:rPr lang="en-US" altLang="zh-CN" sz="3000" b="1">
                <a:solidFill>
                  <a:schemeClr val="tx1"/>
                </a:solidFill>
              </a:rPr>
              <a:t>&lt; </a:t>
            </a:r>
            <a:r>
              <a:rPr lang="en-US" altLang="zh-CN" sz="3000" b="1" i="1">
                <a:solidFill>
                  <a:schemeClr val="tx1"/>
                </a:solidFill>
              </a:rPr>
              <a:t>j</a:t>
            </a:r>
            <a:r>
              <a:rPr lang="zh-CN" altLang="en-US" sz="3000" b="1">
                <a:solidFill>
                  <a:schemeClr val="tx1"/>
                </a:solidFill>
              </a:rPr>
              <a:t>（即：在节点序列中，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000" b="1">
                <a:solidFill>
                  <a:schemeClr val="tx1"/>
                </a:solidFill>
              </a:rPr>
              <a:t> 排在</a:t>
            </a:r>
            <a:r>
              <a:rPr lang="en-US" altLang="zh-CN" sz="3000" b="1" i="1">
                <a:solidFill>
                  <a:schemeClr val="tx1"/>
                </a:solidFill>
              </a:rPr>
              <a:t>N</a:t>
            </a:r>
            <a:r>
              <a:rPr kumimoji="1" lang="en-US" altLang="zh-CN" sz="3000" b="1" i="1" baseline="-25000">
                <a:solidFill>
                  <a:schemeClr val="tx1"/>
                </a:solidFill>
                <a:ea typeface="楷体_GB2312" pitchFamily="49" charset="-122"/>
              </a:rPr>
              <a:t>j </a:t>
            </a:r>
            <a:r>
              <a:rPr lang="zh-CN" altLang="en-US" sz="3000" b="1">
                <a:solidFill>
                  <a:schemeClr val="tx1"/>
                </a:solidFill>
              </a:rPr>
              <a:t>前面）</a:t>
            </a:r>
            <a:endParaRPr lang="en-US" altLang="zh-CN" sz="3000" b="1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这样的排序将一个</a:t>
            </a:r>
            <a:r>
              <a:rPr lang="zh-CN" altLang="en-US" sz="3000" b="1">
                <a:solidFill>
                  <a:srgbClr val="0000FF"/>
                </a:solidFill>
              </a:rPr>
              <a:t>有向图</a:t>
            </a:r>
            <a:r>
              <a:rPr lang="zh-CN" altLang="en-US" sz="3000" b="1">
                <a:solidFill>
                  <a:schemeClr val="tx1"/>
                </a:solidFill>
              </a:rPr>
              <a:t>变成了一个</a:t>
            </a:r>
            <a:r>
              <a:rPr lang="zh-CN" altLang="en-US" sz="3000" b="1">
                <a:solidFill>
                  <a:srgbClr val="0000FF"/>
                </a:solidFill>
              </a:rPr>
              <a:t>线性排序</a:t>
            </a:r>
            <a:r>
              <a:rPr lang="zh-CN" altLang="en-US" sz="3000" b="1">
                <a:solidFill>
                  <a:schemeClr val="tx1"/>
                </a:solidFill>
              </a:rPr>
              <a:t>，这个排序称为这个图的</a:t>
            </a:r>
            <a:r>
              <a:rPr lang="zh-CN" altLang="en-US" sz="3000" b="1">
                <a:solidFill>
                  <a:srgbClr val="FF0000"/>
                </a:solidFill>
              </a:rPr>
              <a:t>拓扑排序</a:t>
            </a:r>
            <a:r>
              <a:rPr lang="en-US" altLang="zh-CN" sz="2500" b="1">
                <a:solidFill>
                  <a:schemeClr val="tx1"/>
                </a:solidFill>
              </a:rPr>
              <a:t>(</a:t>
            </a:r>
            <a:r>
              <a:rPr lang="en-US" altLang="zh-CN" sz="2500" b="1" i="1">
                <a:solidFill>
                  <a:schemeClr val="tx1"/>
                </a:solidFill>
              </a:rPr>
              <a:t>topological sort</a:t>
            </a:r>
            <a:r>
              <a:rPr lang="en-US" altLang="zh-CN" sz="25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属性值的计算顺序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908050"/>
            <a:ext cx="5927725" cy="3225800"/>
          </a:xfrm>
        </p:spPr>
        <p:txBody>
          <a:bodyPr/>
          <a:lstStyle/>
          <a:p>
            <a:pPr marL="273044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schemeClr val="tx1"/>
                </a:solidFill>
                <a:latin typeface="+mn-ea"/>
              </a:rPr>
              <a:t>编译的阶段</a:t>
            </a: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词法分析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语法分析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语义分析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中间代码生成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代码优化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76248" lvl="1" indent="-273044" eaLnBrk="1" hangingPunct="1">
              <a:lnSpc>
                <a:spcPts val="38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目标代码生成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225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什么是语法制导翻译</a:t>
            </a: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3132138" y="2763838"/>
            <a:ext cx="2143125" cy="792162"/>
            <a:chOff x="3131840" y="2570932"/>
            <a:chExt cx="2142802" cy="792162"/>
          </a:xfrm>
        </p:grpSpPr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3492148" y="2778894"/>
              <a:ext cx="1782494" cy="3762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5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语义翻译</a:t>
              </a:r>
            </a:p>
          </p:txBody>
        </p:sp>
        <p:sp>
          <p:nvSpPr>
            <p:cNvPr id="32778" name="右大括号 10"/>
            <p:cNvSpPr>
              <a:spLocks/>
            </p:cNvSpPr>
            <p:nvPr/>
          </p:nvSpPr>
          <p:spPr bwMode="auto">
            <a:xfrm>
              <a:off x="3131840" y="2570932"/>
              <a:ext cx="241264" cy="792162"/>
            </a:xfrm>
            <a:prstGeom prst="rightBrace">
              <a:avLst>
                <a:gd name="adj1" fmla="val 8344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组合 4"/>
          <p:cNvGrpSpPr>
            <a:grpSpLocks/>
          </p:cNvGrpSpPr>
          <p:nvPr/>
        </p:nvGrpSpPr>
        <p:grpSpPr bwMode="auto">
          <a:xfrm>
            <a:off x="4859338" y="2260600"/>
            <a:ext cx="2168525" cy="1295400"/>
            <a:chOff x="4859040" y="2067694"/>
            <a:chExt cx="2168823" cy="1295400"/>
          </a:xfrm>
        </p:grpSpPr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5244855" y="2504257"/>
              <a:ext cx="1783008" cy="3762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34290" rIns="68580" bIns="34290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5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语法制导翻译</a:t>
              </a:r>
              <a:endParaRPr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defRPr/>
              </a:pPr>
              <a:r>
                <a:rPr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(Syntax-Directed Translation)</a:t>
              </a:r>
              <a:endPara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776" name="右大括号 11"/>
            <p:cNvSpPr>
              <a:spLocks/>
            </p:cNvSpPr>
            <p:nvPr/>
          </p:nvSpPr>
          <p:spPr bwMode="auto">
            <a:xfrm>
              <a:off x="4859040" y="2067694"/>
              <a:ext cx="241333" cy="1295400"/>
            </a:xfrm>
            <a:prstGeom prst="rightBrace">
              <a:avLst>
                <a:gd name="adj1" fmla="val 8326"/>
                <a:gd name="adj2" fmla="val 50000"/>
              </a:avLst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3459163" y="4024313"/>
            <a:ext cx="5280025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ea"/>
                <a:ea typeface="+mn-ea"/>
              </a:rPr>
              <a:t>语法制导翻译使用</a:t>
            </a:r>
            <a:r>
              <a:rPr lang="en-US" altLang="zh-CN" sz="2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CFG</a:t>
            </a:r>
            <a:r>
              <a:rPr lang="zh-CN" altLang="en-US" sz="2000" dirty="0">
                <a:latin typeface="+mn-ea"/>
                <a:ea typeface="+mn-ea"/>
              </a:rPr>
              <a:t>来引导对语言的翻译，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dirty="0">
                <a:latin typeface="+mn-ea"/>
                <a:ea typeface="+mn-ea"/>
              </a:rPr>
              <a:t>是一种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面向文法</a:t>
            </a:r>
            <a:r>
              <a:rPr lang="zh-CN" altLang="en-US" sz="2000" dirty="0">
                <a:latin typeface="+mn-ea"/>
                <a:ea typeface="+mn-ea"/>
              </a:rPr>
              <a:t>的翻译技术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3" name="Rectangle 45"/>
          <p:cNvSpPr>
            <a:spLocks noChangeArrowheads="1"/>
          </p:cNvSpPr>
          <p:nvPr/>
        </p:nvSpPr>
        <p:spPr bwMode="auto">
          <a:xfrm>
            <a:off x="5500688" y="3771900"/>
            <a:ext cx="2928937" cy="13001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拓扑排序：</a:t>
            </a:r>
            <a:endParaRPr lang="en-US" altLang="zh-CN" sz="20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1, 2, 3, 4, 5, 6, 7, 8, 9, 10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4, 3, 2, 1, 5, 7, 6, 9, 8, 10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5572125" y="4641850"/>
            <a:ext cx="9017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连接符 46"/>
          <p:cNvCxnSpPr>
            <a:cxnSpLocks noChangeShapeType="1"/>
          </p:cNvCxnSpPr>
          <p:nvPr/>
        </p:nvCxnSpPr>
        <p:spPr bwMode="auto">
          <a:xfrm>
            <a:off x="6786563" y="4641850"/>
            <a:ext cx="428625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连接符 49"/>
          <p:cNvCxnSpPr>
            <a:cxnSpLocks noChangeShapeType="1"/>
          </p:cNvCxnSpPr>
          <p:nvPr/>
        </p:nvCxnSpPr>
        <p:spPr bwMode="auto">
          <a:xfrm>
            <a:off x="7339013" y="4641850"/>
            <a:ext cx="395287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3734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2" name="五边形 6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73783" name="五边形 62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5446713" y="928688"/>
            <a:ext cx="911225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type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3736" name="Rectangle 55"/>
          <p:cNvSpPr>
            <a:spLocks noChangeArrowheads="1"/>
          </p:cNvSpPr>
          <p:nvPr/>
        </p:nvSpPr>
        <p:spPr bwMode="auto">
          <a:xfrm>
            <a:off x="6143625" y="898525"/>
            <a:ext cx="1571625" cy="995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 in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</a:t>
            </a:r>
          </a:p>
          <a:p>
            <a:pPr eaLnBrk="1" hangingPunct="1"/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7" name="Rectangle 56"/>
          <p:cNvSpPr>
            <a:spLocks noChangeArrowheads="1"/>
          </p:cNvSpPr>
          <p:nvPr/>
        </p:nvSpPr>
        <p:spPr bwMode="auto">
          <a:xfrm>
            <a:off x="5857875" y="1571625"/>
            <a:ext cx="142875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in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  <a:p>
            <a:pPr eaLnBrk="1" hangingPunct="1"/>
            <a:endParaRPr kumimoji="1" lang="en-US" altLang="zh-CN" sz="2000" i="1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5000625" y="2335213"/>
            <a:ext cx="1357313" cy="687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in   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5680075" y="844550"/>
            <a:ext cx="1133475" cy="106363"/>
          </a:xfrm>
          <a:custGeom>
            <a:avLst/>
            <a:gdLst>
              <a:gd name="T0" fmla="*/ 0 w 453"/>
              <a:gd name="T1" fmla="*/ 2147483646 h 136"/>
              <a:gd name="T2" fmla="*/ 2147483646 w 453"/>
              <a:gd name="T3" fmla="*/ 0 h 136"/>
              <a:gd name="T4" fmla="*/ 2147483646 w 453"/>
              <a:gd name="T5" fmla="*/ 2147483646 h 136"/>
              <a:gd name="T6" fmla="*/ 0 60000 65536"/>
              <a:gd name="T7" fmla="*/ 0 60000 65536"/>
              <a:gd name="T8" fmla="*/ 0 60000 65536"/>
              <a:gd name="T9" fmla="*/ 0 w 453"/>
              <a:gd name="T10" fmla="*/ 0 h 136"/>
              <a:gd name="T11" fmla="*/ 453 w 453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136">
                <a:moveTo>
                  <a:pt x="0" y="136"/>
                </a:moveTo>
                <a:cubicBezTo>
                  <a:pt x="53" y="68"/>
                  <a:pt x="106" y="0"/>
                  <a:pt x="181" y="0"/>
                </a:cubicBezTo>
                <a:cubicBezTo>
                  <a:pt x="256" y="0"/>
                  <a:pt x="354" y="68"/>
                  <a:pt x="453" y="136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6040438" y="1249363"/>
            <a:ext cx="914400" cy="396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6989763" y="1169988"/>
            <a:ext cx="323850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 flipV="1">
            <a:off x="7358063" y="1223963"/>
            <a:ext cx="1003300" cy="4191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072438" y="1620838"/>
            <a:ext cx="1000125" cy="6873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5230813" y="1889125"/>
            <a:ext cx="830262" cy="414338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7194550" y="2354263"/>
            <a:ext cx="10922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</a:t>
            </a:r>
          </a:p>
          <a:p>
            <a:pPr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       </a:t>
            </a:r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 flipV="1">
            <a:off x="6454775" y="1922463"/>
            <a:ext cx="955675" cy="4127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0" name="Freeform 72"/>
          <p:cNvSpPr>
            <a:spLocks/>
          </p:cNvSpPr>
          <p:nvPr/>
        </p:nvSpPr>
        <p:spPr bwMode="auto">
          <a:xfrm>
            <a:off x="6057900" y="1871663"/>
            <a:ext cx="325438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1" name="Freeform 82"/>
          <p:cNvSpPr>
            <a:spLocks/>
          </p:cNvSpPr>
          <p:nvPr/>
        </p:nvSpPr>
        <p:spPr bwMode="auto">
          <a:xfrm>
            <a:off x="5338763" y="2659063"/>
            <a:ext cx="325437" cy="115887"/>
          </a:xfrm>
          <a:custGeom>
            <a:avLst/>
            <a:gdLst>
              <a:gd name="T0" fmla="*/ 0 w 273"/>
              <a:gd name="T1" fmla="*/ 2147483646 h 97"/>
              <a:gd name="T2" fmla="*/ 2147483646 w 273"/>
              <a:gd name="T3" fmla="*/ 2147483646 h 97"/>
              <a:gd name="T4" fmla="*/ 2147483646 w 273"/>
              <a:gd name="T5" fmla="*/ 0 h 97"/>
              <a:gd name="T6" fmla="*/ 0 60000 65536"/>
              <a:gd name="T7" fmla="*/ 0 60000 65536"/>
              <a:gd name="T8" fmla="*/ 0 60000 65536"/>
              <a:gd name="T9" fmla="*/ 0 w 273"/>
              <a:gd name="T10" fmla="*/ 0 h 97"/>
              <a:gd name="T11" fmla="*/ 273 w 273"/>
              <a:gd name="T12" fmla="*/ 97 h 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97">
                <a:moveTo>
                  <a:pt x="0" y="45"/>
                </a:moveTo>
                <a:cubicBezTo>
                  <a:pt x="46" y="71"/>
                  <a:pt x="92" y="97"/>
                  <a:pt x="137" y="90"/>
                </a:cubicBezTo>
                <a:cubicBezTo>
                  <a:pt x="182" y="83"/>
                  <a:pt x="227" y="41"/>
                  <a:pt x="273" y="0"/>
                </a:cubicBezTo>
              </a:path>
            </a:pathLst>
          </a:cu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Rectangle 83"/>
          <p:cNvSpPr>
            <a:spLocks noChangeArrowheads="1"/>
          </p:cNvSpPr>
          <p:nvPr/>
        </p:nvSpPr>
        <p:spPr bwMode="auto">
          <a:xfrm>
            <a:off x="5572125" y="3121025"/>
            <a:ext cx="1055688" cy="687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lIns="67500" tIns="35100" rIns="67500" bIns="351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lexeme              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 flipV="1">
            <a:off x="5770563" y="2736850"/>
            <a:ext cx="0" cy="3238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 flipV="1">
            <a:off x="5715000" y="1252538"/>
            <a:ext cx="0" cy="24765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3752" name="组合 74"/>
          <p:cNvGrpSpPr>
            <a:grpSpLocks/>
          </p:cNvGrpSpPr>
          <p:nvPr/>
        </p:nvGrpSpPr>
        <p:grpSpPr bwMode="auto">
          <a:xfrm>
            <a:off x="5072063" y="142875"/>
            <a:ext cx="3201987" cy="3357563"/>
            <a:chOff x="5072066" y="857238"/>
            <a:chExt cx="3201591" cy="3357586"/>
          </a:xfrm>
        </p:grpSpPr>
        <p:sp>
          <p:nvSpPr>
            <p:cNvPr id="73761" name="Text Box 16"/>
            <p:cNvSpPr txBox="1">
              <a:spLocks noChangeArrowheads="1"/>
            </p:cNvSpPr>
            <p:nvPr/>
          </p:nvSpPr>
          <p:spPr bwMode="auto">
            <a:xfrm>
              <a:off x="7029453" y="2352665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73762" name="Rectangle 20"/>
            <p:cNvSpPr>
              <a:spLocks noChangeArrowheads="1"/>
            </p:cNvSpPr>
            <p:nvPr/>
          </p:nvSpPr>
          <p:spPr bwMode="auto">
            <a:xfrm>
              <a:off x="7733113" y="2324090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3763" name="Rectangle 22"/>
            <p:cNvSpPr>
              <a:spLocks noChangeArrowheads="1"/>
            </p:cNvSpPr>
            <p:nvPr/>
          </p:nvSpPr>
          <p:spPr bwMode="auto">
            <a:xfrm>
              <a:off x="6921107" y="1621584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3764" name="Line 24"/>
            <p:cNvSpPr>
              <a:spLocks noChangeShapeType="1"/>
            </p:cNvSpPr>
            <p:nvPr/>
          </p:nvSpPr>
          <p:spPr bwMode="auto">
            <a:xfrm>
              <a:off x="7153707" y="2013336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5" name="Line 25"/>
            <p:cNvSpPr>
              <a:spLocks noChangeShapeType="1"/>
            </p:cNvSpPr>
            <p:nvPr/>
          </p:nvSpPr>
          <p:spPr bwMode="auto">
            <a:xfrm>
              <a:off x="7137801" y="2013336"/>
              <a:ext cx="827484" cy="3107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6" name="Rectangle 26"/>
            <p:cNvSpPr>
              <a:spLocks noChangeArrowheads="1"/>
            </p:cNvSpPr>
            <p:nvPr/>
          </p:nvSpPr>
          <p:spPr bwMode="auto">
            <a:xfrm>
              <a:off x="6000760" y="857238"/>
              <a:ext cx="432197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73767" name="Text Box 28"/>
            <p:cNvSpPr txBox="1">
              <a:spLocks noChangeArrowheads="1"/>
            </p:cNvSpPr>
            <p:nvPr/>
          </p:nvSpPr>
          <p:spPr bwMode="auto">
            <a:xfrm>
              <a:off x="5193510" y="1621621"/>
              <a:ext cx="34290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3768" name="Line 29"/>
            <p:cNvSpPr>
              <a:spLocks noChangeShapeType="1"/>
            </p:cNvSpPr>
            <p:nvPr/>
          </p:nvSpPr>
          <p:spPr bwMode="auto">
            <a:xfrm flipH="1">
              <a:off x="5301856" y="1214428"/>
              <a:ext cx="913218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69" name="Rectangle 43"/>
            <p:cNvSpPr>
              <a:spLocks noChangeArrowheads="1"/>
            </p:cNvSpPr>
            <p:nvPr/>
          </p:nvSpPr>
          <p:spPr bwMode="auto">
            <a:xfrm>
              <a:off x="6004326" y="2285998"/>
              <a:ext cx="853690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 </a:t>
              </a:r>
            </a:p>
          </p:txBody>
        </p:sp>
        <p:sp>
          <p:nvSpPr>
            <p:cNvPr id="73770" name="Text Box 46"/>
            <p:cNvSpPr txBox="1">
              <a:spLocks noChangeArrowheads="1"/>
            </p:cNvSpPr>
            <p:nvPr/>
          </p:nvSpPr>
          <p:spPr bwMode="auto">
            <a:xfrm>
              <a:off x="6111482" y="3055133"/>
              <a:ext cx="342900" cy="3786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，</a:t>
              </a:r>
            </a:p>
          </p:txBody>
        </p:sp>
        <p:sp>
          <p:nvSpPr>
            <p:cNvPr id="73771" name="Rectangle 47"/>
            <p:cNvSpPr>
              <a:spLocks noChangeArrowheads="1"/>
            </p:cNvSpPr>
            <p:nvPr/>
          </p:nvSpPr>
          <p:spPr bwMode="auto">
            <a:xfrm>
              <a:off x="6816332" y="3051561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3772" name="Line 49"/>
            <p:cNvSpPr>
              <a:spLocks noChangeShapeType="1"/>
            </p:cNvSpPr>
            <p:nvPr/>
          </p:nvSpPr>
          <p:spPr bwMode="auto">
            <a:xfrm>
              <a:off x="6219828" y="2689611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3" name="Line 50"/>
            <p:cNvSpPr>
              <a:spLocks noChangeShapeType="1"/>
            </p:cNvSpPr>
            <p:nvPr/>
          </p:nvSpPr>
          <p:spPr bwMode="auto">
            <a:xfrm>
              <a:off x="6219828" y="2689611"/>
              <a:ext cx="809625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4" name="Rectangle 51"/>
            <p:cNvSpPr>
              <a:spLocks noChangeArrowheads="1"/>
            </p:cNvSpPr>
            <p:nvPr/>
          </p:nvSpPr>
          <p:spPr bwMode="auto">
            <a:xfrm>
              <a:off x="5230420" y="3057515"/>
              <a:ext cx="540544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73775" name="Text Box 52"/>
            <p:cNvSpPr txBox="1">
              <a:spLocks noChangeArrowheads="1"/>
            </p:cNvSpPr>
            <p:nvPr/>
          </p:nvSpPr>
          <p:spPr bwMode="auto">
            <a:xfrm>
              <a:off x="5338766" y="3836162"/>
              <a:ext cx="504825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3776" name="Line 53"/>
            <p:cNvSpPr>
              <a:spLocks noChangeShapeType="1"/>
            </p:cNvSpPr>
            <p:nvPr/>
          </p:nvSpPr>
          <p:spPr bwMode="auto">
            <a:xfrm>
              <a:off x="5500691" y="3514734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7" name="Line 23"/>
            <p:cNvSpPr>
              <a:spLocks noChangeShapeType="1"/>
            </p:cNvSpPr>
            <p:nvPr/>
          </p:nvSpPr>
          <p:spPr bwMode="auto">
            <a:xfrm flipH="1">
              <a:off x="6382945" y="2013336"/>
              <a:ext cx="788194" cy="339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8" name="Line 48"/>
            <p:cNvSpPr>
              <a:spLocks noChangeShapeType="1"/>
            </p:cNvSpPr>
            <p:nvPr/>
          </p:nvSpPr>
          <p:spPr bwMode="auto">
            <a:xfrm flipH="1">
              <a:off x="5479259" y="2689611"/>
              <a:ext cx="719138" cy="367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79" name="Text Box 70"/>
            <p:cNvSpPr txBox="1">
              <a:spLocks noChangeArrowheads="1"/>
            </p:cNvSpPr>
            <p:nvPr/>
          </p:nvSpPr>
          <p:spPr bwMode="auto">
            <a:xfrm>
              <a:off x="5072066" y="2193088"/>
              <a:ext cx="611981" cy="37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real</a:t>
              </a:r>
            </a:p>
          </p:txBody>
        </p:sp>
        <p:sp>
          <p:nvSpPr>
            <p:cNvPr id="73780" name="Line 71"/>
            <p:cNvSpPr>
              <a:spLocks noChangeShapeType="1"/>
            </p:cNvSpPr>
            <p:nvPr/>
          </p:nvSpPr>
          <p:spPr bwMode="auto">
            <a:xfrm>
              <a:off x="5335195" y="2000246"/>
              <a:ext cx="1190" cy="247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781" name="Line 27"/>
            <p:cNvSpPr>
              <a:spLocks noChangeShapeType="1"/>
            </p:cNvSpPr>
            <p:nvPr/>
          </p:nvSpPr>
          <p:spPr bwMode="auto">
            <a:xfrm flipH="1" flipV="1">
              <a:off x="6215074" y="1214427"/>
              <a:ext cx="871530" cy="434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1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3754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SDD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73755" name="组合 54"/>
          <p:cNvGrpSpPr>
            <a:grpSpLocks/>
          </p:cNvGrpSpPr>
          <p:nvPr/>
        </p:nvGrpSpPr>
        <p:grpSpPr bwMode="auto">
          <a:xfrm>
            <a:off x="407988" y="1470025"/>
            <a:ext cx="4573587" cy="2524125"/>
            <a:chOff x="285750" y="1211262"/>
            <a:chExt cx="4598988" cy="2524892"/>
          </a:xfrm>
        </p:grpSpPr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285750" y="1211262"/>
              <a:ext cx="4598988" cy="25248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 L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int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real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type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real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id   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 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  <a:p>
              <a:pPr eaLnBrk="1" hangingPunct="1">
                <a:lnSpc>
                  <a:spcPts val="17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(5)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id       	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addtype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(</a:t>
              </a:r>
              <a:r>
                <a:rPr kumimoji="1" lang="en-US" altLang="zh-CN" sz="20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id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lexeme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,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L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3759" name="Line 7"/>
            <p:cNvSpPr>
              <a:spLocks noChangeShapeType="1"/>
            </p:cNvSpPr>
            <p:nvPr/>
          </p:nvSpPr>
          <p:spPr bwMode="auto">
            <a:xfrm>
              <a:off x="303213" y="1522413"/>
              <a:ext cx="4581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73760" name="直接连接符 4"/>
            <p:cNvCxnSpPr>
              <a:cxnSpLocks noChangeShapeType="1"/>
            </p:cNvCxnSpPr>
            <p:nvPr/>
          </p:nvCxnSpPr>
          <p:spPr bwMode="auto">
            <a:xfrm>
              <a:off x="2086261" y="1211262"/>
              <a:ext cx="0" cy="25248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756" name="矩形 76"/>
          <p:cNvSpPr>
            <a:spLocks noChangeArrowheads="1"/>
          </p:cNvSpPr>
          <p:nvPr/>
        </p:nvSpPr>
        <p:spPr bwMode="auto">
          <a:xfrm>
            <a:off x="323850" y="4040188"/>
            <a:ext cx="23780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endParaRPr kumimoji="1" lang="en-US" altLang="zh-CN" sz="2000" i="1" baseline="-25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830263" y="1501775"/>
            <a:ext cx="0" cy="2509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28625" y="3203575"/>
            <a:ext cx="8358188" cy="654050"/>
          </a:xfrm>
        </p:spPr>
        <p:txBody>
          <a:bodyPr/>
          <a:lstStyle/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357188" y="4572000"/>
            <a:ext cx="5786437" cy="407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lIns="68580" tIns="34290" rIns="68580" bIns="34290"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如果图中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没有环</a:t>
            </a:r>
            <a:r>
              <a:rPr lang="zh-CN" altLang="en-US" sz="2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，那么</a:t>
            </a:r>
            <a:r>
              <a:rPr lang="zh-CN" altLang="en-US" sz="22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至少存在一个拓扑排序</a:t>
            </a:r>
            <a:endParaRPr lang="zh-CN" altLang="en-US" sz="2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6400800" y="2857500"/>
            <a:ext cx="1600200" cy="1928813"/>
            <a:chOff x="7500958" y="2929734"/>
            <a:chExt cx="1600252" cy="1929620"/>
          </a:xfrm>
        </p:grpSpPr>
        <p:cxnSp>
          <p:nvCxnSpPr>
            <p:cNvPr id="15" name="直接连接符 14"/>
            <p:cNvCxnSpPr/>
            <p:nvPr/>
          </p:nvCxnSpPr>
          <p:spPr>
            <a:xfrm rot="5400000" flipH="1" flipV="1">
              <a:off x="7379291" y="3500679"/>
              <a:ext cx="1143478" cy="1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7786717" y="3285483"/>
              <a:ext cx="357200" cy="3573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786717" y="4101799"/>
              <a:ext cx="357200" cy="35733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5789" name="矩形 10"/>
            <p:cNvSpPr>
              <a:spLocks noChangeArrowheads="1"/>
            </p:cNvSpPr>
            <p:nvPr/>
          </p:nvSpPr>
          <p:spPr bwMode="auto">
            <a:xfrm>
              <a:off x="8358214" y="3286130"/>
              <a:ext cx="4860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.s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0" name="矩形 11"/>
            <p:cNvSpPr>
              <a:spLocks noChangeArrowheads="1"/>
            </p:cNvSpPr>
            <p:nvPr/>
          </p:nvSpPr>
          <p:spPr bwMode="auto">
            <a:xfrm>
              <a:off x="8358214" y="4131244"/>
              <a:ext cx="4603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1" name="矩形 12"/>
            <p:cNvSpPr>
              <a:spLocks noChangeArrowheads="1"/>
            </p:cNvSpPr>
            <p:nvPr/>
          </p:nvSpPr>
          <p:spPr bwMode="auto">
            <a:xfrm>
              <a:off x="7786710" y="3273988"/>
              <a:ext cx="33855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</a:p>
            <a:p>
              <a:endPara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endParaRPr kumimoji="1" lang="en-US" altLang="zh-CN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rot="5400000" flipH="1" flipV="1">
              <a:off x="7465949" y="4463970"/>
              <a:ext cx="428804" cy="358787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V="1">
              <a:off x="8001748" y="4501278"/>
              <a:ext cx="428804" cy="284171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0800000">
              <a:off x="7500958" y="4857765"/>
              <a:ext cx="857278" cy="158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/>
            <p:cNvSpPr/>
            <p:nvPr/>
          </p:nvSpPr>
          <p:spPr>
            <a:xfrm rot="2589569">
              <a:off x="8043901" y="3539589"/>
              <a:ext cx="785839" cy="643207"/>
            </a:xfrm>
            <a:prstGeom prst="arc">
              <a:avLst>
                <a:gd name="adj1" fmla="val 16200000"/>
                <a:gd name="adj2" fmla="val 753922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>
            <a:xfrm rot="13430130">
              <a:off x="8315372" y="3631703"/>
              <a:ext cx="785838" cy="643207"/>
            </a:xfrm>
            <a:prstGeom prst="arc">
              <a:avLst>
                <a:gd name="adj1" fmla="val 16200000"/>
                <a:gd name="adj2" fmla="val 753922"/>
              </a:avLst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1785938" y="3295650"/>
            <a:ext cx="2857500" cy="1147763"/>
            <a:chOff x="1571634" y="3086982"/>
            <a:chExt cx="2857490" cy="1012016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71634" y="3086982"/>
              <a:ext cx="2857490" cy="10120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 anchor="b" anchorCtr="1">
              <a:spAutoFit/>
            </a:bodyPr>
            <a:lstStyle/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zh-CN" altLang="en-US" sz="20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语义规则</a:t>
              </a:r>
            </a:p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A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B	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A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B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</a:t>
              </a:r>
              <a:endPara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eaLnBrk="1" hangingPunct="1">
                <a:lnSpc>
                  <a:spcPts val="1900"/>
                </a:lnSpc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.i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+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1</a:t>
              </a:r>
              <a:endPara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784" name="Line 7"/>
            <p:cNvSpPr>
              <a:spLocks noChangeShapeType="1"/>
            </p:cNvSpPr>
            <p:nvPr/>
          </p:nvSpPr>
          <p:spPr bwMode="auto">
            <a:xfrm flipV="1">
              <a:off x="1589097" y="3476554"/>
              <a:ext cx="28400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75785" name="直接连接符 4"/>
            <p:cNvCxnSpPr>
              <a:cxnSpLocks noChangeShapeType="1"/>
            </p:cNvCxnSpPr>
            <p:nvPr/>
          </p:nvCxnSpPr>
          <p:spPr bwMode="auto">
            <a:xfrm rot="16200000" flipH="1">
              <a:off x="2178833" y="3607605"/>
              <a:ext cx="92868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500063" y="500063"/>
            <a:ext cx="834390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72654" indent="-272654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对于只具有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综合属性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SDD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，可以按照任何自底向上的顺序计算它们的值</a:t>
            </a:r>
            <a:endParaRPr lang="en-US" altLang="zh-CN" sz="3000" dirty="0"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272654" indent="-272654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对于同时具有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继承属性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和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综合属性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SDD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不能保证存在一个顺序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来对各个节点上的属性进行求值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627063"/>
            <a:ext cx="8464550" cy="4681537"/>
          </a:xfrm>
        </p:spPr>
        <p:txBody>
          <a:bodyPr/>
          <a:lstStyle/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从计算的角度看，给定一个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，很难确定是否存在某棵语法分析树，使得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的属性之间存在循环依赖关系</a:t>
            </a:r>
            <a:endParaRPr lang="en-US" altLang="zh-CN" sz="26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幸运的是，存在一个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的有用子类，它们能够保证对每棵语法分析树都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存在一个求值顺序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，因为它们不允许产生带有环的依赖图</a:t>
            </a:r>
            <a:endParaRPr lang="en-US" altLang="zh-CN" sz="26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不仅如此，接下来介绍的两类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可以和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自顶向下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及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自底向上</a:t>
            </a:r>
            <a:r>
              <a:rPr lang="zh-CN" altLang="en-US" sz="2600" b="1" dirty="0">
                <a:solidFill>
                  <a:schemeClr val="tx1"/>
                </a:solidFill>
                <a:cs typeface="Times New Roman" pitchFamily="18" charset="0"/>
              </a:rPr>
              <a:t>的语法分析过程一起高效地实现</a:t>
            </a:r>
            <a:endParaRPr lang="en-US" altLang="zh-CN" sz="26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kumimoji="1" lang="en-US" altLang="zh-CN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kumimoji="1" lang="zh-CN" altLang="en-US" b="1" dirty="0">
                <a:solidFill>
                  <a:schemeClr val="tx1"/>
                </a:solidFill>
                <a:cs typeface="Times New Roman" pitchFamily="18" charset="0"/>
              </a:rPr>
              <a:t>属性定义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S-Attributed Definitions</a:t>
            </a:r>
            <a:r>
              <a:rPr kumimoji="1" lang="en-US" altLang="zh-CN" sz="1800" b="1" i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kumimoji="1"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S-SDD</a:t>
            </a:r>
            <a:r>
              <a:rPr lang="en-US" altLang="zh-CN" sz="1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b="1" i="1" dirty="0">
                <a:solidFill>
                  <a:schemeClr val="tx1"/>
                </a:solidFill>
              </a:rPr>
              <a:t>L</a:t>
            </a:r>
            <a:r>
              <a:rPr kumimoji="1" lang="en-US" altLang="zh-CN" b="1" dirty="0">
                <a:solidFill>
                  <a:schemeClr val="tx1"/>
                </a:solidFill>
              </a:rPr>
              <a:t>-</a:t>
            </a:r>
            <a:r>
              <a:rPr kumimoji="1" lang="zh-CN" altLang="en-US" b="1" dirty="0">
                <a:solidFill>
                  <a:schemeClr val="tx1"/>
                </a:solidFill>
              </a:rPr>
              <a:t>属性定义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en-US" altLang="zh-CN" sz="1800" b="1" i="1" dirty="0">
                <a:solidFill>
                  <a:schemeClr val="tx1"/>
                </a:solidFill>
              </a:rPr>
              <a:t>L-Attributed Definitions</a:t>
            </a:r>
            <a:r>
              <a:rPr kumimoji="1" lang="en-US" altLang="zh-CN" sz="1800" b="1" i="1" dirty="0">
                <a:solidFill>
                  <a:schemeClr val="tx1"/>
                </a:solidFill>
              </a:rPr>
              <a:t>, </a:t>
            </a:r>
            <a:r>
              <a:rPr kumimoji="1"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L-SDD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505075"/>
          </a:xfrm>
          <a:prstGeom prst="rect">
            <a:avLst/>
          </a:prstGeom>
          <a:ln w="12700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5.1 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语法制导定义</a:t>
            </a: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SDD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5.2 S-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属性定义与</a:t>
            </a:r>
            <a:r>
              <a:rPr lang="en-US" altLang="zh-CN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L-</a:t>
            </a:r>
            <a:r>
              <a:rPr lang="zh-CN" altLang="en-US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5.3 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语法制导翻译方案</a:t>
            </a: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SDT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5.4 L-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属性定义的自顶向下翻译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5.5 L-</a:t>
            </a:r>
            <a:r>
              <a:rPr lang="zh-CN" altLang="en-US" sz="1900" b="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  <a:cs typeface="楷体_GB2312"/>
              </a:rPr>
              <a:t>属性定义的自底向上翻译 </a:t>
            </a:r>
          </a:p>
        </p:txBody>
      </p:sp>
      <p:pic>
        <p:nvPicPr>
          <p:cNvPr id="798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785813"/>
            <a:ext cx="8715375" cy="3225800"/>
          </a:xfrm>
        </p:spPr>
        <p:txBody>
          <a:bodyPr/>
          <a:lstStyle/>
          <a:p>
            <a:pPr marL="575072" lvl="1" indent="-272654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仅仅使用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称为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属性的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，或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S-</a:t>
            </a:r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FF0000"/>
                </a:solidFill>
                <a:cs typeface="Times New Roman" pitchFamily="18" charset="0"/>
              </a:rPr>
              <a:t>S-SDD</a:t>
            </a:r>
            <a:endParaRPr kumimoji="1" lang="zh-CN" altLang="en-US" sz="2400" b="1" i="1" dirty="0">
              <a:solidFill>
                <a:srgbClr val="FF0000"/>
              </a:solidFill>
              <a:cs typeface="Times New Roman" pitchFamily="18" charset="0"/>
            </a:endParaRPr>
          </a:p>
          <a:p>
            <a:pPr marL="854869" lvl="2" indent="-227410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例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854869" lvl="2" indent="-227410" eaLnBrk="1" hangingPunct="1">
              <a:lnSpc>
                <a:spcPts val="30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4000"/>
              </a:lnSpc>
              <a:buClrTx/>
              <a:buFont typeface="Symbol" panose="05050102010706020507" pitchFamily="18" charset="2"/>
              <a:buNone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如果一个</a:t>
            </a:r>
            <a:r>
              <a:rPr lang="en-US" altLang="zh-CN" sz="2400" b="1" i="1" dirty="0">
                <a:solidFill>
                  <a:schemeClr val="tx1"/>
                </a:solidFill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</a:rPr>
              <a:t>属性的，可以按照语法分析树节点的任何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自底向上</a:t>
            </a:r>
            <a:r>
              <a:rPr lang="zh-CN" altLang="en-US" sz="2400" b="1" dirty="0">
                <a:solidFill>
                  <a:schemeClr val="tx1"/>
                </a:solidFill>
              </a:rPr>
              <a:t>顺序来计算它的各个属性值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575072" lvl="1" indent="-272654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schemeClr val="tx1"/>
                </a:solidFill>
              </a:rPr>
              <a:t>S</a:t>
            </a:r>
            <a:r>
              <a:rPr lang="en-US" altLang="zh-CN" sz="2400" b="1" dirty="0">
                <a:solidFill>
                  <a:schemeClr val="tx1"/>
                </a:solidFill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</a:rPr>
              <a:t>属性定义可以在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自底向上的语法分析</a:t>
            </a:r>
            <a:r>
              <a:rPr lang="zh-CN" altLang="en-US" sz="2400" b="1" dirty="0">
                <a:solidFill>
                  <a:schemeClr val="tx1"/>
                </a:solidFill>
              </a:rPr>
              <a:t>过程中实现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5.2 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属性定义与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</a:t>
            </a:r>
            <a:endParaRPr kumimoji="1"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054225" y="1285875"/>
            <a:ext cx="4232275" cy="2338388"/>
            <a:chOff x="3359696" y="3284984"/>
            <a:chExt cx="3367020" cy="2339200"/>
          </a:xfrm>
        </p:grpSpPr>
        <p:sp>
          <p:nvSpPr>
            <p:cNvPr id="5" name="矩形 4"/>
            <p:cNvSpPr/>
            <p:nvPr/>
          </p:nvSpPr>
          <p:spPr>
            <a:xfrm>
              <a:off x="3359696" y="3284984"/>
              <a:ext cx="3367020" cy="2339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3572422"/>
              <a:ext cx="3367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632748" y="3284984"/>
              <a:ext cx="0" cy="2339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7642225" cy="3225800"/>
          </a:xfrm>
        </p:spPr>
        <p:txBody>
          <a:bodyPr/>
          <a:lstStyle/>
          <a:p>
            <a:pPr marL="272654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属性定义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也称为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属性的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L-SDD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的直观含义：在一个产生式所关联的各属性之间，依赖图的边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可以从左到右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，但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不能从右到左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因此称为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属性的，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Left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的首字母</a:t>
            </a:r>
            <a:r>
              <a:rPr kumimoji="1" lang="en-US" altLang="zh-CN" sz="2800" b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en-US" altLang="zh-CN" sz="25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仅依赖于下列属性：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的全部属性不能在依赖图中形成环路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79613" y="4443413"/>
            <a:ext cx="4537075" cy="4397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每个</a:t>
            </a:r>
            <a:r>
              <a:rPr lang="en-US" altLang="zh-CN" sz="24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属性定义都是</a:t>
            </a:r>
            <a:r>
              <a:rPr lang="en-US" altLang="zh-CN" sz="24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en-US" altLang="zh-CN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4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属性定义</a:t>
            </a:r>
            <a:endParaRPr kumimoji="1" lang="en-US" altLang="zh-CN" sz="24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仅依赖于下列属性：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的全部属性不能在依赖图中形成环路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云形标注 8"/>
          <p:cNvSpPr>
            <a:spLocks noChangeArrowheads="1"/>
          </p:cNvSpPr>
          <p:nvPr/>
        </p:nvSpPr>
        <p:spPr bwMode="auto">
          <a:xfrm>
            <a:off x="3708400" y="2643188"/>
            <a:ext cx="4156075" cy="674687"/>
          </a:xfrm>
          <a:prstGeom prst="cloudCallout">
            <a:avLst>
              <a:gd name="adj1" fmla="val -63602"/>
              <a:gd name="adj2" fmla="val 20971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68580" tIns="81000" rIns="68580" bIns="34290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  <a:cs typeface="Times New Roman" pitchFamily="18" charset="0"/>
              </a:rPr>
              <a:t>为什么不能是综合属性？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19250" y="2790825"/>
            <a:ext cx="1357313" cy="3571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846138"/>
            <a:ext cx="8462963" cy="3225800"/>
          </a:xfrm>
        </p:spPr>
        <p:txBody>
          <a:bodyPr/>
          <a:lstStyle/>
          <a:p>
            <a:pPr marL="272654" indent="-272654" eaLnBrk="1" hangingPunct="1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一个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kumimoji="1"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属性定义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，当且仅当它的每个属性要么是一个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，要么是满足如下条件的继承属性：假设存在一个产生式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 err="1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，其右部符号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(1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b="1" i="1" dirty="0" err="1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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仅依赖于下列属性：</a:t>
            </a: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继承属性</a:t>
            </a:r>
            <a:endParaRPr lang="en-US" altLang="zh-CN" sz="2400" b="1" dirty="0">
              <a:solidFill>
                <a:srgbClr val="073E87">
                  <a:lumMod val="60000"/>
                  <a:lumOff val="40000"/>
                </a:srgbClr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产生式中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kumimoji="1"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cs typeface="Times New Roman" pitchFamily="18" charset="0"/>
              </a:rPr>
              <a:t>左边</a:t>
            </a:r>
            <a:r>
              <a:rPr kumimoji="1"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的符号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, … , 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i-</a:t>
            </a:r>
            <a:r>
              <a:rPr kumimoji="1" lang="en-US" altLang="zh-CN" sz="2400" b="1" baseline="-25000" dirty="0">
                <a:solidFill>
                  <a:prstClr val="black"/>
                </a:solidFill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的属性</a:t>
            </a:r>
            <a:endParaRPr lang="en-US" altLang="zh-CN" sz="2400" b="1" dirty="0">
              <a:solidFill>
                <a:prstClr val="black"/>
              </a:solidFill>
              <a:cs typeface="Times New Roman" pitchFamily="18" charset="0"/>
            </a:endParaRPr>
          </a:p>
          <a:p>
            <a:pPr marL="575072" lvl="1" indent="-272654">
              <a:lnSpc>
                <a:spcPts val="35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本身的属性，但</a:t>
            </a:r>
            <a:r>
              <a:rPr kumimoji="1"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kumimoji="1" lang="en-US" altLang="zh-CN" sz="2400" b="1" i="1" baseline="-25000" dirty="0">
                <a:solidFill>
                  <a:prstClr val="black"/>
                </a:solidFill>
                <a:cs typeface="Times New Roman" pitchFamily="18" charset="0"/>
              </a:rPr>
              <a:t>i </a:t>
            </a:r>
            <a:r>
              <a:rPr lang="zh-CN" altLang="en-US" sz="2400" b="1" dirty="0">
                <a:solidFill>
                  <a:prstClr val="black"/>
                </a:solidFill>
                <a:cs typeface="Times New Roman" pitchFamily="18" charset="0"/>
              </a:rPr>
              <a:t>的全部属性不能在依赖图中形成环路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L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的正式定义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891463" y="3475038"/>
            <a:ext cx="48895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35900" y="2500313"/>
            <a:ext cx="431800" cy="379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8053388" y="2879725"/>
            <a:ext cx="0" cy="595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500" tIns="35100" rIns="67500" bIns="35100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567613" y="2554288"/>
            <a:ext cx="214312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8377238" y="2514600"/>
            <a:ext cx="2174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7523163" y="3492500"/>
            <a:ext cx="215900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8386763" y="3492500"/>
            <a:ext cx="217487" cy="377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 flipV="1">
            <a:off x="8485188" y="2879725"/>
            <a:ext cx="0" cy="5413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>
            <a:off x="7673975" y="2879725"/>
            <a:ext cx="0" cy="5953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 flipH="1">
            <a:off x="7729538" y="2827338"/>
            <a:ext cx="592137" cy="6477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V="1">
            <a:off x="7835900" y="2827338"/>
            <a:ext cx="593725" cy="6477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0127" name="矩形 18"/>
          <p:cNvSpPr>
            <a:spLocks noChangeArrowheads="1"/>
          </p:cNvSpPr>
          <p:nvPr/>
        </p:nvSpPr>
        <p:spPr bwMode="auto">
          <a:xfrm>
            <a:off x="1619250" y="2790825"/>
            <a:ext cx="1357313" cy="35718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31640" y="1048040"/>
            <a:ext cx="6480720" cy="3423085"/>
            <a:chOff x="214313" y="1211263"/>
            <a:chExt cx="4598987" cy="342308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214313" y="1211263"/>
              <a:ext cx="4598987" cy="34230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1400" b="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   </a:t>
              </a:r>
              <a:r>
                <a:rPr kumimoji="1" lang="zh-CN" altLang="en-US" sz="2400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(1)</a:t>
              </a: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= F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    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	           	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marL="457200" indent="-4572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(2)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F T</a:t>
              </a:r>
              <a:r>
                <a:rPr kumimoji="1" lang="en-US" altLang="zh-CN" sz="2400" i="1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kumimoji="1" lang="en-US" altLang="zh-CN" sz="2400" i="1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 =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inh</a:t>
              </a:r>
              <a:r>
                <a:rPr kumimoji="1" lang="en-US" altLang="zh-CN" sz="2400" dirty="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× 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marL="457200" indent="-457200"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             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=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kumimoji="1" lang="en-US" altLang="zh-CN" sz="2400" i="1" baseline="-25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.syn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     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(3)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ε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       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	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syn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</a:t>
              </a:r>
              <a:r>
                <a:rPr lang="en-US" altLang="zh-CN" sz="2400" i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′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inh</a:t>
              </a:r>
              <a:endParaRPr kumimoji="1"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  <a:p>
              <a:pPr eaLnBrk="1" hangingPunct="1">
                <a:lnSpc>
                  <a:spcPts val="2500"/>
                </a:lnSpc>
                <a:spcBef>
                  <a:spcPct val="50000"/>
                </a:spcBef>
                <a:defRPr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(4)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 </a:t>
              </a:r>
              <a:r>
                <a:rPr kumimoji="1"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  digit       	</a:t>
              </a:r>
              <a:r>
                <a:rPr kumimoji="1"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.val</a:t>
              </a:r>
              <a:r>
                <a:rPr lang="en-US" altLang="zh-CN" sz="24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 </a:t>
              </a:r>
              <a:r>
                <a:rPr lang="en-US" altLang="zh-CN" sz="24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digit</a:t>
              </a:r>
              <a:r>
                <a:rPr lang="en-US" altLang="zh-CN" sz="24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.lexval</a:t>
              </a:r>
              <a:endParaRPr kumimoji="1"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222" name="Line 7"/>
            <p:cNvSpPr>
              <a:spLocks noChangeShapeType="1"/>
            </p:cNvSpPr>
            <p:nvPr/>
          </p:nvSpPr>
          <p:spPr bwMode="auto">
            <a:xfrm>
              <a:off x="231775" y="1571303"/>
              <a:ext cx="4581525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93223" name="直接连接符 2"/>
            <p:cNvCxnSpPr>
              <a:cxnSpLocks noChangeShapeType="1"/>
            </p:cNvCxnSpPr>
            <p:nvPr/>
          </p:nvCxnSpPr>
          <p:spPr bwMode="auto">
            <a:xfrm flipH="1">
              <a:off x="572012" y="1211263"/>
              <a:ext cx="1588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3224" name="直接连接符 4"/>
            <p:cNvCxnSpPr>
              <a:cxnSpLocks noChangeShapeType="1"/>
            </p:cNvCxnSpPr>
            <p:nvPr/>
          </p:nvCxnSpPr>
          <p:spPr bwMode="auto">
            <a:xfrm>
              <a:off x="2100263" y="1211263"/>
              <a:ext cx="4745" cy="342308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例：</a:t>
            </a:r>
            <a:r>
              <a:rPr lang="en-US" altLang="zh-CN" sz="32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  <a:endParaRPr lang="zh-CN" altLang="en-US" sz="3000" i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3" name="组合 47"/>
          <p:cNvGrpSpPr>
            <a:grpSpLocks/>
          </p:cNvGrpSpPr>
          <p:nvPr/>
        </p:nvGrpSpPr>
        <p:grpSpPr bwMode="auto">
          <a:xfrm>
            <a:off x="1568450" y="2055813"/>
            <a:ext cx="3517900" cy="2944812"/>
            <a:chOff x="3371542" y="2780928"/>
            <a:chExt cx="3516546" cy="2944504"/>
          </a:xfrm>
        </p:grpSpPr>
        <p:sp>
          <p:nvSpPr>
            <p:cNvPr id="49" name="矩形 48"/>
            <p:cNvSpPr>
              <a:spLocks noChangeArrowheads="1"/>
            </p:cNvSpPr>
            <p:nvPr/>
          </p:nvSpPr>
          <p:spPr bwMode="auto">
            <a:xfrm>
              <a:off x="5880414" y="2780928"/>
              <a:ext cx="86326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0" name="矩形 49"/>
            <p:cNvSpPr>
              <a:spLocks noChangeArrowheads="1"/>
            </p:cNvSpPr>
            <p:nvPr/>
          </p:nvSpPr>
          <p:spPr bwMode="auto">
            <a:xfrm>
              <a:off x="5880414" y="3715867"/>
              <a:ext cx="1007674" cy="360325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" name="矩形 50"/>
            <p:cNvSpPr>
              <a:spLocks noChangeArrowheads="1"/>
            </p:cNvSpPr>
            <p:nvPr/>
          </p:nvSpPr>
          <p:spPr bwMode="auto">
            <a:xfrm>
              <a:off x="5951823" y="4796842"/>
              <a:ext cx="791858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" name="矩形 51"/>
            <p:cNvSpPr>
              <a:spLocks noChangeArrowheads="1"/>
            </p:cNvSpPr>
            <p:nvPr/>
          </p:nvSpPr>
          <p:spPr bwMode="auto">
            <a:xfrm>
              <a:off x="5951823" y="4292070"/>
              <a:ext cx="864855" cy="360324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 flipH="1">
              <a:off x="4913998" y="2923788"/>
              <a:ext cx="963242" cy="253814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54" name="Line 5"/>
            <p:cNvSpPr>
              <a:spLocks noChangeShapeType="1"/>
            </p:cNvSpPr>
            <p:nvPr/>
          </p:nvSpPr>
          <p:spPr bwMode="auto">
            <a:xfrm flipH="1">
              <a:off x="4991756" y="3901586"/>
              <a:ext cx="880723" cy="143653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 flipH="1">
              <a:off x="4994930" y="4652394"/>
              <a:ext cx="953720" cy="685728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>
              <a:off x="4994930" y="5227009"/>
              <a:ext cx="953720" cy="18413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92179" name="矩形 56"/>
            <p:cNvSpPr>
              <a:spLocks noChangeArrowheads="1"/>
            </p:cNvSpPr>
            <p:nvPr/>
          </p:nvSpPr>
          <p:spPr bwMode="auto">
            <a:xfrm>
              <a:off x="3371542" y="5201612"/>
              <a:ext cx="1620214" cy="523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4057650" y="330200"/>
            <a:ext cx="4171950" cy="2552700"/>
            <a:chOff x="5872829" y="1141583"/>
            <a:chExt cx="4171708" cy="2552806"/>
          </a:xfrm>
        </p:grpSpPr>
        <p:sp>
          <p:nvSpPr>
            <p:cNvPr id="92166" name="矩形 48"/>
            <p:cNvSpPr>
              <a:spLocks noChangeArrowheads="1"/>
            </p:cNvSpPr>
            <p:nvPr/>
          </p:nvSpPr>
          <p:spPr bwMode="auto">
            <a:xfrm>
              <a:off x="5902296" y="2384375"/>
              <a:ext cx="864096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7" name="矩形 49"/>
            <p:cNvSpPr>
              <a:spLocks noChangeArrowheads="1"/>
            </p:cNvSpPr>
            <p:nvPr/>
          </p:nvSpPr>
          <p:spPr bwMode="auto">
            <a:xfrm>
              <a:off x="5872829" y="3334026"/>
              <a:ext cx="985792" cy="3603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168" name="Line 5"/>
            <p:cNvSpPr>
              <a:spLocks noChangeShapeType="1"/>
            </p:cNvSpPr>
            <p:nvPr/>
          </p:nvSpPr>
          <p:spPr bwMode="auto">
            <a:xfrm flipV="1">
              <a:off x="6851798" y="1349950"/>
              <a:ext cx="1584177" cy="11585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69" name="Line 5"/>
            <p:cNvSpPr>
              <a:spLocks noChangeShapeType="1"/>
            </p:cNvSpPr>
            <p:nvPr/>
          </p:nvSpPr>
          <p:spPr bwMode="auto">
            <a:xfrm flipV="1">
              <a:off x="6858621" y="1406352"/>
              <a:ext cx="1522417" cy="2095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170" name="矩形 52"/>
            <p:cNvSpPr>
              <a:spLocks noChangeArrowheads="1"/>
            </p:cNvSpPr>
            <p:nvPr/>
          </p:nvSpPr>
          <p:spPr bwMode="auto">
            <a:xfrm>
              <a:off x="8423580" y="1141583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语法制导翻译的基本思想</a:t>
            </a:r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42938" y="857250"/>
            <a:ext cx="8002587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00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如何表示语义信息？</a:t>
            </a:r>
            <a:endParaRPr lang="en-US" altLang="zh-CN" sz="280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CFG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语义属性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，用来表示语法成分对应的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语义信息</a:t>
            </a:r>
            <a:endParaRPr lang="en-US" altLang="zh-CN" sz="240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如何计算语义属性？</a:t>
            </a:r>
            <a:endParaRPr lang="en-US" altLang="zh-CN" sz="280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文法符号的语义属性值是用与文法符号所在产生式（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语法规则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）相关联的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语义规则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来计算的</a:t>
            </a:r>
            <a:endParaRPr lang="en-US" altLang="zh-CN" sz="2400">
              <a:solidFill>
                <a:srgbClr val="000000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对于给定的输入串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，构建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的语法分析树，并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与产生式（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语法规则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）相关联的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语义规则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来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>
                <a:solidFill>
                  <a:srgbClr val="000000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分析树中各结点对应的</a:t>
            </a:r>
            <a:r>
              <a:rPr lang="zh-CN" altLang="en-US" sz="2400">
                <a:solidFill>
                  <a:srgbClr val="2D83F4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语义属性值</a:t>
            </a:r>
            <a:endParaRPr lang="en-US" altLang="zh-CN" sz="2400">
              <a:solidFill>
                <a:srgbClr val="2D83F4"/>
              </a:solidFill>
              <a:latin typeface="华文楷体" panose="0201060004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755650" y="987425"/>
            <a:ext cx="1285875" cy="714375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</a:rPr>
              <a:t>例</a:t>
            </a:r>
          </a:p>
        </p:txBody>
      </p:sp>
      <p:sp>
        <p:nvSpPr>
          <p:cNvPr id="3687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非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属性的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SDD</a:t>
            </a:r>
            <a:endParaRPr lang="zh-CN" altLang="en-US" sz="3000" i="1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411413" y="1087438"/>
            <a:ext cx="4249737" cy="3341687"/>
            <a:chOff x="6304185" y="526505"/>
            <a:chExt cx="4250229" cy="334245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6304185" y="526505"/>
              <a:ext cx="4231177" cy="33424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sz="2400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(1)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LM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A.i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M.i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L.s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A.s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M.s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(2)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QR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R.i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A.i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Q.i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R.s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400" i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		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A.s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f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Q.s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304185" y="952053"/>
              <a:ext cx="423117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039523" y="526505"/>
              <a:ext cx="0" cy="33424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323237" y="2420826"/>
              <a:ext cx="423117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2395538" y="2598738"/>
            <a:ext cx="2405062" cy="2444750"/>
            <a:chOff x="2395571" y="2599414"/>
            <a:chExt cx="2405374" cy="2444578"/>
          </a:xfrm>
        </p:grpSpPr>
        <p:sp>
          <p:nvSpPr>
            <p:cNvPr id="94225" name="矩形 48"/>
            <p:cNvSpPr>
              <a:spLocks noChangeArrowheads="1"/>
            </p:cNvSpPr>
            <p:nvPr/>
          </p:nvSpPr>
          <p:spPr bwMode="auto">
            <a:xfrm>
              <a:off x="4222968" y="2599414"/>
              <a:ext cx="577977" cy="34201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26" name="矩形 49"/>
            <p:cNvSpPr>
              <a:spLocks noChangeArrowheads="1"/>
            </p:cNvSpPr>
            <p:nvPr/>
          </p:nvSpPr>
          <p:spPr bwMode="auto">
            <a:xfrm>
              <a:off x="4222968" y="4018367"/>
              <a:ext cx="577977" cy="38191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4227" name="Line 5"/>
            <p:cNvSpPr>
              <a:spLocks noChangeShapeType="1"/>
            </p:cNvSpPr>
            <p:nvPr/>
          </p:nvSpPr>
          <p:spPr bwMode="auto">
            <a:xfrm flipV="1">
              <a:off x="3563888" y="2743030"/>
              <a:ext cx="678103" cy="17777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8" name="Line 5"/>
            <p:cNvSpPr>
              <a:spLocks noChangeShapeType="1"/>
            </p:cNvSpPr>
            <p:nvPr/>
          </p:nvSpPr>
          <p:spPr bwMode="auto">
            <a:xfrm flipV="1">
              <a:off x="3563888" y="4110014"/>
              <a:ext cx="659080" cy="4107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229" name="矩形 52"/>
            <p:cNvSpPr>
              <a:spLocks noChangeArrowheads="1"/>
            </p:cNvSpPr>
            <p:nvPr/>
          </p:nvSpPr>
          <p:spPr bwMode="auto">
            <a:xfrm>
              <a:off x="2395571" y="4520772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综合属性</a:t>
              </a:r>
              <a:endParaRPr lang="zh-CN" altLang="en-US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98475" y="1604963"/>
            <a:ext cx="4318000" cy="2335212"/>
            <a:chOff x="499244" y="1604535"/>
            <a:chExt cx="4317552" cy="2335367"/>
          </a:xfrm>
        </p:grpSpPr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4223133" y="1604535"/>
              <a:ext cx="525408" cy="411189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4212022" y="2130032"/>
              <a:ext cx="604774" cy="357212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4212022" y="3581103"/>
              <a:ext cx="552393" cy="358799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4212022" y="3085770"/>
              <a:ext cx="552393" cy="390551"/>
            </a:xfrm>
            <a:prstGeom prst="rect">
              <a:avLst/>
            </a:prstGeom>
            <a:noFill/>
            <a:ln w="38100" algn="ctr">
              <a:solidFill>
                <a:schemeClr val="tx2">
                  <a:lumMod val="60000"/>
                  <a:lumOff val="40000"/>
                </a:schemeClr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flipH="1">
              <a:off x="2042134" y="1814099"/>
              <a:ext cx="2180999" cy="504859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>
              <a:off x="2042134" y="2334833"/>
              <a:ext cx="2104807" cy="1270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042134" y="2364997"/>
              <a:ext cx="2180999" cy="900173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2042134" y="2347534"/>
              <a:ext cx="2180999" cy="1435195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defRPr/>
              </a:pPr>
              <a:endParaRPr lang="zh-CN" altLang="en-US">
                <a:ea typeface="SimSun" panose="02010600030101010101" pitchFamily="2" charset="-122"/>
              </a:endParaRPr>
            </a:p>
          </p:txBody>
        </p:sp>
        <p:sp>
          <p:nvSpPr>
            <p:cNvPr id="94224" name="矩形 56"/>
            <p:cNvSpPr>
              <a:spLocks noChangeArrowheads="1"/>
            </p:cNvSpPr>
            <p:nvPr/>
          </p:nvSpPr>
          <p:spPr bwMode="auto">
            <a:xfrm>
              <a:off x="499244" y="2046076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继承属性</a:t>
              </a:r>
              <a:endParaRPr lang="zh-CN" altLang="en-US">
                <a:solidFill>
                  <a:srgbClr val="2D83F4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37225" y="3503613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endParaRPr lang="zh-CN" altLang="en-US">
              <a:solidFill>
                <a:srgbClr val="FF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6259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</a:p>
        </p:txBody>
      </p:sp>
      <p:pic>
        <p:nvPicPr>
          <p:cNvPr id="96260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01613" y="2160588"/>
            <a:ext cx="1274762" cy="771525"/>
          </a:xfrm>
        </p:spPr>
        <p:txBody>
          <a:bodyPr/>
          <a:lstStyle/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zh-CN" sz="50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语法制导翻译方案</a:t>
            </a:r>
            <a:r>
              <a:rPr kumimoji="1"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kumimoji="1" lang="zh-CN" altLang="en-US" sz="3000" i="1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31938" y="2532063"/>
            <a:ext cx="4278312" cy="24161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6763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39825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786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id</a:t>
            </a:r>
          </a:p>
          <a:p>
            <a:pPr marL="0" lvl="1" indent="0" eaLnBrk="1" hangingPunct="1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…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785813"/>
            <a:ext cx="8486775" cy="11430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72654" indent="-272654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语法制导翻译方案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SDT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是在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产生式右部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中嵌入了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程序片段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称为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语义动作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CFG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6263"/>
            <a:ext cx="8821738" cy="3225800"/>
          </a:xfrm>
        </p:spPr>
        <p:txBody>
          <a:bodyPr/>
          <a:lstStyle/>
          <a:p>
            <a:pPr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可以看作是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的具体实施方案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本节主要关注如何使用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来实现两类重要的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，因为在这两种情况下，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可在语法分析过程中实现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属性的</a:t>
            </a: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基本文法可以使用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分析技术，且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属性的</a:t>
            </a:r>
          </a:p>
          <a:p>
            <a:pPr marL="0" indent="0">
              <a:lnSpc>
                <a:spcPts val="3800"/>
              </a:lnSpc>
              <a:buClrTx/>
              <a:buFont typeface="Symbol" panose="05050102010706020507" pitchFamily="18" charset="2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endParaRPr lang="en-US" altLang="zh-CN" sz="28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ts val="3800"/>
              </a:lnSpc>
              <a:defRPr/>
            </a:pPr>
            <a:endParaRPr kumimoji="1" lang="en-US" altLang="zh-CN" sz="1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defRPr/>
            </a:pPr>
            <a:endParaRPr kumimoji="1" lang="en-US" altLang="zh-CN" sz="5000" dirty="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5425" y="785813"/>
            <a:ext cx="8486775" cy="1143000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72654" indent="-272654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语法制导翻译方案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SDT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是在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产生式右部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中嵌入了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程序片段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称为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itchFamily="18" charset="0"/>
              </a:rPr>
              <a:t>语义动作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en-US" altLang="zh-CN" sz="2800" i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CFG</a:t>
            </a:r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en-US" altLang="zh-CN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语法制导翻译方案</a:t>
            </a:r>
            <a:r>
              <a:rPr kumimoji="1" lang="en-US" altLang="zh-CN" sz="3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SDT</a:t>
            </a:r>
            <a:endParaRPr kumimoji="1" lang="zh-CN" altLang="en-US" sz="3000" i="1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28625" y="857250"/>
            <a:ext cx="8429625" cy="3225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将一个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转换为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的方法：将每个语义动作都放在产生式的最后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24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endParaRPr lang="zh-CN" altLang="en-US" sz="3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5697538" y="2386013"/>
            <a:ext cx="130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25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indent="0">
              <a:spcBef>
                <a:spcPct val="20000"/>
              </a:spcBef>
              <a:buSzPct val="10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SDT</a:t>
            </a: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357188" y="2511425"/>
            <a:ext cx="4232275" cy="2338388"/>
            <a:chOff x="1376363" y="3787775"/>
            <a:chExt cx="4232275" cy="2338388"/>
          </a:xfrm>
        </p:grpSpPr>
        <p:sp>
          <p:nvSpPr>
            <p:cNvPr id="9" name="矩形 8"/>
            <p:cNvSpPr/>
            <p:nvPr/>
          </p:nvSpPr>
          <p:spPr>
            <a:xfrm>
              <a:off x="1376363" y="3787775"/>
              <a:ext cx="4232275" cy="23082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b="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	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(1)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 	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	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(3)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(4)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*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(5)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(6)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(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)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</a:p>
            <a:p>
              <a:pPr eaLnBrk="1" hangingPunct="1">
                <a:defRPr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(7)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 digit        	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376363" y="4075113"/>
              <a:ext cx="42322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978150" y="3787775"/>
              <a:ext cx="0" cy="2338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4725988" y="2784475"/>
            <a:ext cx="4032250" cy="2030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L</a:t>
            </a:r>
            <a:r>
              <a:rPr lang="en-US" altLang="zh-CN" sz="1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1600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(3)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(4)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i="1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(5)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(6)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(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i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(7)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digit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 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val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digit</a:t>
            </a:r>
            <a:r>
              <a:rPr lang="en-US" altLang="zh-CN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lexval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}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12875" y="2136775"/>
            <a:ext cx="1558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25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indent="0">
              <a:spcBef>
                <a:spcPct val="20000"/>
              </a:spcBef>
              <a:buSzPct val="10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S-SDD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258763" y="846138"/>
            <a:ext cx="8428037" cy="3225800"/>
          </a:xfrm>
        </p:spPr>
        <p:txBody>
          <a:bodyPr/>
          <a:lstStyle/>
          <a:p>
            <a:pPr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如果一个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S-SDD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的基本文法可以使用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分析技术，那么它的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SDT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可以在</a:t>
            </a:r>
            <a:r>
              <a:rPr lang="en-US" altLang="zh-CN" sz="2800" b="1" i="1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800" b="1">
                <a:solidFill>
                  <a:schemeClr val="tx1"/>
                </a:solidFill>
                <a:cs typeface="Times New Roman" panose="02020603050405020304" pitchFamily="18" charset="0"/>
              </a:rPr>
              <a:t>语法分析过程中实现</a:t>
            </a:r>
            <a:endParaRPr lang="en-US" altLang="zh-CN" sz="28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3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600" b="1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en-US" altLang="zh-CN" sz="2600" b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lang="zh-CN" altLang="en-US" sz="30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07950" y="2100263"/>
            <a:ext cx="3527425" cy="2462212"/>
            <a:chOff x="107504" y="2288346"/>
            <a:chExt cx="3528393" cy="2463418"/>
          </a:xfrm>
        </p:grpSpPr>
        <p:grpSp>
          <p:nvGrpSpPr>
            <p:cNvPr id="104457" name="组合 3"/>
            <p:cNvGrpSpPr>
              <a:grpSpLocks/>
            </p:cNvGrpSpPr>
            <p:nvPr/>
          </p:nvGrpSpPr>
          <p:grpSpPr bwMode="auto">
            <a:xfrm>
              <a:off x="107504" y="2628106"/>
              <a:ext cx="3528393" cy="2123658"/>
              <a:chOff x="1376363" y="3787775"/>
              <a:chExt cx="3528393" cy="212365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376363" y="3787906"/>
                <a:ext cx="3528393" cy="212352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30000"/>
                  </a:spcBef>
                  <a:defRPr/>
                </a:pPr>
                <a:r>
                  <a:rPr lang="zh-CN" altLang="en-US" b="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产生式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  	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语义规则</a:t>
                </a:r>
                <a:endParaRPr lang="en-US" altLang="zh-CN" sz="16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  <a:endPara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   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E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(3)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(4)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*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×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(5)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(6)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(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) 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E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</a:t>
                </a:r>
              </a:p>
              <a:p>
                <a:pPr eaLnBrk="1" hangingPunct="1">
                  <a:defRPr/>
                </a:pP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(7)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 digit     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altLang="zh-CN" sz="1600" dirty="0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val 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 </a:t>
                </a:r>
                <a:r>
                  <a:rPr kumimoji="1"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digit</a:t>
                </a:r>
                <a:r>
                  <a:rPr lang="en-US" altLang="zh-CN" sz="1600" dirty="0" err="1">
                    <a:latin typeface="Times New Roman" pitchFamily="18" charset="0"/>
                    <a:ea typeface="楷体_GB2312" pitchFamily="49" charset="-122"/>
                    <a:cs typeface="Times New Roman" pitchFamily="18" charset="0"/>
                  </a:rPr>
                  <a:t>.</a:t>
                </a:r>
                <a:r>
                  <a:rPr kumimoji="1" lang="en-US" altLang="zh-CN" sz="16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lexval</a:t>
                </a:r>
                <a:endPara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1376363" y="4075384"/>
                <a:ext cx="3528393" cy="158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2745164" y="3787906"/>
                <a:ext cx="0" cy="21235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683925" y="2288346"/>
              <a:ext cx="1559353" cy="4002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627062" lvl="2" indent="0">
                <a:spcBef>
                  <a:spcPct val="20000"/>
                </a:spcBef>
                <a:buSzPct val="100000"/>
                <a:defRPr/>
              </a:pPr>
              <a:r>
                <a:rPr lang="en-US" altLang="zh-CN" sz="200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S-SDD</a:t>
              </a:r>
            </a:p>
          </p:txBody>
        </p:sp>
      </p:grpSp>
      <p:grpSp>
        <p:nvGrpSpPr>
          <p:cNvPr id="9" name="组合 13"/>
          <p:cNvGrpSpPr>
            <a:grpSpLocks/>
          </p:cNvGrpSpPr>
          <p:nvPr/>
        </p:nvGrpSpPr>
        <p:grpSpPr bwMode="auto">
          <a:xfrm>
            <a:off x="3797300" y="1506538"/>
            <a:ext cx="5303838" cy="3625850"/>
            <a:chOff x="271244" y="1749769"/>
            <a:chExt cx="6344963" cy="5108231"/>
          </a:xfrm>
        </p:grpSpPr>
        <p:pic>
          <p:nvPicPr>
            <p:cNvPr id="10445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44" y="2134623"/>
              <a:ext cx="6269118" cy="4723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6" name="矩形 15"/>
            <p:cNvSpPr>
              <a:spLocks noChangeArrowheads="1"/>
            </p:cNvSpPr>
            <p:nvPr/>
          </p:nvSpPr>
          <p:spPr bwMode="auto">
            <a:xfrm>
              <a:off x="5029883" y="1749769"/>
              <a:ext cx="1586324" cy="737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SLR</a:t>
              </a:r>
              <a:r>
                <a:rPr lang="zh-CN" altLang="en-US">
                  <a:solidFill>
                    <a:srgbClr val="2D83F4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自动机</a:t>
              </a:r>
              <a:endParaRPr lang="zh-CN" altLang="en-US" sz="280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1438" y="4619625"/>
            <a:ext cx="4030662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发生时执行相应的语义动作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8"/>
          <p:cNvSpPr>
            <a:spLocks noChangeArrowheads="1"/>
          </p:cNvSpPr>
          <p:nvPr/>
        </p:nvSpPr>
        <p:spPr bwMode="auto">
          <a:xfrm>
            <a:off x="1020763" y="744538"/>
            <a:ext cx="1381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扩展的</a:t>
            </a:r>
            <a:r>
              <a:rPr lang="en-US" altLang="zh-CN" sz="3000" i="1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LR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语法分析栈</a:t>
            </a:r>
          </a:p>
        </p:txBody>
      </p:sp>
      <p:graphicFrame>
        <p:nvGraphicFramePr>
          <p:cNvPr id="6" name="Group 125"/>
          <p:cNvGraphicFramePr>
            <a:graphicFrameLocks noGrp="1"/>
          </p:cNvGraphicFramePr>
          <p:nvPr/>
        </p:nvGraphicFramePr>
        <p:xfrm>
          <a:off x="1012825" y="1030288"/>
          <a:ext cx="4394200" cy="3640139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状态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文法符号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综合属性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m-2</a:t>
                      </a:r>
                      <a:endParaRPr kumimoji="0" lang="zh-CN" altLang="en-US" sz="20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X.x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m-1</a:t>
                      </a:r>
                      <a:endParaRPr kumimoji="0" lang="zh-CN" altLang="en-US" sz="20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Y.y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endParaRPr kumimoji="0" lang="zh-CN" altLang="en-US" sz="20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Z.z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8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kumimoji="1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52" marR="91452"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532" name="Text Box 2"/>
          <p:cNvSpPr txBox="1">
            <a:spLocks noChangeArrowheads="1"/>
          </p:cNvSpPr>
          <p:nvPr/>
        </p:nvSpPr>
        <p:spPr bwMode="auto">
          <a:xfrm>
            <a:off x="250825" y="3216275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50825" y="3795713"/>
            <a:ext cx="685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stealth" w="lg" len="lg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kern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451475" y="3113088"/>
            <a:ext cx="4572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143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若支持多个属性</a:t>
            </a:r>
          </a:p>
          <a:p>
            <a:pPr lvl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使栈记录变得足够大</a:t>
            </a:r>
          </a:p>
          <a:p>
            <a:pPr lvl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在栈记录中存放指针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143500" y="206375"/>
            <a:ext cx="3797300" cy="865188"/>
          </a:xfrm>
          <a:prstGeom prst="wedgeRoundRectCallout">
            <a:avLst>
              <a:gd name="adj1" fmla="val -39869"/>
              <a:gd name="adj2" fmla="val 79745"/>
              <a:gd name="adj3" fmla="val 16667"/>
            </a:avLst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000"/>
              </a:lnSpc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在分析栈中使用一个附加的域来存放</a:t>
            </a:r>
            <a:r>
              <a:rPr kumimoji="1"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综合属性</a:t>
            </a:r>
            <a:r>
              <a:rPr kumimoji="1" lang="zh-CN" altLang="en-US" sz="2400" dirty="0">
                <a:solidFill>
                  <a:srgbClr val="000000"/>
                </a:solidFill>
                <a:latin typeface="+mn-ea"/>
              </a:rPr>
              <a:t>值</a:t>
            </a:r>
            <a:endParaRPr lang="zh-CN" altLang="en-US" sz="5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362075"/>
            <a:ext cx="2462212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8174038" cy="358775"/>
          </a:xfrm>
        </p:spPr>
        <p:txBody>
          <a:bodyPr/>
          <a:lstStyle/>
          <a:p>
            <a:r>
              <a:rPr lang="zh-CN" altLang="en-US" sz="2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将语义动作中的抽象定义式改写成具体可执行的栈操作</a:t>
            </a:r>
          </a:p>
        </p:txBody>
      </p:sp>
      <p:sp>
        <p:nvSpPr>
          <p:cNvPr id="118787" name="Text Box 24"/>
          <p:cNvSpPr txBox="1">
            <a:spLocks noChangeArrowheads="1"/>
          </p:cNvSpPr>
          <p:nvPr/>
        </p:nvSpPr>
        <p:spPr bwMode="auto">
          <a:xfrm>
            <a:off x="2605088" y="2519363"/>
            <a:ext cx="3794125" cy="377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 type="none" w="lg" len="lg"/>
          </a:ln>
        </p:spPr>
        <p:txBody>
          <a:bodyPr lIns="67500" tIns="35100" rIns="67500" bIns="351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XYZ   </a:t>
            </a:r>
            <a:r>
              <a: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kumimoji="1" lang="en-US" altLang="zh-CN" sz="2000" i="1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1" lang="en-US" altLang="zh-CN" sz="2000" i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) }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2706688" y="928688"/>
            <a:ext cx="3794125" cy="1301750"/>
            <a:chOff x="2706688" y="928688"/>
            <a:chExt cx="3794125" cy="1301750"/>
          </a:xfrm>
        </p:grpSpPr>
        <p:sp>
          <p:nvSpPr>
            <p:cNvPr id="108558" name="Text Box 24"/>
            <p:cNvSpPr txBox="1">
              <a:spLocks noChangeArrowheads="1"/>
            </p:cNvSpPr>
            <p:nvPr/>
          </p:nvSpPr>
          <p:spPr bwMode="auto">
            <a:xfrm>
              <a:off x="2706688" y="928688"/>
              <a:ext cx="3794125" cy="130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000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    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kumimoji="1" lang="en-US" altLang="zh-CN" sz="2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5400000">
              <a:off x="4321970" y="1605756"/>
              <a:ext cx="500062" cy="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725988" y="1357313"/>
              <a:ext cx="703262" cy="571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0800000" flipV="1">
              <a:off x="3857625" y="1357313"/>
              <a:ext cx="581025" cy="571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749300" y="2901950"/>
            <a:ext cx="7286625" cy="1741488"/>
            <a:chOff x="749300" y="2901950"/>
            <a:chExt cx="7286625" cy="1741488"/>
          </a:xfrm>
        </p:grpSpPr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749300" y="3403600"/>
              <a:ext cx="7286625" cy="12398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stack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-2].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symb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stack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-2].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=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f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stack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-2].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stack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-1].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,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stack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[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].</a:t>
              </a:r>
              <a:r>
                <a:rPr kumimoji="1" lang="en-US" altLang="zh-CN" sz="2000" i="1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val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)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=</a:t>
              </a:r>
              <a:r>
                <a:rPr kumimoji="1" lang="en-US" altLang="zh-CN" sz="2000" i="1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top</a:t>
              </a:r>
              <a:r>
                <a:rPr kumimoji="1" lang="en-US" altLang="zh-CN" sz="20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-2;</a:t>
              </a:r>
            </a:p>
          </p:txBody>
        </p:sp>
        <p:cxnSp>
          <p:nvCxnSpPr>
            <p:cNvPr id="108555" name="直接箭头连接符 18"/>
            <p:cNvCxnSpPr>
              <a:cxnSpLocks noChangeShapeType="1"/>
            </p:cNvCxnSpPr>
            <p:nvPr/>
          </p:nvCxnSpPr>
          <p:spPr bwMode="auto">
            <a:xfrm flipH="1">
              <a:off x="3857625" y="2923673"/>
              <a:ext cx="1183998" cy="1100023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6" name="直接箭头连接符 19"/>
            <p:cNvCxnSpPr>
              <a:cxnSpLocks noChangeShapeType="1"/>
            </p:cNvCxnSpPr>
            <p:nvPr/>
          </p:nvCxnSpPr>
          <p:spPr bwMode="auto">
            <a:xfrm>
              <a:off x="5491556" y="2906373"/>
              <a:ext cx="132660" cy="1117323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557" name="直接箭头连接符 20"/>
            <p:cNvCxnSpPr>
              <a:cxnSpLocks noChangeShapeType="1"/>
            </p:cNvCxnSpPr>
            <p:nvPr/>
          </p:nvCxnSpPr>
          <p:spPr bwMode="auto">
            <a:xfrm>
              <a:off x="5914816" y="2901950"/>
              <a:ext cx="1233646" cy="977622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20845" name="直接箭头连接符 21"/>
          <p:cNvCxnSpPr>
            <a:cxnSpLocks noChangeShapeType="1"/>
          </p:cNvCxnSpPr>
          <p:nvPr/>
        </p:nvCxnSpPr>
        <p:spPr bwMode="auto">
          <a:xfrm flipH="1">
            <a:off x="2244725" y="2924175"/>
            <a:ext cx="1944688" cy="9556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右箭头 4"/>
          <p:cNvSpPr>
            <a:spLocks noChangeArrowheads="1"/>
          </p:cNvSpPr>
          <p:nvPr/>
        </p:nvSpPr>
        <p:spPr bwMode="auto">
          <a:xfrm>
            <a:off x="3298825" y="2197100"/>
            <a:ext cx="2808288" cy="282575"/>
          </a:xfrm>
          <a:prstGeom prst="rightArrow">
            <a:avLst>
              <a:gd name="adj1" fmla="val 50000"/>
              <a:gd name="adj2" fmla="val 49829"/>
            </a:avLst>
          </a:prstGeom>
          <a:solidFill>
            <a:srgbClr val="FFCC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843088"/>
            <a:ext cx="2379662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例：在自底向上语法分析栈中实现桌面计算器</a:t>
            </a:r>
          </a:p>
        </p:txBody>
      </p:sp>
      <p:grpSp>
        <p:nvGrpSpPr>
          <p:cNvPr id="110595" name="组合 11"/>
          <p:cNvGrpSpPr>
            <a:grpSpLocks/>
          </p:cNvGrpSpPr>
          <p:nvPr/>
        </p:nvGrpSpPr>
        <p:grpSpPr bwMode="auto">
          <a:xfrm>
            <a:off x="368300" y="1071563"/>
            <a:ext cx="8347075" cy="3419475"/>
            <a:chOff x="174552" y="2636910"/>
            <a:chExt cx="11130026" cy="4560509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174552" y="2636910"/>
              <a:ext cx="11130026" cy="45605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lIns="51435" tIns="25718" rIns="51435" bIns="25718"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639763" indent="-169863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indent="-169863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18288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2860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27432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200400" indent="4572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400" i="1" dirty="0"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lang="zh-CN" altLang="en-US" sz="16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产生式                                                    语义动作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(1)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	            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print(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	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print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);}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(2)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E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+ T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E</a:t>
              </a:r>
              <a:r>
                <a:rPr kumimoji="1" lang="en-US" altLang="zh-CN" sz="16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+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(3)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T	    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T</a:t>
              </a:r>
              <a:r>
                <a:rPr lang="en-US" altLang="zh-CN" sz="1600" baseline="-25000" dirty="0"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*</a:t>
              </a:r>
              <a:r>
                <a:rPr lang="en-US" altLang="zh-CN" sz="1600" dirty="0">
                  <a:ea typeface="楷体_GB2312" pitchFamily="49" charset="-122"/>
                </a:rPr>
                <a:t>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kumimoji="1" lang="en-US" altLang="zh-CN" sz="16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×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(5)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F	   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(6)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→ (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E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)        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		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{ 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= stack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kumimoji="1"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top-</a:t>
              </a:r>
              <a:r>
                <a:rPr kumimoji="1"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1]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1600" i="1" dirty="0" err="1">
                  <a:latin typeface="Times New Roman" panose="02020603050405020304" pitchFamily="18" charset="0"/>
                  <a:ea typeface="楷体_GB2312" pitchFamily="49" charset="-122"/>
                </a:rPr>
                <a:t>val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			  top=top-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2; }</a:t>
              </a:r>
            </a:p>
            <a:p>
              <a:pPr marL="0" lvl="3">
                <a:lnSpc>
                  <a:spcPts val="2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(7)</a:t>
              </a:r>
              <a:r>
                <a:rPr lang="en-US" altLang="zh-CN" sz="1600" i="1" dirty="0"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 → digit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     F</a:t>
              </a:r>
              <a:r>
                <a:rPr lang="en-US" altLang="zh-CN" sz="1600" dirty="0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val </a:t>
              </a:r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kumimoji="1" lang="en-US" altLang="zh-CN" sz="16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digit</a:t>
              </a:r>
              <a:r>
                <a:rPr lang="en-US" altLang="zh-CN" sz="1600" dirty="0" err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.</a:t>
              </a:r>
              <a:r>
                <a:rPr kumimoji="1" lang="en-US" altLang="zh-CN" sz="1600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endParaRPr lang="en-US" altLang="zh-CN" sz="16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sz="15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0" lvl="3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en-US" altLang="zh-CN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2">
                <a:spcBef>
                  <a:spcPct val="20000"/>
                </a:spcBef>
                <a:buClr>
                  <a:schemeClr val="accent1"/>
                </a:buClr>
                <a:buSzPct val="100000"/>
                <a:defRPr/>
              </a:pPr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74552" y="3068825"/>
              <a:ext cx="11130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088121" y="2636910"/>
              <a:ext cx="0" cy="4560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966941" y="3068825"/>
              <a:ext cx="0" cy="4128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4932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5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40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ea typeface="楷体_GB2312" pitchFamily="49" charset="-122"/>
              </a:rPr>
              <a:t>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15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 sz="15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30213" y="928688"/>
            <a:ext cx="8356600" cy="3225800"/>
          </a:xfrm>
        </p:spPr>
        <p:txBody>
          <a:bodyPr lIns="69056" tIns="34529" rIns="69056" bIns="34529"/>
          <a:lstStyle/>
          <a:p>
            <a:pPr marL="272654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将</a:t>
            </a:r>
            <a:r>
              <a:rPr kumimoji="1"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语义规则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同</a:t>
            </a:r>
            <a:r>
              <a:rPr kumimoji="1" lang="zh-CN" altLang="en-US" sz="3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语法规则</a:t>
            </a:r>
            <a:r>
              <a:rPr kumimoji="1" lang="zh-CN" altLang="en-US" sz="3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（产生式）联系起来要涉及两个概念</a:t>
            </a:r>
            <a:endParaRPr kumimoji="1" lang="en-US" altLang="zh-CN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575866" lvl="1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语法制导定义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Syntax-Directed Definitions, SDD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</a:p>
          <a:p>
            <a:pPr marL="575866" lvl="1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语法制导翻译方案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Syntax-Directed Translation Scheme , SDT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272654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endParaRPr lang="zh-CN" altLang="en-US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272654" indent="-272654" eaLnBrk="1" hangingPunct="1">
              <a:defRPr/>
            </a:pPr>
            <a:endParaRPr lang="zh-CN" altLang="en-US" sz="3000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两个概念</a:t>
            </a:r>
            <a:endParaRPr lang="zh-CN" altLang="en-US" sz="250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6980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9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29028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747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6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318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318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1076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795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4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318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318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3124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0843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32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5172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80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7220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939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39268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26989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8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43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59538" y="2247900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矩形 22"/>
          <p:cNvSpPr/>
          <p:nvPr/>
        </p:nvSpPr>
        <p:spPr>
          <a:xfrm>
            <a:off x="7102475" y="2247900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943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59538" y="262572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6" name="矩形 25"/>
          <p:cNvSpPr/>
          <p:nvPr/>
        </p:nvSpPr>
        <p:spPr>
          <a:xfrm>
            <a:off x="7102475" y="262572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92950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 noChangeArrowheads="1"/>
          </p:cNvSpPr>
          <p:nvPr>
            <p:ph idx="1"/>
          </p:nvPr>
        </p:nvSpPr>
        <p:spPr>
          <a:xfrm>
            <a:off x="5748338" y="1173163"/>
            <a:ext cx="2019300" cy="317500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</a:pP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状态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符号</a:t>
            </a:r>
            <a:r>
              <a:rPr lang="en-US" altLang="zh-CN" sz="21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100" b="1">
                <a:solidFill>
                  <a:srgbClr val="000000"/>
                </a:solidFill>
                <a:cs typeface="Times New Roman" panose="02020603050405020304" pitchFamily="18" charset="0"/>
              </a:rPr>
              <a:t>属性</a:t>
            </a: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41316" name="矩形 1"/>
          <p:cNvSpPr>
            <a:spLocks noChangeArrowheads="1"/>
          </p:cNvSpPr>
          <p:nvPr/>
        </p:nvSpPr>
        <p:spPr bwMode="auto">
          <a:xfrm>
            <a:off x="5715000" y="268288"/>
            <a:ext cx="17510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输入：</a:t>
            </a:r>
            <a:r>
              <a:rPr kumimoji="1" lang="en-US" altLang="zh-CN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3*5+4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97550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9538" y="1490663"/>
            <a:ext cx="684212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$</a:t>
            </a:r>
            <a:endParaRPr lang="zh-CN" altLang="en-US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02475" y="1490663"/>
            <a:ext cx="684213" cy="395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43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627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10413" y="1870075"/>
            <a:ext cx="684212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035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033588"/>
            <a:ext cx="4700587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4" name="矩形 21"/>
          <p:cNvSpPr>
            <a:spLocks noChangeArrowheads="1"/>
          </p:cNvSpPr>
          <p:nvPr/>
        </p:nvSpPr>
        <p:spPr bwMode="auto">
          <a:xfrm>
            <a:off x="0" y="4714875"/>
            <a:ext cx="132556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SLR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自动机</a:t>
            </a:r>
            <a:endParaRPr lang="zh-CN" altLang="en-US" sz="21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773113" y="42863"/>
            <a:ext cx="4768850" cy="1990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lIns="51435" tIns="25718" rIns="51435" bIns="25718"/>
          <a:lstStyle>
            <a:lvl1pPr marL="342900" indent="-3429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639763"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indent="-1698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120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                        语义动作</a:t>
            </a:r>
            <a:endParaRPr lang="en-US" altLang="zh-CN" sz="12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      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 print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);}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+ T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+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1200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1200">
                <a:solidFill>
                  <a:prstClr val="black"/>
                </a:solidFill>
                <a:ea typeface="楷体_GB2312" pitchFamily="49" charset="-122"/>
              </a:rPr>
              <a:t>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      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kumimoji="1" lang="en-US" altLang="zh-CN" sz="1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F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 ( 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)             {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 = stack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top-</a:t>
            </a:r>
            <a:r>
              <a:rPr kumimoji="1"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1]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.val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top=top-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2; }</a:t>
            </a:r>
          </a:p>
          <a:p>
            <a:pPr marL="0" lvl="3">
              <a:lnSpc>
                <a:spcPts val="1125"/>
              </a:lnSpc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(7)</a:t>
            </a: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sz="1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→ digit</a:t>
            </a: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 i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 sz="1500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r>
              <a:rPr lang="en-US" altLang="zh-CN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3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2">
              <a:spcBef>
                <a:spcPct val="20000"/>
              </a:spcBef>
              <a:buClr>
                <a:srgbClr val="31B6FD"/>
              </a:buClr>
              <a:buSzPct val="100000"/>
              <a:defRPr/>
            </a:pPr>
            <a:endParaRPr lang="zh-CN" altLang="en-US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02475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92950" y="1870075"/>
            <a:ext cx="684213" cy="395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67325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 flipV="1">
            <a:off x="6877050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V="1">
            <a:off x="7019925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71643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V="1">
            <a:off x="7307263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7481888" y="647700"/>
            <a:ext cx="0" cy="215900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65138" y="857250"/>
            <a:ext cx="8499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pPr marL="257175" indent="-25717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kumimoji="1"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L-SDD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转换为</a:t>
            </a:r>
            <a:r>
              <a:rPr kumimoji="1"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SDT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的规则</a:t>
            </a:r>
            <a:endParaRPr kumimoji="1"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00075" lvl="1" indent="-25717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将计算某个非终结符号</a:t>
            </a:r>
            <a:r>
              <a:rPr kumimoji="1"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继承属性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的动作插入到产生式右部中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紧靠在</a:t>
            </a:r>
            <a:r>
              <a:rPr kumimoji="1" lang="en-US" altLang="zh-CN" sz="2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的本次出现之前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的位置上</a:t>
            </a:r>
            <a:endParaRPr kumimoji="1"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600075" lvl="1" indent="-257175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将计算一个产生式左部符号的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综合属性</a:t>
            </a:r>
            <a:r>
              <a:rPr kumimoji="1"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的动作放置在这个产生式右部的</a:t>
            </a:r>
            <a:r>
              <a: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最右端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3000" i="1">
                <a:solidFill>
                  <a:prstClr val="black"/>
                </a:solidFill>
                <a:cs typeface="Times New Roman" panose="02020603050405020304" pitchFamily="18" charset="0"/>
              </a:rPr>
              <a:t>L-SDD</a:t>
            </a:r>
            <a:r>
              <a:rPr lang="zh-CN" altLang="en-US" sz="3000" spc="30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转换为</a:t>
            </a:r>
            <a:r>
              <a:rPr lang="en-US" altLang="zh-CN" sz="3000" i="1">
                <a:solidFill>
                  <a:prstClr val="black"/>
                </a:solidFill>
                <a:cs typeface="Times New Roman" panose="02020603050405020304" pitchFamily="18" charset="0"/>
              </a:rPr>
              <a:t>SDT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2051050" y="571486"/>
            <a:ext cx="4714875" cy="2611438"/>
            <a:chOff x="214282" y="1210931"/>
            <a:chExt cx="4715291" cy="261177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14282" y="1210931"/>
              <a:ext cx="4715291" cy="261018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lIns="67500" tIns="35100" rIns="67500" bIns="35100">
              <a:spAutoFit/>
            </a:bodyPr>
            <a:lstStyle/>
            <a:p>
              <a:pPr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1200" b="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</a:t>
              </a:r>
              <a:r>
                <a:rPr kumimoji="1"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产生式         语义规则</a:t>
              </a:r>
            </a:p>
            <a:p>
              <a:pPr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(1)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=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	               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.val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syn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(2)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*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F T</a:t>
              </a:r>
              <a:r>
                <a:rPr kumimoji="1" lang="en-US" altLang="zh-CN" sz="2000" i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000" i="1" baseline="-250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 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inh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×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            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kumimoji="1" lang="en-US" altLang="zh-CN" sz="2000" i="1" baseline="-25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.syn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     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(3)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 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ε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 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</a:rPr>
                <a:t>syn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</a:rPr>
                <a:t>inh</a:t>
              </a:r>
              <a:endParaRPr kumimoji="1" lang="en-US" altLang="zh-CN" sz="20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eaLnBrk="1" hangingPunct="1">
                <a:lnSpc>
                  <a:spcPts val="1800"/>
                </a:lnSpc>
                <a:spcBef>
                  <a:spcPct val="50000"/>
                </a:spcBef>
                <a:defRPr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(4)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20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 digit        </a:t>
              </a:r>
              <a:r>
                <a:rPr kumimoji="1" lang="en-US" altLang="zh-CN" sz="2000" i="1" dirty="0" err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</a:rPr>
                <a:t>.val</a:t>
              </a:r>
              <a:r>
                <a:rPr lang="en-US" altLang="zh-CN" sz="2000" i="1" dirty="0">
                  <a:latin typeface="Times New Roman" panose="02020603050405020304" pitchFamily="18" charset="0"/>
                  <a:ea typeface="楷体_GB2312" pitchFamily="49" charset="-122"/>
                </a:rPr>
                <a:t> = </a:t>
              </a:r>
              <a:r>
                <a:rPr lang="en-US" altLang="zh-CN" sz="2000" dirty="0" err="1">
                  <a:latin typeface="Times New Roman" panose="02020603050405020304" pitchFamily="18" charset="0"/>
                  <a:ea typeface="楷体_GB2312" pitchFamily="49" charset="-122"/>
                </a:rPr>
                <a:t>digit</a:t>
              </a:r>
              <a:r>
                <a:rPr lang="en-US" altLang="zh-CN" sz="2000" i="1" dirty="0" err="1">
                  <a:latin typeface="Times New Roman" panose="02020603050405020304" pitchFamily="18" charset="0"/>
                  <a:ea typeface="楷体_GB2312" pitchFamily="49" charset="-122"/>
                </a:rPr>
                <a:t>.lexval</a:t>
              </a:r>
              <a:endParaRPr kumimoji="1" lang="en-US" altLang="zh-CN" sz="2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3376" name="Line 7"/>
            <p:cNvSpPr>
              <a:spLocks noChangeShapeType="1"/>
            </p:cNvSpPr>
            <p:nvPr/>
          </p:nvSpPr>
          <p:spPr bwMode="auto">
            <a:xfrm>
              <a:off x="231703" y="1522401"/>
              <a:ext cx="45819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43377" name="直接连接符 2"/>
            <p:cNvCxnSpPr>
              <a:cxnSpLocks noChangeShapeType="1"/>
            </p:cNvCxnSpPr>
            <p:nvPr/>
          </p:nvCxnSpPr>
          <p:spPr bwMode="auto">
            <a:xfrm>
              <a:off x="626398" y="1210931"/>
              <a:ext cx="0" cy="2572065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378" name="直接连接符 4"/>
            <p:cNvCxnSpPr>
              <a:cxnSpLocks noChangeShapeType="1"/>
            </p:cNvCxnSpPr>
            <p:nvPr/>
          </p:nvCxnSpPr>
          <p:spPr bwMode="auto">
            <a:xfrm>
              <a:off x="2066686" y="1210931"/>
              <a:ext cx="0" cy="2611773"/>
            </a:xfrm>
            <a:prstGeom prst="lin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571500"/>
            <a:ext cx="1692275" cy="3225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3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L-SDD</a:t>
            </a: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3000" b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5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9" name="Freeform 9"/>
          <p:cNvSpPr>
            <a:spLocks/>
          </p:cNvSpPr>
          <p:nvPr/>
        </p:nvSpPr>
        <p:spPr bwMode="auto">
          <a:xfrm>
            <a:off x="3551238" y="1117600"/>
            <a:ext cx="428625" cy="382588"/>
          </a:xfrm>
          <a:custGeom>
            <a:avLst/>
            <a:gdLst>
              <a:gd name="T0" fmla="*/ 2147483646 w 454"/>
              <a:gd name="T1" fmla="*/ 2147483646 h 159"/>
              <a:gd name="T2" fmla="*/ 2147483646 w 454"/>
              <a:gd name="T3" fmla="*/ 2147483646 h 159"/>
              <a:gd name="T4" fmla="*/ 0 w 454"/>
              <a:gd name="T5" fmla="*/ 0 h 159"/>
              <a:gd name="T6" fmla="*/ 0 60000 65536"/>
              <a:gd name="T7" fmla="*/ 0 60000 65536"/>
              <a:gd name="T8" fmla="*/ 0 60000 65536"/>
              <a:gd name="T9" fmla="*/ 0 w 454"/>
              <a:gd name="T10" fmla="*/ 0 h 159"/>
              <a:gd name="T11" fmla="*/ 454 w 454"/>
              <a:gd name="T12" fmla="*/ 159 h 1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159">
                <a:moveTo>
                  <a:pt x="454" y="136"/>
                </a:moveTo>
                <a:cubicBezTo>
                  <a:pt x="446" y="147"/>
                  <a:pt x="439" y="159"/>
                  <a:pt x="363" y="136"/>
                </a:cubicBezTo>
                <a:cubicBezTo>
                  <a:pt x="287" y="113"/>
                  <a:pt x="143" y="56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6330" name="Freeform 10"/>
          <p:cNvSpPr>
            <a:spLocks/>
          </p:cNvSpPr>
          <p:nvPr/>
        </p:nvSpPr>
        <p:spPr bwMode="auto">
          <a:xfrm>
            <a:off x="3551238" y="1636713"/>
            <a:ext cx="466725" cy="220662"/>
          </a:xfrm>
          <a:custGeom>
            <a:avLst/>
            <a:gdLst>
              <a:gd name="T0" fmla="*/ 2147483646 w 453"/>
              <a:gd name="T1" fmla="*/ 2147483646 h 219"/>
              <a:gd name="T2" fmla="*/ 2147483646 w 453"/>
              <a:gd name="T3" fmla="*/ 2147483646 h 219"/>
              <a:gd name="T4" fmla="*/ 2147483646 w 453"/>
              <a:gd name="T5" fmla="*/ 2147483646 h 219"/>
              <a:gd name="T6" fmla="*/ 2147483646 w 453"/>
              <a:gd name="T7" fmla="*/ 2147483646 h 219"/>
              <a:gd name="T8" fmla="*/ 0 w 453"/>
              <a:gd name="T9" fmla="*/ 2147483646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219"/>
              <a:gd name="T17" fmla="*/ 453 w 453"/>
              <a:gd name="T18" fmla="*/ 219 h 2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219">
                <a:moveTo>
                  <a:pt x="453" y="196"/>
                </a:moveTo>
                <a:cubicBezTo>
                  <a:pt x="366" y="207"/>
                  <a:pt x="280" y="219"/>
                  <a:pt x="227" y="196"/>
                </a:cubicBezTo>
                <a:cubicBezTo>
                  <a:pt x="174" y="173"/>
                  <a:pt x="166" y="90"/>
                  <a:pt x="136" y="60"/>
                </a:cubicBezTo>
                <a:cubicBezTo>
                  <a:pt x="106" y="30"/>
                  <a:pt x="68" y="0"/>
                  <a:pt x="45" y="15"/>
                </a:cubicBezTo>
                <a:cubicBezTo>
                  <a:pt x="22" y="30"/>
                  <a:pt x="11" y="90"/>
                  <a:pt x="0" y="151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6331" name="Freeform 11"/>
          <p:cNvSpPr>
            <a:spLocks/>
          </p:cNvSpPr>
          <p:nvPr/>
        </p:nvSpPr>
        <p:spPr bwMode="auto">
          <a:xfrm>
            <a:off x="3819525" y="1984375"/>
            <a:ext cx="323850" cy="214313"/>
          </a:xfrm>
          <a:custGeom>
            <a:avLst/>
            <a:gdLst>
              <a:gd name="T0" fmla="*/ 2147483646 w 272"/>
              <a:gd name="T1" fmla="*/ 2147483646 h 106"/>
              <a:gd name="T2" fmla="*/ 2147483646 w 272"/>
              <a:gd name="T3" fmla="*/ 2147483646 h 106"/>
              <a:gd name="T4" fmla="*/ 0 w 272"/>
              <a:gd name="T5" fmla="*/ 0 h 106"/>
              <a:gd name="T6" fmla="*/ 0 60000 65536"/>
              <a:gd name="T7" fmla="*/ 0 60000 65536"/>
              <a:gd name="T8" fmla="*/ 0 60000 65536"/>
              <a:gd name="T9" fmla="*/ 0 w 272"/>
              <a:gd name="T10" fmla="*/ 0 h 106"/>
              <a:gd name="T11" fmla="*/ 272 w 272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106">
                <a:moveTo>
                  <a:pt x="272" y="91"/>
                </a:moveTo>
                <a:cubicBezTo>
                  <a:pt x="204" y="98"/>
                  <a:pt x="136" y="106"/>
                  <a:pt x="91" y="91"/>
                </a:cubicBezTo>
                <a:cubicBezTo>
                  <a:pt x="46" y="76"/>
                  <a:pt x="23" y="38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6332" name="Freeform 12"/>
          <p:cNvSpPr>
            <a:spLocks/>
          </p:cNvSpPr>
          <p:nvPr/>
        </p:nvSpPr>
        <p:spPr bwMode="auto">
          <a:xfrm>
            <a:off x="3303588" y="2503488"/>
            <a:ext cx="714375" cy="107950"/>
          </a:xfrm>
          <a:custGeom>
            <a:avLst/>
            <a:gdLst>
              <a:gd name="T0" fmla="*/ 2147483646 w 499"/>
              <a:gd name="T1" fmla="*/ 2147483646 h 90"/>
              <a:gd name="T2" fmla="*/ 2147483646 w 499"/>
              <a:gd name="T3" fmla="*/ 0 h 90"/>
              <a:gd name="T4" fmla="*/ 0 w 499"/>
              <a:gd name="T5" fmla="*/ 2147483646 h 90"/>
              <a:gd name="T6" fmla="*/ 0 60000 65536"/>
              <a:gd name="T7" fmla="*/ 0 60000 65536"/>
              <a:gd name="T8" fmla="*/ 0 60000 65536"/>
              <a:gd name="T9" fmla="*/ 0 w 499"/>
              <a:gd name="T10" fmla="*/ 0 h 90"/>
              <a:gd name="T11" fmla="*/ 499 w 499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90">
                <a:moveTo>
                  <a:pt x="499" y="90"/>
                </a:moveTo>
                <a:cubicBezTo>
                  <a:pt x="381" y="45"/>
                  <a:pt x="264" y="0"/>
                  <a:pt x="181" y="0"/>
                </a:cubicBezTo>
                <a:cubicBezTo>
                  <a:pt x="98" y="0"/>
                  <a:pt x="49" y="45"/>
                  <a:pt x="0" y="9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6333" name="Freeform 13"/>
          <p:cNvSpPr>
            <a:spLocks/>
          </p:cNvSpPr>
          <p:nvPr/>
        </p:nvSpPr>
        <p:spPr bwMode="auto">
          <a:xfrm>
            <a:off x="3603625" y="2960688"/>
            <a:ext cx="431800" cy="53975"/>
          </a:xfrm>
          <a:custGeom>
            <a:avLst/>
            <a:gdLst>
              <a:gd name="T0" fmla="*/ 2147483646 w 363"/>
              <a:gd name="T1" fmla="*/ 2147483646 h 45"/>
              <a:gd name="T2" fmla="*/ 2147483646 w 363"/>
              <a:gd name="T3" fmla="*/ 0 h 45"/>
              <a:gd name="T4" fmla="*/ 0 w 363"/>
              <a:gd name="T5" fmla="*/ 2147483646 h 45"/>
              <a:gd name="T6" fmla="*/ 0 60000 65536"/>
              <a:gd name="T7" fmla="*/ 0 60000 65536"/>
              <a:gd name="T8" fmla="*/ 0 60000 65536"/>
              <a:gd name="T9" fmla="*/ 0 w 363"/>
              <a:gd name="T10" fmla="*/ 0 h 45"/>
              <a:gd name="T11" fmla="*/ 363 w 363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45">
                <a:moveTo>
                  <a:pt x="363" y="45"/>
                </a:moveTo>
                <a:cubicBezTo>
                  <a:pt x="302" y="22"/>
                  <a:pt x="242" y="0"/>
                  <a:pt x="182" y="0"/>
                </a:cubicBezTo>
                <a:cubicBezTo>
                  <a:pt x="122" y="0"/>
                  <a:pt x="61" y="22"/>
                  <a:pt x="0" y="45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>
            <a:off x="3265488" y="820738"/>
            <a:ext cx="714375" cy="250825"/>
          </a:xfrm>
          <a:custGeom>
            <a:avLst/>
            <a:gdLst>
              <a:gd name="T0" fmla="*/ 2147483646 w 544"/>
              <a:gd name="T1" fmla="*/ 2147483646 h 211"/>
              <a:gd name="T2" fmla="*/ 2147483646 w 544"/>
              <a:gd name="T3" fmla="*/ 2147483646 h 211"/>
              <a:gd name="T4" fmla="*/ 2147483646 w 544"/>
              <a:gd name="T5" fmla="*/ 0 h 211"/>
              <a:gd name="T6" fmla="*/ 0 w 544"/>
              <a:gd name="T7" fmla="*/ 2147483646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211"/>
              <a:gd name="T14" fmla="*/ 544 w 54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211">
                <a:moveTo>
                  <a:pt x="544" y="181"/>
                </a:moveTo>
                <a:cubicBezTo>
                  <a:pt x="483" y="196"/>
                  <a:pt x="423" y="211"/>
                  <a:pt x="363" y="181"/>
                </a:cubicBezTo>
                <a:cubicBezTo>
                  <a:pt x="303" y="151"/>
                  <a:pt x="241" y="0"/>
                  <a:pt x="181" y="0"/>
                </a:cubicBezTo>
                <a:cubicBezTo>
                  <a:pt x="121" y="0"/>
                  <a:pt x="60" y="90"/>
                  <a:pt x="0" y="181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043113" y="3378200"/>
            <a:ext cx="6643687" cy="1584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nimBg="1"/>
      <p:bldP spid="56330" grpId="0" animBg="1"/>
      <p:bldP spid="56331" grpId="0" animBg="1"/>
      <p:bldP spid="56332" grpId="0" animBg="1"/>
      <p:bldP spid="56333" grpId="0" animBg="1"/>
      <p:bldP spid="56328" grpId="0" animBg="1"/>
      <p:bldP spid="16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714375"/>
            <a:ext cx="8258175" cy="3225800"/>
          </a:xfrm>
        </p:spPr>
        <p:txBody>
          <a:bodyPr/>
          <a:lstStyle/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相关联，这些规则用于计算该产生式中各文法符号的属性值</a:t>
            </a:r>
          </a:p>
          <a:p>
            <a:pPr marL="272654" indent="-272654" eaLnBrk="1" hangingPunct="1">
              <a:lnSpc>
                <a:spcPts val="42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是一个文法符号，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的一个属性，则用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X.a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表示属性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在某个标号为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的分析树结点上的值</a:t>
            </a:r>
          </a:p>
          <a:p>
            <a:pPr marL="272654" indent="-272654" eaLnBrk="1" hangingPunct="1">
              <a:lnSpc>
                <a:spcPts val="3000"/>
              </a:lnSpc>
              <a:buClrTx/>
              <a:buFont typeface="Wingdings" pitchFamily="2" charset="2"/>
              <a:buChar char="Ø"/>
              <a:defRPr/>
            </a:pPr>
            <a:endParaRPr lang="zh-CN" altLang="en-US" sz="32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5" y="785813"/>
            <a:ext cx="83550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的基本文法可以使用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分析技术，那么它的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语法分析过程中实现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L-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2571750"/>
            <a:ext cx="6048375" cy="1376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8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8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7150" y="2581275"/>
            <a:ext cx="2519363" cy="1366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   </a:t>
            </a:r>
            <a:r>
              <a:rPr kumimoji="1" lang="zh-CN" altLang="en-US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  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$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    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  <a:defRPr/>
            </a:pPr>
            <a:r>
              <a:rPr lang="en-US" altLang="zh-CN" i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kumimoji="1" lang="en-US" altLang="zh-CN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2000250" y="706438"/>
            <a:ext cx="5002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3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428625" y="785813"/>
            <a:ext cx="83550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6000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如果一个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的基本文法可以使用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分析技术，那么它的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SDT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语法分析过程中实现</a:t>
            </a:r>
            <a:endParaRPr kumimoji="1"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在非递归的预测分析过程中进行语义翻译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在递归的预测分析过程中进行语义翻译</a:t>
            </a:r>
          </a:p>
          <a:p>
            <a:pPr lvl="1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分析过程中进行语义翻译</a:t>
            </a: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L-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</a:t>
            </a:r>
            <a:r>
              <a:rPr lang="en-US" altLang="zh-CN" sz="3000" i="1" dirty="0">
                <a:solidFill>
                  <a:schemeClr val="tx1"/>
                </a:solidFill>
                <a:cs typeface="Times New Roman" panose="02020603050405020304" pitchFamily="18" charset="0"/>
              </a:rPr>
              <a:t>SDT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3000" i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9267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</a:p>
        </p:txBody>
      </p:sp>
      <p:pic>
        <p:nvPicPr>
          <p:cNvPr id="139268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5.4 L-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属性定义的自顶向下翻译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1473200"/>
            <a:ext cx="5329238" cy="1243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6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16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i="1" baseline="-250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T΄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6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1600" i="1" dirty="0" err="1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600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600" dirty="0">
              <a:solidFill>
                <a:srgbClr val="2D83F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317" name="Text Box 45"/>
          <p:cNvSpPr txBox="1">
            <a:spLocks noChangeArrowheads="1"/>
          </p:cNvSpPr>
          <p:nvPr/>
        </p:nvSpPr>
        <p:spPr bwMode="auto">
          <a:xfrm>
            <a:off x="338138" y="987425"/>
            <a:ext cx="12684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2D83F4"/>
                </a:solidFill>
                <a:latin typeface="Times New Roman" panose="02020603050405020304" pitchFamily="18" charset="0"/>
              </a:rPr>
              <a:t>SDT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41318" name="矩形 7"/>
          <p:cNvSpPr>
            <a:spLocks noChangeArrowheads="1"/>
          </p:cNvSpPr>
          <p:nvPr/>
        </p:nvSpPr>
        <p:spPr bwMode="auto">
          <a:xfrm>
            <a:off x="274638" y="2932113"/>
            <a:ext cx="21367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kumimoji="1" lang="zh-CN" altLang="en-US" sz="2000">
                <a:solidFill>
                  <a:srgbClr val="2D83F4"/>
                </a:solidFill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   3   *   5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* digit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5330825" y="2070100"/>
            <a:ext cx="2154238" cy="1227138"/>
            <a:chOff x="5921910" y="720546"/>
            <a:chExt cx="2154773" cy="1228143"/>
          </a:xfrm>
        </p:grpSpPr>
        <p:sp>
          <p:nvSpPr>
            <p:cNvPr id="141364" name="Rectangle 6"/>
            <p:cNvSpPr>
              <a:spLocks noChangeArrowheads="1"/>
            </p:cNvSpPr>
            <p:nvPr/>
          </p:nvSpPr>
          <p:spPr bwMode="auto">
            <a:xfrm>
              <a:off x="5921910" y="1593412"/>
              <a:ext cx="271077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65" name="Rectangle 9"/>
            <p:cNvSpPr>
              <a:spLocks noChangeArrowheads="1"/>
            </p:cNvSpPr>
            <p:nvPr/>
          </p:nvSpPr>
          <p:spPr bwMode="auto">
            <a:xfrm>
              <a:off x="7698658" y="1600805"/>
              <a:ext cx="378025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66" name="Rectangle 10"/>
            <p:cNvSpPr>
              <a:spLocks noChangeArrowheads="1"/>
            </p:cNvSpPr>
            <p:nvPr/>
          </p:nvSpPr>
          <p:spPr bwMode="auto">
            <a:xfrm>
              <a:off x="6988832" y="720546"/>
              <a:ext cx="417513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67" name="Line 11"/>
            <p:cNvSpPr>
              <a:spLocks noChangeShapeType="1"/>
            </p:cNvSpPr>
            <p:nvPr/>
          </p:nvSpPr>
          <p:spPr bwMode="auto">
            <a:xfrm flipH="1">
              <a:off x="6210013" y="1213340"/>
              <a:ext cx="987576" cy="3956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68" name="Line 12"/>
            <p:cNvSpPr>
              <a:spLocks noChangeShapeType="1"/>
            </p:cNvSpPr>
            <p:nvPr/>
          </p:nvSpPr>
          <p:spPr bwMode="auto">
            <a:xfrm>
              <a:off x="7205526" y="1219689"/>
              <a:ext cx="701675" cy="377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24933"/>
          <p:cNvGrpSpPr>
            <a:grpSpLocks/>
          </p:cNvGrpSpPr>
          <p:nvPr/>
        </p:nvGrpSpPr>
        <p:grpSpPr bwMode="auto">
          <a:xfrm>
            <a:off x="6348413" y="3362325"/>
            <a:ext cx="2090737" cy="787400"/>
            <a:chOff x="6938648" y="2013704"/>
            <a:chExt cx="2091871" cy="786049"/>
          </a:xfrm>
        </p:grpSpPr>
        <p:sp>
          <p:nvSpPr>
            <p:cNvPr id="141358" name="Line 8"/>
            <p:cNvSpPr>
              <a:spLocks noChangeShapeType="1"/>
            </p:cNvSpPr>
            <p:nvPr/>
          </p:nvSpPr>
          <p:spPr bwMode="auto">
            <a:xfrm flipV="1">
              <a:off x="7540792" y="2030902"/>
              <a:ext cx="262473" cy="450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59" name="Text Box 13"/>
            <p:cNvSpPr txBox="1">
              <a:spLocks noChangeArrowheads="1"/>
            </p:cNvSpPr>
            <p:nvPr/>
          </p:nvSpPr>
          <p:spPr bwMode="auto">
            <a:xfrm>
              <a:off x="6938648" y="2451869"/>
              <a:ext cx="269875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41360" name="Line 11"/>
            <p:cNvSpPr>
              <a:spLocks noChangeShapeType="1"/>
            </p:cNvSpPr>
            <p:nvPr/>
          </p:nvSpPr>
          <p:spPr bwMode="auto">
            <a:xfrm flipH="1">
              <a:off x="7151886" y="2013704"/>
              <a:ext cx="669775" cy="4826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61" name="Line 12"/>
            <p:cNvSpPr>
              <a:spLocks noChangeShapeType="1"/>
            </p:cNvSpPr>
            <p:nvPr/>
          </p:nvSpPr>
          <p:spPr bwMode="auto">
            <a:xfrm>
              <a:off x="7803265" y="2016342"/>
              <a:ext cx="801183" cy="4355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62" name="Rectangle 6"/>
            <p:cNvSpPr>
              <a:spLocks noChangeArrowheads="1"/>
            </p:cNvSpPr>
            <p:nvPr/>
          </p:nvSpPr>
          <p:spPr bwMode="auto">
            <a:xfrm>
              <a:off x="7299099" y="2430952"/>
              <a:ext cx="314446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63" name="Rectangle 9"/>
            <p:cNvSpPr>
              <a:spLocks noChangeArrowheads="1"/>
            </p:cNvSpPr>
            <p:nvPr/>
          </p:nvSpPr>
          <p:spPr bwMode="auto">
            <a:xfrm>
              <a:off x="8667361" y="2439890"/>
              <a:ext cx="363158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T’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38" name="组合 124937"/>
          <p:cNvGrpSpPr>
            <a:grpSpLocks/>
          </p:cNvGrpSpPr>
          <p:nvPr/>
        </p:nvGrpSpPr>
        <p:grpSpPr bwMode="auto">
          <a:xfrm>
            <a:off x="8067675" y="4208463"/>
            <a:ext cx="269875" cy="700087"/>
            <a:chOff x="8658440" y="2859782"/>
            <a:chExt cx="269626" cy="698953"/>
          </a:xfrm>
        </p:grpSpPr>
        <p:sp>
          <p:nvSpPr>
            <p:cNvPr id="141356" name="Line 5"/>
            <p:cNvSpPr>
              <a:spLocks noChangeShapeType="1"/>
            </p:cNvSpPr>
            <p:nvPr/>
          </p:nvSpPr>
          <p:spPr bwMode="auto">
            <a:xfrm flipV="1">
              <a:off x="8820472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57" name="矩形 3"/>
            <p:cNvSpPr>
              <a:spLocks noChangeArrowheads="1"/>
            </p:cNvSpPr>
            <p:nvPr/>
          </p:nvSpPr>
          <p:spPr bwMode="auto">
            <a:xfrm>
              <a:off x="8658440" y="3220181"/>
              <a:ext cx="2696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endParaRPr lang="zh-CN" altLang="en-US"/>
            </a:p>
          </p:txBody>
        </p:sp>
      </p:grpSp>
      <p:grpSp>
        <p:nvGrpSpPr>
          <p:cNvPr id="124931" name="组合 124930"/>
          <p:cNvGrpSpPr>
            <a:grpSpLocks/>
          </p:cNvGrpSpPr>
          <p:nvPr/>
        </p:nvGrpSpPr>
        <p:grpSpPr bwMode="auto">
          <a:xfrm>
            <a:off x="5464175" y="2990850"/>
            <a:ext cx="596900" cy="731838"/>
            <a:chOff x="6054749" y="1641620"/>
            <a:chExt cx="596638" cy="732182"/>
          </a:xfrm>
        </p:grpSpPr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6275315" y="2030741"/>
              <a:ext cx="0" cy="34306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1355" name="矩形 56"/>
            <p:cNvSpPr>
              <a:spLocks noChangeArrowheads="1"/>
            </p:cNvSpPr>
            <p:nvPr/>
          </p:nvSpPr>
          <p:spPr bwMode="auto">
            <a:xfrm>
              <a:off x="6054749" y="1641620"/>
              <a:ext cx="5966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lang="zh-CN" altLang="en-US" sz="1400"/>
            </a:p>
          </p:txBody>
        </p:sp>
      </p:grpSp>
      <p:grpSp>
        <p:nvGrpSpPr>
          <p:cNvPr id="124929" name="组合 124928"/>
          <p:cNvGrpSpPr>
            <a:grpSpLocks/>
          </p:cNvGrpSpPr>
          <p:nvPr/>
        </p:nvGrpSpPr>
        <p:grpSpPr bwMode="auto">
          <a:xfrm>
            <a:off x="5195888" y="3379788"/>
            <a:ext cx="1239837" cy="815975"/>
            <a:chOff x="5787041" y="2030902"/>
            <a:chExt cx="1239221" cy="815744"/>
          </a:xfrm>
        </p:grpSpPr>
        <p:sp>
          <p:nvSpPr>
            <p:cNvPr id="141351" name="Rectangle 2"/>
            <p:cNvSpPr>
              <a:spLocks noChangeArrowheads="1"/>
            </p:cNvSpPr>
            <p:nvPr/>
          </p:nvSpPr>
          <p:spPr bwMode="auto">
            <a:xfrm>
              <a:off x="5787041" y="2409268"/>
              <a:ext cx="585159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52" name="Line 5"/>
            <p:cNvSpPr>
              <a:spLocks noChangeShapeType="1"/>
            </p:cNvSpPr>
            <p:nvPr/>
          </p:nvSpPr>
          <p:spPr bwMode="auto">
            <a:xfrm flipV="1">
              <a:off x="6103416" y="203090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53" name="矩形 57"/>
            <p:cNvSpPr>
              <a:spLocks noChangeArrowheads="1"/>
            </p:cNvSpPr>
            <p:nvPr/>
          </p:nvSpPr>
          <p:spPr bwMode="auto">
            <a:xfrm>
              <a:off x="6210013" y="2538869"/>
              <a:ext cx="816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lang="zh-CN" altLang="en-US" sz="1400"/>
            </a:p>
          </p:txBody>
        </p:sp>
      </p:grpSp>
      <p:grpSp>
        <p:nvGrpSpPr>
          <p:cNvPr id="124936" name="组合 124935"/>
          <p:cNvGrpSpPr>
            <a:grpSpLocks/>
          </p:cNvGrpSpPr>
          <p:nvPr/>
        </p:nvGrpSpPr>
        <p:grpSpPr bwMode="auto">
          <a:xfrm>
            <a:off x="6859588" y="3895725"/>
            <a:ext cx="596900" cy="655638"/>
            <a:chOff x="7450607" y="2546238"/>
            <a:chExt cx="596638" cy="656444"/>
          </a:xfrm>
        </p:grpSpPr>
        <p:sp>
          <p:nvSpPr>
            <p:cNvPr id="55" name="Line 32"/>
            <p:cNvSpPr>
              <a:spLocks noChangeShapeType="1"/>
            </p:cNvSpPr>
            <p:nvPr/>
          </p:nvSpPr>
          <p:spPr bwMode="auto">
            <a:xfrm flipV="1">
              <a:off x="7836200" y="2859360"/>
              <a:ext cx="0" cy="343322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wrap="none"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1350" name="矩形 59"/>
            <p:cNvSpPr>
              <a:spLocks noChangeArrowheads="1"/>
            </p:cNvSpPr>
            <p:nvPr/>
          </p:nvSpPr>
          <p:spPr bwMode="auto">
            <a:xfrm>
              <a:off x="7450607" y="2546238"/>
              <a:ext cx="5966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37" name="组合 124936"/>
          <p:cNvGrpSpPr>
            <a:grpSpLocks/>
          </p:cNvGrpSpPr>
          <p:nvPr/>
        </p:nvGrpSpPr>
        <p:grpSpPr bwMode="auto">
          <a:xfrm>
            <a:off x="7019925" y="3313113"/>
            <a:ext cx="1258888" cy="895350"/>
            <a:chOff x="7610180" y="1964437"/>
            <a:chExt cx="1258949" cy="895345"/>
          </a:xfrm>
        </p:grpSpPr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8011837" y="2697858"/>
              <a:ext cx="293701" cy="1587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7610180" y="1964437"/>
              <a:ext cx="790613" cy="623884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1348" name="矩形 60"/>
            <p:cNvSpPr>
              <a:spLocks noChangeArrowheads="1"/>
            </p:cNvSpPr>
            <p:nvPr/>
          </p:nvSpPr>
          <p:spPr bwMode="auto">
            <a:xfrm>
              <a:off x="8153869" y="2552005"/>
              <a:ext cx="71526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35" name="组合 124934"/>
          <p:cNvGrpSpPr>
            <a:grpSpLocks/>
          </p:cNvGrpSpPr>
          <p:nvPr/>
        </p:nvGrpSpPr>
        <p:grpSpPr bwMode="auto">
          <a:xfrm>
            <a:off x="6564313" y="4208463"/>
            <a:ext cx="1223962" cy="758825"/>
            <a:chOff x="7361617" y="2859782"/>
            <a:chExt cx="1224136" cy="758687"/>
          </a:xfrm>
        </p:grpSpPr>
        <p:sp>
          <p:nvSpPr>
            <p:cNvPr id="141343" name="Rectangle 7"/>
            <p:cNvSpPr>
              <a:spLocks noChangeArrowheads="1"/>
            </p:cNvSpPr>
            <p:nvPr/>
          </p:nvSpPr>
          <p:spPr bwMode="auto">
            <a:xfrm>
              <a:off x="7361617" y="3166676"/>
              <a:ext cx="585159" cy="347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digit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1344" name="Line 5"/>
            <p:cNvSpPr>
              <a:spLocks noChangeShapeType="1"/>
            </p:cNvSpPr>
            <p:nvPr/>
          </p:nvSpPr>
          <p:spPr bwMode="auto">
            <a:xfrm flipV="1">
              <a:off x="7664313" y="2859782"/>
              <a:ext cx="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1345" name="矩形 61"/>
            <p:cNvSpPr>
              <a:spLocks noChangeArrowheads="1"/>
            </p:cNvSpPr>
            <p:nvPr/>
          </p:nvSpPr>
          <p:spPr bwMode="auto">
            <a:xfrm>
              <a:off x="7769504" y="3310692"/>
              <a:ext cx="816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lexval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=5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124932"/>
          <p:cNvGrpSpPr>
            <a:grpSpLocks/>
          </p:cNvGrpSpPr>
          <p:nvPr/>
        </p:nvGrpSpPr>
        <p:grpSpPr bwMode="auto">
          <a:xfrm>
            <a:off x="5983288" y="2941638"/>
            <a:ext cx="1266825" cy="387350"/>
            <a:chOff x="6574591" y="1592407"/>
            <a:chExt cx="1266775" cy="387519"/>
          </a:xfrm>
        </p:grpSpPr>
        <p:sp>
          <p:nvSpPr>
            <p:cNvPr id="141341" name="矩形 58"/>
            <p:cNvSpPr>
              <a:spLocks noChangeArrowheads="1"/>
            </p:cNvSpPr>
            <p:nvPr/>
          </p:nvSpPr>
          <p:spPr bwMode="auto">
            <a:xfrm>
              <a:off x="7215874" y="1672149"/>
              <a:ext cx="6254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inh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=3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6574591" y="1592407"/>
              <a:ext cx="922301" cy="115938"/>
            </a:xfrm>
            <a:custGeom>
              <a:avLst/>
              <a:gdLst>
                <a:gd name="T0" fmla="*/ 0 w 453"/>
                <a:gd name="T1" fmla="*/ 2147483646 h 136"/>
                <a:gd name="T2" fmla="*/ 2147483646 w 453"/>
                <a:gd name="T3" fmla="*/ 0 h 136"/>
                <a:gd name="T4" fmla="*/ 2147483646 w 453"/>
                <a:gd name="T5" fmla="*/ 2147483646 h 136"/>
                <a:gd name="T6" fmla="*/ 0 60000 65536"/>
                <a:gd name="T7" fmla="*/ 0 60000 65536"/>
                <a:gd name="T8" fmla="*/ 0 60000 65536"/>
                <a:gd name="T9" fmla="*/ 0 w 453"/>
                <a:gd name="T10" fmla="*/ 0 h 136"/>
                <a:gd name="T11" fmla="*/ 453 w 453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36">
                  <a:moveTo>
                    <a:pt x="0" y="136"/>
                  </a:moveTo>
                  <a:cubicBezTo>
                    <a:pt x="53" y="68"/>
                    <a:pt x="106" y="0"/>
                    <a:pt x="181" y="0"/>
                  </a:cubicBezTo>
                  <a:cubicBezTo>
                    <a:pt x="256" y="0"/>
                    <a:pt x="354" y="68"/>
                    <a:pt x="453" y="136"/>
                  </a:cubicBez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med" len="med"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4940" name="组合 124939"/>
          <p:cNvGrpSpPr>
            <a:grpSpLocks/>
          </p:cNvGrpSpPr>
          <p:nvPr/>
        </p:nvGrpSpPr>
        <p:grpSpPr bwMode="auto">
          <a:xfrm>
            <a:off x="7316788" y="3019425"/>
            <a:ext cx="1279525" cy="900113"/>
            <a:chOff x="6620346" y="3019772"/>
            <a:chExt cx="1279837" cy="899021"/>
          </a:xfrm>
        </p:grpSpPr>
        <p:sp>
          <p:nvSpPr>
            <p:cNvPr id="41" name="Line 35"/>
            <p:cNvSpPr>
              <a:spLocks noChangeShapeType="1"/>
            </p:cNvSpPr>
            <p:nvPr/>
          </p:nvSpPr>
          <p:spPr bwMode="auto">
            <a:xfrm flipH="1" flipV="1">
              <a:off x="7180870" y="3327373"/>
              <a:ext cx="719313" cy="59142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1340" name="矩形 79"/>
            <p:cNvSpPr>
              <a:spLocks noChangeArrowheads="1"/>
            </p:cNvSpPr>
            <p:nvPr/>
          </p:nvSpPr>
          <p:spPr bwMode="auto">
            <a:xfrm>
              <a:off x="6620346" y="3019772"/>
              <a:ext cx="7168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syn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4941" name="组合 124940"/>
          <p:cNvGrpSpPr>
            <a:grpSpLocks/>
          </p:cNvGrpSpPr>
          <p:nvPr/>
        </p:nvGrpSpPr>
        <p:grpSpPr bwMode="auto">
          <a:xfrm>
            <a:off x="6607175" y="2117725"/>
            <a:ext cx="1077913" cy="998538"/>
            <a:chOff x="5910540" y="2117977"/>
            <a:chExt cx="1078256" cy="998667"/>
          </a:xfrm>
        </p:grpSpPr>
        <p:sp>
          <p:nvSpPr>
            <p:cNvPr id="141337" name="矩形 4"/>
            <p:cNvSpPr>
              <a:spLocks noChangeArrowheads="1"/>
            </p:cNvSpPr>
            <p:nvPr/>
          </p:nvSpPr>
          <p:spPr bwMode="auto">
            <a:xfrm>
              <a:off x="5910540" y="2117977"/>
              <a:ext cx="6864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val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lang="zh-CN" altLang="en-US" sz="1400"/>
            </a:p>
          </p:txBody>
        </p:sp>
        <p:sp>
          <p:nvSpPr>
            <p:cNvPr id="82" name="Line 35"/>
            <p:cNvSpPr>
              <a:spLocks noChangeShapeType="1"/>
            </p:cNvSpPr>
            <p:nvPr/>
          </p:nvSpPr>
          <p:spPr bwMode="auto">
            <a:xfrm flipH="1" flipV="1">
              <a:off x="6264666" y="2473623"/>
              <a:ext cx="724130" cy="643021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headEnd/>
              <a:tailEnd type="stealth" w="lg" len="lg"/>
            </a:ln>
          </p:spPr>
          <p:txBody>
            <a:bodyPr lIns="67500" tIns="35100" rIns="67500" bIns="35100" anchor="ctr">
              <a:spAutoFit/>
            </a:bodyPr>
            <a:lstStyle/>
            <a:p>
              <a:pPr>
                <a:defRPr/>
              </a:pPr>
              <a:endParaRPr lang="zh-CN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24945" name="组合 124944"/>
          <p:cNvGrpSpPr>
            <a:grpSpLocks/>
          </p:cNvGrpSpPr>
          <p:nvPr/>
        </p:nvGrpSpPr>
        <p:grpSpPr bwMode="auto">
          <a:xfrm>
            <a:off x="7977188" y="3867150"/>
            <a:ext cx="1058862" cy="442913"/>
            <a:chOff x="7977352" y="3867894"/>
            <a:chExt cx="1059144" cy="441422"/>
          </a:xfrm>
        </p:grpSpPr>
        <p:sp>
          <p:nvSpPr>
            <p:cNvPr id="141335" name="矩形 76"/>
            <p:cNvSpPr>
              <a:spLocks noChangeArrowheads="1"/>
            </p:cNvSpPr>
            <p:nvPr/>
          </p:nvSpPr>
          <p:spPr bwMode="auto">
            <a:xfrm>
              <a:off x="8319633" y="3867894"/>
              <a:ext cx="7168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syn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=15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4944" name="任意多边形 124943"/>
            <p:cNvSpPr/>
            <p:nvPr/>
          </p:nvSpPr>
          <p:spPr>
            <a:xfrm>
              <a:off x="7977352" y="4173251"/>
              <a:ext cx="493843" cy="136065"/>
            </a:xfrm>
            <a:custGeom>
              <a:avLst/>
              <a:gdLst>
                <a:gd name="connsiteX0" fmla="*/ 0 w 493986"/>
                <a:gd name="connsiteY0" fmla="*/ 0 h 136709"/>
                <a:gd name="connsiteX1" fmla="*/ 220717 w 493986"/>
                <a:gd name="connsiteY1" fmla="*/ 136634 h 136709"/>
                <a:gd name="connsiteX2" fmla="*/ 483476 w 493986"/>
                <a:gd name="connsiteY2" fmla="*/ 21021 h 136709"/>
                <a:gd name="connsiteX3" fmla="*/ 483476 w 493986"/>
                <a:gd name="connsiteY3" fmla="*/ 21021 h 136709"/>
                <a:gd name="connsiteX4" fmla="*/ 493986 w 493986"/>
                <a:gd name="connsiteY4" fmla="*/ 10510 h 13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986" h="136709">
                  <a:moveTo>
                    <a:pt x="0" y="0"/>
                  </a:moveTo>
                  <a:cubicBezTo>
                    <a:pt x="70069" y="66565"/>
                    <a:pt x="140138" y="133131"/>
                    <a:pt x="220717" y="136634"/>
                  </a:cubicBezTo>
                  <a:cubicBezTo>
                    <a:pt x="301296" y="140137"/>
                    <a:pt x="483476" y="21021"/>
                    <a:pt x="483476" y="21021"/>
                  </a:cubicBezTo>
                  <a:lnTo>
                    <a:pt x="483476" y="21021"/>
                  </a:lnTo>
                  <a:lnTo>
                    <a:pt x="493986" y="10510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3" name="Line 41"/>
          <p:cNvSpPr>
            <a:spLocks noChangeShapeType="1"/>
          </p:cNvSpPr>
          <p:nvPr/>
        </p:nvSpPr>
        <p:spPr bwMode="auto">
          <a:xfrm flipV="1">
            <a:off x="684213" y="4149725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6" name="Line 41"/>
          <p:cNvSpPr>
            <a:spLocks noChangeShapeType="1"/>
          </p:cNvSpPr>
          <p:nvPr/>
        </p:nvSpPr>
        <p:spPr bwMode="auto">
          <a:xfrm flipV="1">
            <a:off x="971550" y="4156075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Line 41"/>
          <p:cNvSpPr>
            <a:spLocks noChangeShapeType="1"/>
          </p:cNvSpPr>
          <p:nvPr/>
        </p:nvSpPr>
        <p:spPr bwMode="auto">
          <a:xfrm flipV="1">
            <a:off x="1331913" y="4156075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" name="Line 41"/>
          <p:cNvSpPr>
            <a:spLocks noChangeShapeType="1"/>
          </p:cNvSpPr>
          <p:nvPr/>
        </p:nvSpPr>
        <p:spPr bwMode="auto">
          <a:xfrm flipV="1">
            <a:off x="1835150" y="4156075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5.4 L-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属性定义的自顶向下翻译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12825"/>
            <a:ext cx="8075612" cy="19192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5.4.1 </a:t>
            </a:r>
            <a:r>
              <a:rPr lang="zh-CN" altLang="en-US" sz="30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在非递归的预测分析过程中进行翻译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00" b="1">
                <a:solidFill>
                  <a:schemeClr val="tx1"/>
                </a:solidFill>
                <a:cs typeface="Times New Roman" panose="02020603050405020304" pitchFamily="18" charset="0"/>
              </a:rPr>
              <a:t>5.4.2 </a:t>
            </a:r>
            <a:r>
              <a:rPr lang="zh-CN" altLang="en-US" sz="3000" b="1">
                <a:solidFill>
                  <a:schemeClr val="tx1"/>
                </a:solidFill>
                <a:cs typeface="Times New Roman" panose="02020603050405020304" pitchFamily="18" charset="0"/>
              </a:rPr>
              <a:t>在递归的预测分析过程中进行翻译</a:t>
            </a:r>
          </a:p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endParaRPr lang="zh-CN" altLang="en-US" sz="30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828040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5.4.1 </a:t>
            </a: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在非递归的预测分析过程中进行翻译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41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12825"/>
            <a:ext cx="4608512" cy="7048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扩展语法分析栈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9113" y="1993900"/>
            <a:ext cx="828675" cy="449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2239963" y="2006600"/>
            <a:ext cx="809625" cy="431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action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3884613" y="2005013"/>
            <a:ext cx="809625" cy="4333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i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Asyn</a:t>
            </a:r>
            <a:endParaRPr lang="en-US" altLang="zh-CN" i="1" dirty="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5416" name="Rectangle 10"/>
          <p:cNvSpPr>
            <a:spLocks noChangeArrowheads="1"/>
          </p:cNvSpPr>
          <p:nvPr/>
        </p:nvSpPr>
        <p:spPr bwMode="auto">
          <a:xfrm>
            <a:off x="4752975" y="2014538"/>
            <a:ext cx="14033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34290" rIns="0" bIns="34290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Symbol</a:t>
            </a:r>
          </a:p>
          <a:p>
            <a:pPr eaLnBrk="1" hangingPunct="1"/>
            <a:r>
              <a:rPr lang="en-US" altLang="zh-CN" sz="8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Value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059113" y="2409825"/>
            <a:ext cx="820737" cy="433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endParaRPr lang="en-US" altLang="zh-CN" i="1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249488" y="2409825"/>
            <a:ext cx="8096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endParaRPr lang="en-US" altLang="zh-CN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879850" y="2409825"/>
            <a:ext cx="814388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4290" rIns="0" bIns="34290" anchor="ctr"/>
          <a:lstStyle/>
          <a:p>
            <a:pPr eaLnBrk="1" hangingPunct="1">
              <a:defRPr/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476375" y="1995488"/>
            <a:ext cx="3217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76375" y="2427288"/>
            <a:ext cx="76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76375" y="2859088"/>
            <a:ext cx="32178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89475" y="1973263"/>
            <a:ext cx="0" cy="8985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6"/>
          <p:cNvSpPr>
            <a:spLocks/>
          </p:cNvSpPr>
          <p:nvPr/>
        </p:nvSpPr>
        <p:spPr bwMode="auto">
          <a:xfrm>
            <a:off x="4895850" y="2986088"/>
            <a:ext cx="1620838" cy="325437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0940"/>
              <a:gd name="adj5" fmla="val -104441"/>
              <a:gd name="adj6" fmla="val -3643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的综合属性</a:t>
            </a:r>
          </a:p>
        </p:txBody>
      </p:sp>
      <p:sp>
        <p:nvSpPr>
          <p:cNvPr id="27" name="AutoShape 15"/>
          <p:cNvSpPr>
            <a:spLocks/>
          </p:cNvSpPr>
          <p:nvPr/>
        </p:nvSpPr>
        <p:spPr bwMode="auto">
          <a:xfrm>
            <a:off x="4319588" y="3425825"/>
            <a:ext cx="1620837" cy="325438"/>
          </a:xfrm>
          <a:prstGeom prst="borderCallout2">
            <a:avLst>
              <a:gd name="adj1" fmla="val 26375"/>
              <a:gd name="adj2" fmla="val -3528"/>
              <a:gd name="adj3" fmla="val 26375"/>
              <a:gd name="adj4" fmla="val -21602"/>
              <a:gd name="adj5" fmla="val -220175"/>
              <a:gd name="adj6" fmla="val -5176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algn="ctr" eaLnBrk="1" hangingPunct="1">
              <a:defRPr/>
            </a:pP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的继承属性</a:t>
            </a:r>
          </a:p>
        </p:txBody>
      </p:sp>
      <p:sp>
        <p:nvSpPr>
          <p:cNvPr id="17" name="AutoShape 14"/>
          <p:cNvSpPr>
            <a:spLocks/>
          </p:cNvSpPr>
          <p:nvPr/>
        </p:nvSpPr>
        <p:spPr bwMode="auto">
          <a:xfrm>
            <a:off x="3932238" y="3884613"/>
            <a:ext cx="4384675" cy="415925"/>
          </a:xfrm>
          <a:prstGeom prst="borderCallout2">
            <a:avLst>
              <a:gd name="adj1" fmla="val 18750"/>
              <a:gd name="adj2" fmla="val -3528"/>
              <a:gd name="adj3" fmla="val 20555"/>
              <a:gd name="adj4" fmla="val -14279"/>
              <a:gd name="adj5" fmla="val -280145"/>
              <a:gd name="adj6" fmla="val -2887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指向将被执行的</a:t>
            </a:r>
            <a:r>
              <a:rPr lang="zh-CN" altLang="en-US" sz="2000" dirty="0">
                <a:solidFill>
                  <a:srgbClr val="073E87">
                    <a:lumMod val="60000"/>
                    <a:lumOff val="40000"/>
                  </a:srgb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语义动作代码</a:t>
            </a: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的指针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矩形 7"/>
          <p:cNvSpPr>
            <a:spLocks noChangeArrowheads="1"/>
          </p:cNvSpPr>
          <p:nvPr/>
        </p:nvSpPr>
        <p:spPr bwMode="auto">
          <a:xfrm>
            <a:off x="1500188" y="2786063"/>
            <a:ext cx="6161087" cy="21447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7218" name="Rectangle 3"/>
          <p:cNvSpPr txBox="1">
            <a:spLocks noChangeArrowheads="1"/>
          </p:cNvSpPr>
          <p:nvPr/>
        </p:nvSpPr>
        <p:spPr bwMode="auto">
          <a:xfrm>
            <a:off x="1285875" y="785813"/>
            <a:ext cx="6643688" cy="1500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Rectangle 3"/>
          <p:cNvSpPr txBox="1">
            <a:spLocks noChangeArrowheads="1"/>
          </p:cNvSpPr>
          <p:nvPr/>
        </p:nvSpPr>
        <p:spPr bwMode="auto">
          <a:xfrm>
            <a:off x="4519613" y="2786063"/>
            <a:ext cx="3624262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.inh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3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digit.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1571625" y="3289300"/>
            <a:ext cx="29622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zh-CN" altLang="en-US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 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4" name="下箭头 8"/>
          <p:cNvSpPr>
            <a:spLocks noChangeArrowheads="1"/>
          </p:cNvSpPr>
          <p:nvPr/>
        </p:nvSpPr>
        <p:spPr bwMode="auto">
          <a:xfrm>
            <a:off x="4286250" y="2339975"/>
            <a:ext cx="428625" cy="3746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7463" name="Rectangle 2"/>
          <p:cNvSpPr>
            <a:spLocks noChangeArrowheads="1"/>
          </p:cNvSpPr>
          <p:nvPr/>
        </p:nvSpPr>
        <p:spPr bwMode="auto">
          <a:xfrm>
            <a:off x="2006600" y="160338"/>
            <a:ext cx="584517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5EAE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1" grpId="0"/>
      <p:bldP spid="53252" grpId="0"/>
      <p:bldP spid="5325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50163" y="4014788"/>
            <a:ext cx="593725" cy="4302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320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320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11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12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9513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9515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516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0025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0025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2000" y="4010025"/>
            <a:ext cx="541338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0025"/>
            <a:ext cx="592137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13338" y="4008438"/>
            <a:ext cx="593725" cy="4397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5113338" y="4438650"/>
            <a:ext cx="593725" cy="277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0025"/>
            <a:ext cx="541338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45000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567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9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27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1571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6"/>
          <p:cNvSpPr>
            <a:spLocks noChangeArrowheads="1"/>
          </p:cNvSpPr>
          <p:nvPr/>
        </p:nvSpPr>
        <p:spPr bwMode="auto">
          <a:xfrm>
            <a:off x="5114925" y="4427538"/>
            <a:ext cx="5969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866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320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320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06850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478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817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4788"/>
            <a:ext cx="592137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00638" y="4011613"/>
            <a:ext cx="606425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4788"/>
            <a:ext cx="541338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48175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4000500" y="4008438"/>
            <a:ext cx="1112838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3249613" y="4008438"/>
            <a:ext cx="758825" cy="44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digit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44"/>
          <p:cNvSpPr>
            <a:spLocks noChangeArrowheads="1"/>
          </p:cNvSpPr>
          <p:nvPr/>
        </p:nvSpPr>
        <p:spPr bwMode="auto">
          <a:xfrm>
            <a:off x="3249613" y="4452938"/>
            <a:ext cx="7588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Freeform 45"/>
          <p:cNvSpPr>
            <a:spLocks/>
          </p:cNvSpPr>
          <p:nvPr/>
        </p:nvSpPr>
        <p:spPr bwMode="auto">
          <a:xfrm>
            <a:off x="3811588" y="4767263"/>
            <a:ext cx="649287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4000500" y="4440238"/>
            <a:ext cx="11128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digit_lexval=3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4054475" y="3532188"/>
            <a:ext cx="460375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2951163" y="3065463"/>
            <a:ext cx="3192462" cy="4445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5694363" y="4451350"/>
            <a:ext cx="606425" cy="260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Fval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78"/>
          <p:cNvSpPr>
            <a:spLocks/>
          </p:cNvSpPr>
          <p:nvPr/>
        </p:nvSpPr>
        <p:spPr bwMode="auto">
          <a:xfrm>
            <a:off x="5334000" y="4760913"/>
            <a:ext cx="649288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76"/>
          <p:cNvSpPr>
            <a:spLocks noChangeArrowheads="1"/>
          </p:cNvSpPr>
          <p:nvPr/>
        </p:nvSpPr>
        <p:spPr bwMode="auto">
          <a:xfrm>
            <a:off x="5108575" y="4445000"/>
            <a:ext cx="59531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5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626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627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9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3629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630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4" grpId="0" animBg="1"/>
      <p:bldP spid="3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711200"/>
            <a:ext cx="8258175" cy="3225800"/>
          </a:xfrm>
        </p:spPr>
        <p:txBody>
          <a:bodyPr/>
          <a:lstStyle/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的推广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文法符号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语义属性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集合相关联</a:t>
            </a:r>
          </a:p>
          <a:p>
            <a:pPr marL="575866" lvl="1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将每个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产生式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和一组</a:t>
            </a:r>
            <a:r>
              <a:rPr lang="zh-CN" altLang="en-US" sz="26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语义规则</a:t>
            </a:r>
            <a:r>
              <a:rPr lang="zh-CN" altLang="en-US" sz="2600" b="1" dirty="0">
                <a:solidFill>
                  <a:schemeClr val="tx1"/>
                </a:solidFill>
                <a:cs typeface="Times New Roman" panose="02020603050405020304" pitchFamily="18" charset="0"/>
              </a:rPr>
              <a:t>相关联，这些规则用于计算该产生式中各文法符号的属性值</a:t>
            </a:r>
            <a:endParaRPr lang="en-US" altLang="zh-CN" sz="2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55266" lvl="2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endParaRPr lang="zh-CN" altLang="en-US" sz="26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语法制导定义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en-US" altLang="zh-CN" sz="3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2445359" y="2931790"/>
            <a:ext cx="4055467" cy="2123658"/>
            <a:chOff x="3359696" y="3284984"/>
            <a:chExt cx="4055467" cy="21236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3359696" y="3284984"/>
              <a:ext cx="4055467" cy="21236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lang="en-US" altLang="zh-CN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	  </a:t>
              </a:r>
              <a:r>
                <a:rPr lang="zh-CN" altLang="en-US" dirty="0">
                  <a:solidFill>
                    <a:srgbClr val="0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语义规则</a:t>
              </a:r>
              <a:endPara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→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L</a:t>
              </a:r>
              <a:r>
                <a:rPr lang="en-US" altLang="zh-CN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	</a:t>
              </a:r>
              <a:r>
                <a:rPr lang="en-US" altLang="zh-CN" dirty="0">
                  <a:solidFill>
                    <a:srgbClr val="3333CC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 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	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int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real 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T . type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real </a:t>
              </a: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→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, id 	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楷体_GB2312"/>
                  <a:cs typeface="楷体_GB2312"/>
                </a:rPr>
                <a:t>1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r>
                <a:rPr lang="en-US" altLang="zh-CN" dirty="0">
                  <a:latin typeface="Times New Roman" panose="02020603050405020304" pitchFamily="18" charset="0"/>
                  <a:ea typeface="楷体_GB2312"/>
                  <a:cs typeface="楷体_GB2312"/>
                </a:rPr>
                <a:t> =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L . </a:t>
              </a:r>
              <a:r>
                <a:rPr lang="en-US" altLang="zh-CN" i="1" dirty="0" err="1">
                  <a:latin typeface="Times New Roman" panose="02020603050405020304" pitchFamily="18" charset="0"/>
                  <a:ea typeface="楷体_GB2312"/>
                  <a:cs typeface="楷体_GB2312"/>
                </a:rPr>
                <a:t>inh</a:t>
              </a:r>
              <a:endParaRPr lang="en-US" altLang="zh-CN" i="1" dirty="0">
                <a:latin typeface="Times New Roman" panose="02020603050405020304" pitchFamily="18" charset="0"/>
                <a:ea typeface="楷体_GB2312"/>
                <a:cs typeface="楷体_GB2312"/>
              </a:endParaRPr>
            </a:p>
            <a:p>
              <a:pPr eaLnBrk="1" hangingPunct="1">
                <a:lnSpc>
                  <a:spcPts val="2100"/>
                </a:lnSpc>
                <a:spcBef>
                  <a:spcPct val="30000"/>
                </a:spcBef>
                <a:defRPr/>
              </a:pPr>
              <a:r>
                <a:rPr lang="en-US" altLang="zh-CN" i="1" dirty="0">
                  <a:latin typeface="Times New Roman" panose="02020603050405020304" pitchFamily="18" charset="0"/>
                  <a:ea typeface="楷体_GB2312"/>
                  <a:cs typeface="楷体_GB2312"/>
                </a:rPr>
                <a:t>          …		            …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359696" y="3648444"/>
              <a:ext cx="40554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54289" y="3284984"/>
              <a:ext cx="0" cy="212365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0025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0025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707063" y="4010025"/>
            <a:ext cx="592137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6299200" y="4429125"/>
            <a:ext cx="541338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77"/>
          <p:cNvSpPr>
            <a:spLocks noChangeArrowheads="1"/>
          </p:cNvSpPr>
          <p:nvPr/>
        </p:nvSpPr>
        <p:spPr bwMode="auto">
          <a:xfrm>
            <a:off x="5694363" y="4446588"/>
            <a:ext cx="606425" cy="261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Fval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 flipH="1" flipV="1">
            <a:off x="5465763" y="3503613"/>
            <a:ext cx="458787" cy="4794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4268788" y="3033713"/>
            <a:ext cx="2660650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Fval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6297613" y="4449763"/>
            <a:ext cx="554037" cy="2651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1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3762375" y="4779963"/>
            <a:ext cx="2835275" cy="277812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566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64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65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5666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5670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671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299200" y="4010025"/>
            <a:ext cx="541338" cy="4397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500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31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685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685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3865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161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0843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1825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08438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08438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08438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 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08438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789238" y="4008438"/>
            <a:ext cx="5953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Fsyn</a:t>
            </a:r>
          </a:p>
        </p:txBody>
      </p:sp>
      <p:sp>
        <p:nvSpPr>
          <p:cNvPr id="28" name="Rectangle 106"/>
          <p:cNvSpPr>
            <a:spLocks noChangeArrowheads="1"/>
          </p:cNvSpPr>
          <p:nvPr/>
        </p:nvSpPr>
        <p:spPr bwMode="auto">
          <a:xfrm>
            <a:off x="1709738" y="4008438"/>
            <a:ext cx="541337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9" name="Rectangle 107"/>
          <p:cNvSpPr>
            <a:spLocks noChangeArrowheads="1"/>
          </p:cNvSpPr>
          <p:nvPr/>
        </p:nvSpPr>
        <p:spPr bwMode="auto">
          <a:xfrm>
            <a:off x="2249488" y="4008438"/>
            <a:ext cx="539750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56113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297363" y="4452938"/>
            <a:ext cx="7747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103"/>
          <p:cNvSpPr>
            <a:spLocks noChangeArrowheads="1"/>
          </p:cNvSpPr>
          <p:nvPr/>
        </p:nvSpPr>
        <p:spPr bwMode="auto">
          <a:xfrm>
            <a:off x="2789238" y="4456113"/>
            <a:ext cx="5953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3762375" y="4791075"/>
            <a:ext cx="2835275" cy="277813"/>
          </a:xfrm>
          <a:custGeom>
            <a:avLst/>
            <a:gdLst>
              <a:gd name="connsiteX0" fmla="*/ 2835798 w 2835798"/>
              <a:gd name="connsiteY0" fmla="*/ 0 h 277987"/>
              <a:gd name="connsiteX1" fmla="*/ 1585732 w 2835798"/>
              <a:gd name="connsiteY1" fmla="*/ 277793 h 277987"/>
              <a:gd name="connsiteX2" fmla="*/ 0 w 2835798"/>
              <a:gd name="connsiteY2" fmla="*/ 34724 h 27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5798" h="277987">
                <a:moveTo>
                  <a:pt x="2835798" y="0"/>
                </a:moveTo>
                <a:cubicBezTo>
                  <a:pt x="2447081" y="136003"/>
                  <a:pt x="2058365" y="272006"/>
                  <a:pt x="1585732" y="277793"/>
                </a:cubicBezTo>
                <a:cubicBezTo>
                  <a:pt x="1113099" y="283580"/>
                  <a:pt x="556549" y="159152"/>
                  <a:pt x="0" y="3472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7717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18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719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7720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7723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724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56113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8" grpId="0" animBg="1"/>
      <p:bldP spid="39" grpId="0" animBg="1"/>
      <p:bldP spid="3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8438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8438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023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4788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1613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341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11613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11613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1613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11613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7" name="Rectangle 102"/>
          <p:cNvSpPr>
            <a:spLocks noChangeArrowheads="1"/>
          </p:cNvSpPr>
          <p:nvPr/>
        </p:nvSpPr>
        <p:spPr bwMode="auto">
          <a:xfrm>
            <a:off x="2789238" y="4011613"/>
            <a:ext cx="5953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Fsyn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57700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306888" y="4452938"/>
            <a:ext cx="76517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103"/>
          <p:cNvSpPr>
            <a:spLocks noChangeArrowheads="1"/>
          </p:cNvSpPr>
          <p:nvPr/>
        </p:nvSpPr>
        <p:spPr bwMode="auto">
          <a:xfrm>
            <a:off x="2789238" y="4457700"/>
            <a:ext cx="5953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90"/>
          <p:cNvSpPr>
            <a:spLocks noChangeArrowheads="1"/>
          </p:cNvSpPr>
          <p:nvPr/>
        </p:nvSpPr>
        <p:spPr bwMode="auto">
          <a:xfrm>
            <a:off x="1709738" y="4011613"/>
            <a:ext cx="1079500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6" name="Rectangle 92"/>
          <p:cNvSpPr>
            <a:spLocks noChangeArrowheads="1"/>
          </p:cNvSpPr>
          <p:nvPr/>
        </p:nvSpPr>
        <p:spPr bwMode="auto">
          <a:xfrm>
            <a:off x="1008063" y="4011613"/>
            <a:ext cx="70167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digit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1008063" y="4446588"/>
            <a:ext cx="701675" cy="2619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110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=5</a:t>
            </a:r>
            <a:endParaRPr lang="zh-CN" altLang="en-US" sz="1100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0" name="Freeform 113"/>
          <p:cNvSpPr>
            <a:spLocks/>
          </p:cNvSpPr>
          <p:nvPr/>
        </p:nvSpPr>
        <p:spPr bwMode="auto">
          <a:xfrm>
            <a:off x="1358900" y="4848225"/>
            <a:ext cx="649288" cy="106363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714500" y="4440238"/>
            <a:ext cx="1082675" cy="2873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=5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74"/>
          <p:cNvSpPr>
            <a:spLocks noChangeArrowheads="1"/>
          </p:cNvSpPr>
          <p:nvPr/>
        </p:nvSpPr>
        <p:spPr bwMode="auto">
          <a:xfrm>
            <a:off x="2628900" y="3257550"/>
            <a:ext cx="3228975" cy="417513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digit_lexval</a:t>
            </a:r>
          </a:p>
        </p:txBody>
      </p:sp>
      <p:sp>
        <p:nvSpPr>
          <p:cNvPr id="44" name="Line 75"/>
          <p:cNvSpPr>
            <a:spLocks noChangeShapeType="1"/>
          </p:cNvSpPr>
          <p:nvPr/>
        </p:nvSpPr>
        <p:spPr bwMode="auto">
          <a:xfrm flipV="1">
            <a:off x="2311400" y="3695700"/>
            <a:ext cx="485775" cy="2698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103"/>
          <p:cNvSpPr>
            <a:spLocks noChangeArrowheads="1"/>
          </p:cNvSpPr>
          <p:nvPr/>
        </p:nvSpPr>
        <p:spPr bwMode="auto">
          <a:xfrm>
            <a:off x="2790825" y="4459288"/>
            <a:ext cx="593725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val=5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Freeform 113"/>
          <p:cNvSpPr>
            <a:spLocks/>
          </p:cNvSpPr>
          <p:nvPr/>
        </p:nvSpPr>
        <p:spPr bwMode="auto">
          <a:xfrm>
            <a:off x="3184525" y="5010150"/>
            <a:ext cx="649288" cy="106363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381375" y="4735513"/>
            <a:ext cx="9207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Fval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=5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72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3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74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9775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9776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53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9779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780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57700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00"/>
          <p:cNvSpPr>
            <a:spLocks noChangeArrowheads="1"/>
          </p:cNvSpPr>
          <p:nvPr/>
        </p:nvSpPr>
        <p:spPr bwMode="auto">
          <a:xfrm>
            <a:off x="4297363" y="4452938"/>
            <a:ext cx="7112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2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4788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4788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658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9550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6375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4976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643563" y="4016375"/>
            <a:ext cx="119697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4" name="Rectangle 97"/>
          <p:cNvSpPr>
            <a:spLocks noChangeArrowheads="1"/>
          </p:cNvSpPr>
          <p:nvPr/>
        </p:nvSpPr>
        <p:spPr bwMode="auto">
          <a:xfrm>
            <a:off x="4306888" y="4016375"/>
            <a:ext cx="6969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endParaRPr lang="en-US" altLang="zh-CN" sz="12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6375"/>
            <a:ext cx="703263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zh-CN" altLang="en-US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" name="Rectangle 101"/>
          <p:cNvSpPr>
            <a:spLocks noChangeArrowheads="1"/>
          </p:cNvSpPr>
          <p:nvPr/>
        </p:nvSpPr>
        <p:spPr bwMode="auto">
          <a:xfrm>
            <a:off x="3389313" y="4016375"/>
            <a:ext cx="912812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0" name="Rectangle 95"/>
          <p:cNvSpPr>
            <a:spLocks noChangeArrowheads="1"/>
          </p:cNvSpPr>
          <p:nvPr/>
        </p:nvSpPr>
        <p:spPr bwMode="auto">
          <a:xfrm>
            <a:off x="3389313" y="4464050"/>
            <a:ext cx="912812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64050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381375" y="4738688"/>
            <a:ext cx="9207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Fval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=5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110"/>
          <p:cNvSpPr>
            <a:spLocks noChangeArrowheads="1"/>
          </p:cNvSpPr>
          <p:nvPr/>
        </p:nvSpPr>
        <p:spPr bwMode="auto">
          <a:xfrm>
            <a:off x="2960688" y="3219450"/>
            <a:ext cx="4111625" cy="4651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zh-CN" altLang="en-US" sz="1500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Fval</a:t>
            </a:r>
            <a:r>
              <a:rPr lang="zh-CN" altLang="en-US" sz="15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endParaRPr lang="en-US" altLang="zh-CN" sz="15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9" name="Line 111"/>
          <p:cNvSpPr>
            <a:spLocks noChangeShapeType="1"/>
          </p:cNvSpPr>
          <p:nvPr/>
        </p:nvSpPr>
        <p:spPr bwMode="auto">
          <a:xfrm flipH="1" flipV="1">
            <a:off x="3544888" y="3705225"/>
            <a:ext cx="330200" cy="2381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122"/>
          <p:cNvSpPr>
            <a:spLocks noChangeArrowheads="1"/>
          </p:cNvSpPr>
          <p:nvPr/>
        </p:nvSpPr>
        <p:spPr bwMode="auto">
          <a:xfrm>
            <a:off x="4302125" y="4465638"/>
            <a:ext cx="70167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4500563" y="4784725"/>
            <a:ext cx="382587" cy="155575"/>
          </a:xfrm>
          <a:custGeom>
            <a:avLst/>
            <a:gdLst>
              <a:gd name="connsiteX0" fmla="*/ 209834 w 383719"/>
              <a:gd name="connsiteY0" fmla="*/ 34724 h 324241"/>
              <a:gd name="connsiteX1" fmla="*/ 383454 w 383719"/>
              <a:gd name="connsiteY1" fmla="*/ 208344 h 324241"/>
              <a:gd name="connsiteX2" fmla="*/ 175110 w 383719"/>
              <a:gd name="connsiteY2" fmla="*/ 324091 h 324241"/>
              <a:gd name="connsiteX3" fmla="*/ 1489 w 383719"/>
              <a:gd name="connsiteY3" fmla="*/ 185195 h 324241"/>
              <a:gd name="connsiteX4" fmla="*/ 105661 w 383719"/>
              <a:gd name="connsiteY4" fmla="*/ 0 h 32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19" h="324241">
                <a:moveTo>
                  <a:pt x="209834" y="34724"/>
                </a:moveTo>
                <a:cubicBezTo>
                  <a:pt x="299537" y="97420"/>
                  <a:pt x="389241" y="160116"/>
                  <a:pt x="383454" y="208344"/>
                </a:cubicBezTo>
                <a:cubicBezTo>
                  <a:pt x="377667" y="256572"/>
                  <a:pt x="238771" y="327949"/>
                  <a:pt x="175110" y="324091"/>
                </a:cubicBezTo>
                <a:cubicBezTo>
                  <a:pt x="111449" y="320233"/>
                  <a:pt x="13064" y="239210"/>
                  <a:pt x="1489" y="185195"/>
                </a:cubicBezTo>
                <a:cubicBezTo>
                  <a:pt x="-10086" y="131180"/>
                  <a:pt x="47787" y="65590"/>
                  <a:pt x="105661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1813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4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5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6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817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1818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1820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821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4" grpId="0" animBg="1"/>
      <p:bldP spid="26" grpId="0" animBg="1"/>
      <p:bldP spid="30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11613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11613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4341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796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14788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5928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715000" y="4014788"/>
            <a:ext cx="1125538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5" name="Rectangle 98"/>
          <p:cNvSpPr>
            <a:spLocks noChangeArrowheads="1"/>
          </p:cNvSpPr>
          <p:nvPr/>
        </p:nvSpPr>
        <p:spPr bwMode="auto">
          <a:xfrm>
            <a:off x="5003800" y="4014788"/>
            <a:ext cx="711200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altLang="zh-CN" sz="1200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syn</a:t>
            </a: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5003800" y="4449763"/>
            <a:ext cx="7032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77"/>
          <p:cNvSpPr>
            <a:spLocks noChangeArrowheads="1"/>
          </p:cNvSpPr>
          <p:nvPr/>
        </p:nvSpPr>
        <p:spPr bwMode="auto">
          <a:xfrm>
            <a:off x="4192588" y="4457700"/>
            <a:ext cx="811212" cy="2619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1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1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1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78"/>
          <p:cNvSpPr>
            <a:spLocks noChangeArrowheads="1"/>
          </p:cNvSpPr>
          <p:nvPr/>
        </p:nvSpPr>
        <p:spPr bwMode="auto">
          <a:xfrm>
            <a:off x="4192588" y="4014788"/>
            <a:ext cx="811212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35" name="Rectangle 80"/>
          <p:cNvSpPr>
            <a:spLocks noChangeArrowheads="1"/>
          </p:cNvSpPr>
          <p:nvPr/>
        </p:nvSpPr>
        <p:spPr bwMode="auto">
          <a:xfrm>
            <a:off x="3838575" y="3189288"/>
            <a:ext cx="2805113" cy="45878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inh</a:t>
            </a:r>
          </a:p>
        </p:txBody>
      </p:sp>
      <p:sp>
        <p:nvSpPr>
          <p:cNvPr id="36" name="Line 81"/>
          <p:cNvSpPr>
            <a:spLocks noChangeShapeType="1"/>
          </p:cNvSpPr>
          <p:nvPr/>
        </p:nvSpPr>
        <p:spPr bwMode="auto">
          <a:xfrm flipV="1">
            <a:off x="4464050" y="3648075"/>
            <a:ext cx="431800" cy="322263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90"/>
          <p:cNvSpPr>
            <a:spLocks noChangeArrowheads="1"/>
          </p:cNvSpPr>
          <p:nvPr/>
        </p:nvSpPr>
        <p:spPr bwMode="auto">
          <a:xfrm>
            <a:off x="5003800" y="4451350"/>
            <a:ext cx="71120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Freeform 54"/>
          <p:cNvSpPr>
            <a:spLocks/>
          </p:cNvSpPr>
          <p:nvPr/>
        </p:nvSpPr>
        <p:spPr bwMode="auto">
          <a:xfrm>
            <a:off x="5327650" y="4791075"/>
            <a:ext cx="649288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100"/>
          <p:cNvSpPr>
            <a:spLocks noChangeArrowheads="1"/>
          </p:cNvSpPr>
          <p:nvPr/>
        </p:nvSpPr>
        <p:spPr bwMode="auto">
          <a:xfrm>
            <a:off x="5705475" y="4456113"/>
            <a:ext cx="1135063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4475163" y="4784725"/>
            <a:ext cx="382587" cy="155575"/>
          </a:xfrm>
          <a:custGeom>
            <a:avLst/>
            <a:gdLst>
              <a:gd name="connsiteX0" fmla="*/ 209834 w 383719"/>
              <a:gd name="connsiteY0" fmla="*/ 34724 h 324241"/>
              <a:gd name="connsiteX1" fmla="*/ 383454 w 383719"/>
              <a:gd name="connsiteY1" fmla="*/ 208344 h 324241"/>
              <a:gd name="connsiteX2" fmla="*/ 175110 w 383719"/>
              <a:gd name="connsiteY2" fmla="*/ 324091 h 324241"/>
              <a:gd name="connsiteX3" fmla="*/ 1489 w 383719"/>
              <a:gd name="connsiteY3" fmla="*/ 185195 h 324241"/>
              <a:gd name="connsiteX4" fmla="*/ 105661 w 383719"/>
              <a:gd name="connsiteY4" fmla="*/ 0 h 324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719" h="324241">
                <a:moveTo>
                  <a:pt x="209834" y="34724"/>
                </a:moveTo>
                <a:cubicBezTo>
                  <a:pt x="299537" y="97420"/>
                  <a:pt x="389241" y="160116"/>
                  <a:pt x="383454" y="208344"/>
                </a:cubicBezTo>
                <a:cubicBezTo>
                  <a:pt x="377667" y="256572"/>
                  <a:pt x="238771" y="327949"/>
                  <a:pt x="175110" y="324091"/>
                </a:cubicBezTo>
                <a:cubicBezTo>
                  <a:pt x="111449" y="320233"/>
                  <a:pt x="13064" y="239210"/>
                  <a:pt x="1489" y="185195"/>
                </a:cubicBezTo>
                <a:cubicBezTo>
                  <a:pt x="-10086" y="131180"/>
                  <a:pt x="47787" y="65590"/>
                  <a:pt x="105661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860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1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2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63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64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865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44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3867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868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29" grpId="0" animBg="1"/>
      <p:bldP spid="29" grpId="1" animBg="1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5263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5263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37063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0025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840538" y="4006850"/>
            <a:ext cx="593725" cy="438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840538" y="4451350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zh-CN" altLang="en-US" sz="12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96"/>
          <p:cNvSpPr>
            <a:spLocks noChangeArrowheads="1"/>
          </p:cNvSpPr>
          <p:nvPr/>
        </p:nvSpPr>
        <p:spPr bwMode="auto">
          <a:xfrm>
            <a:off x="5726113" y="4006850"/>
            <a:ext cx="1114425" cy="444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}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143375" y="3214688"/>
            <a:ext cx="2786063" cy="4286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5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6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 flipV="1">
            <a:off x="5381625" y="3770313"/>
            <a:ext cx="534988" cy="207962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6823075" y="4452938"/>
            <a:ext cx="654050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Freeform 54"/>
          <p:cNvSpPr>
            <a:spLocks/>
          </p:cNvSpPr>
          <p:nvPr/>
        </p:nvSpPr>
        <p:spPr bwMode="auto">
          <a:xfrm>
            <a:off x="7189788" y="4767263"/>
            <a:ext cx="649287" cy="107950"/>
          </a:xfrm>
          <a:custGeom>
            <a:avLst/>
            <a:gdLst>
              <a:gd name="T0" fmla="*/ 0 w 545"/>
              <a:gd name="T1" fmla="*/ 0 h 227"/>
              <a:gd name="T2" fmla="*/ 2147483646 w 545"/>
              <a:gd name="T3" fmla="*/ 2147483646 h 227"/>
              <a:gd name="T4" fmla="*/ 2147483646 w 545"/>
              <a:gd name="T5" fmla="*/ 0 h 227"/>
              <a:gd name="T6" fmla="*/ 0 60000 65536"/>
              <a:gd name="T7" fmla="*/ 0 60000 65536"/>
              <a:gd name="T8" fmla="*/ 0 60000 65536"/>
              <a:gd name="T9" fmla="*/ 0 w 545"/>
              <a:gd name="T10" fmla="*/ 0 h 227"/>
              <a:gd name="T11" fmla="*/ 545 w 545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5" h="227">
                <a:moveTo>
                  <a:pt x="0" y="0"/>
                </a:moveTo>
                <a:cubicBezTo>
                  <a:pt x="91" y="113"/>
                  <a:pt x="182" y="227"/>
                  <a:pt x="273" y="227"/>
                </a:cubicBezTo>
                <a:cubicBezTo>
                  <a:pt x="364" y="227"/>
                  <a:pt x="454" y="113"/>
                  <a:pt x="54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7434263" y="4441825"/>
            <a:ext cx="809625" cy="2778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903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4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5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6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907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5908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5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911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912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Rectangle 100"/>
          <p:cNvSpPr>
            <a:spLocks noChangeArrowheads="1"/>
          </p:cNvSpPr>
          <p:nvPr/>
        </p:nvSpPr>
        <p:spPr bwMode="auto">
          <a:xfrm>
            <a:off x="5705475" y="4449763"/>
            <a:ext cx="1135063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  <p:bldP spid="28" grpId="0" animBg="1"/>
      <p:bldP spid="28" grpId="1" animBg="1"/>
      <p:bldP spid="30" grpId="0" animBg="1"/>
      <p:bldP spid="30" grpId="1" animBg="1"/>
      <p:bldP spid="34" grpId="0" animBg="1"/>
      <p:bldP spid="34" grpId="1" animBg="1"/>
      <p:bldP spid="41" grpId="0" animBg="1"/>
      <p:bldP spid="41" grpId="1" animBg="1"/>
      <p:bldP spid="43" grpId="0" animBg="1"/>
      <p:bldP spid="4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37613" y="4006850"/>
            <a:ext cx="217487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8243888" y="4427538"/>
            <a:ext cx="5937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zh-CN" altLang="en-US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434263" y="4011613"/>
            <a:ext cx="809625" cy="4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Rectangle 60"/>
          <p:cNvSpPr>
            <a:spLocks noChangeArrowheads="1"/>
          </p:cNvSpPr>
          <p:nvPr/>
        </p:nvSpPr>
        <p:spPr bwMode="auto">
          <a:xfrm>
            <a:off x="5027613" y="3268663"/>
            <a:ext cx="2687637" cy="3746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-1].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zh-CN" sz="1500">
                <a:solidFill>
                  <a:srgbClr val="000000"/>
                </a:solidFill>
                <a:latin typeface="Times New Roman" panose="02020603050405020304" pitchFamily="18" charset="0"/>
              </a:rPr>
              <a:t>].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400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1500" i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</a:p>
        </p:txBody>
      </p:sp>
      <p:sp>
        <p:nvSpPr>
          <p:cNvPr id="26" name="Line 61"/>
          <p:cNvSpPr>
            <a:spLocks noChangeShapeType="1"/>
          </p:cNvSpPr>
          <p:nvPr/>
        </p:nvSpPr>
        <p:spPr bwMode="auto">
          <a:xfrm flipH="1" flipV="1">
            <a:off x="6354763" y="3660775"/>
            <a:ext cx="1306512" cy="3460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8226425" y="4440238"/>
            <a:ext cx="622300" cy="2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945" name="Line 79"/>
          <p:cNvSpPr>
            <a:spLocks noChangeShapeType="1"/>
          </p:cNvSpPr>
          <p:nvPr/>
        </p:nvSpPr>
        <p:spPr bwMode="auto">
          <a:xfrm flipV="1">
            <a:off x="82264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6" name="Line 79"/>
          <p:cNvSpPr>
            <a:spLocks noChangeShapeType="1"/>
          </p:cNvSpPr>
          <p:nvPr/>
        </p:nvSpPr>
        <p:spPr bwMode="auto">
          <a:xfrm flipV="1">
            <a:off x="8010525" y="1708150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Line 79"/>
          <p:cNvSpPr>
            <a:spLocks noChangeShapeType="1"/>
          </p:cNvSpPr>
          <p:nvPr/>
        </p:nvSpPr>
        <p:spPr bwMode="auto">
          <a:xfrm flipV="1">
            <a:off x="7794625" y="1697038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8" name="Rectangle 56"/>
          <p:cNvSpPr>
            <a:spLocks noChangeArrowheads="1"/>
          </p:cNvSpPr>
          <p:nvPr/>
        </p:nvSpPr>
        <p:spPr bwMode="auto">
          <a:xfrm>
            <a:off x="6757988" y="1325563"/>
            <a:ext cx="20510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1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r>
              <a:rPr kumimoji="1"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 3 * 5</a:t>
            </a:r>
            <a:endParaRPr kumimoji="1"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7949" name="Line 79"/>
          <p:cNvSpPr>
            <a:spLocks noChangeShapeType="1"/>
          </p:cNvSpPr>
          <p:nvPr/>
        </p:nvSpPr>
        <p:spPr bwMode="auto">
          <a:xfrm flipV="1">
            <a:off x="7577138" y="1698625"/>
            <a:ext cx="0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7950" name="组合 12"/>
          <p:cNvGrpSpPr>
            <a:grpSpLocks/>
          </p:cNvGrpSpPr>
          <p:nvPr/>
        </p:nvGrpSpPr>
        <p:grpSpPr bwMode="auto">
          <a:xfrm>
            <a:off x="715963" y="682625"/>
            <a:ext cx="6092825" cy="2249488"/>
            <a:chOff x="751285" y="802569"/>
            <a:chExt cx="6091894" cy="2249363"/>
          </a:xfrm>
        </p:grpSpPr>
        <p:sp>
          <p:nvSpPr>
            <p:cNvPr id="30" name="矩形 7"/>
            <p:cNvSpPr>
              <a:spLocks noChangeArrowheads="1"/>
            </p:cNvSpPr>
            <p:nvPr/>
          </p:nvSpPr>
          <p:spPr bwMode="auto">
            <a:xfrm>
              <a:off x="751285" y="835905"/>
              <a:ext cx="6091894" cy="22160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7954" name="Rectangle 3"/>
            <p:cNvSpPr txBox="1">
              <a:spLocks noChangeArrowheads="1"/>
            </p:cNvSpPr>
            <p:nvPr/>
          </p:nvSpPr>
          <p:spPr bwMode="auto">
            <a:xfrm>
              <a:off x="3670772" y="802569"/>
              <a:ext cx="3166239" cy="1660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955" name="Rectangle 3"/>
            <p:cNvSpPr txBox="1">
              <a:spLocks noChangeArrowheads="1"/>
            </p:cNvSpPr>
            <p:nvPr/>
          </p:nvSpPr>
          <p:spPr bwMode="auto">
            <a:xfrm>
              <a:off x="807654" y="963245"/>
              <a:ext cx="3511452" cy="194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SDT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20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43888" y="4006850"/>
            <a:ext cx="593725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 err="1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Tsyn</a:t>
            </a:r>
            <a:endParaRPr lang="en-US" altLang="zh-CN" sz="1200" i="1" dirty="0">
              <a:solidFill>
                <a:prstClr val="black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7434263" y="4445000"/>
            <a:ext cx="809625" cy="276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200" i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syn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8208962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8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分析栈中的每一个记录都对应着一段执行代码</a:t>
            </a:r>
          </a:p>
        </p:txBody>
      </p:sp>
      <p:sp>
        <p:nvSpPr>
          <p:cNvPr id="169987" name="Rectangle 3"/>
          <p:cNvSpPr txBox="1">
            <a:spLocks noChangeArrowheads="1"/>
          </p:cNvSpPr>
          <p:nvPr/>
        </p:nvSpPr>
        <p:spPr bwMode="auto">
          <a:xfrm>
            <a:off x="401638" y="1058863"/>
            <a:ext cx="8285162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71463" indent="-27146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854075" indent="-227013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综合记录出栈时，要将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综合属性值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变量展开时（即变量本身的记录出栈时），如果其含有继承属性，则要将</a:t>
            </a: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继承属性值</a:t>
            </a:r>
            <a:r>
              <a:rPr kumimoji="1"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复制给后面特定的语义动作</a:t>
            </a: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endParaRPr kumimoji="1"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kumimoji="1" lang="zh-CN" altLang="en-US" sz="28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5"/>
          <p:cNvSpPr>
            <a:spLocks noGrp="1" noChangeArrowheads="1"/>
          </p:cNvSpPr>
          <p:nvPr>
            <p:ph idx="1"/>
          </p:nvPr>
        </p:nvSpPr>
        <p:spPr>
          <a:xfrm>
            <a:off x="927100" y="1762125"/>
            <a:ext cx="5700713" cy="560388"/>
          </a:xfrm>
        </p:spPr>
        <p:txBody>
          <a:bodyPr/>
          <a:lstStyle/>
          <a:p>
            <a:pPr marL="272654" indent="-272654">
              <a:buFont typeface="Symbol" panose="05050102010706020507" pitchFamily="18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1)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→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F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8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.inh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F.val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8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: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T.val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altLang="zh-CN" sz="1800" b="1" i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.syn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6675" name="Group 67"/>
          <p:cNvGraphicFramePr>
            <a:graphicFrameLocks noGrp="1"/>
          </p:cNvGraphicFramePr>
          <p:nvPr/>
        </p:nvGraphicFramePr>
        <p:xfrm>
          <a:off x="928688" y="2120900"/>
          <a:ext cx="7500937" cy="2949575"/>
        </p:xfrm>
        <a:graphic>
          <a:graphicData uri="http://schemas.openxmlformats.org/drawingml/2006/table">
            <a:tbl>
              <a:tblPr/>
              <a:tblGrid>
                <a:gridCol w="90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符号</a:t>
                      </a:r>
                    </a:p>
                  </a:txBody>
                  <a:tcPr marL="68580" marR="68580" marT="34302" marB="34302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执行代码</a:t>
                      </a: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Fval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inh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根据当前输入符号选择产生式进行推导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若选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2):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 top=top+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若选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3):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inh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top-1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 =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34302" marB="3430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1].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val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stack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top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]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.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1800" b="1" i="1" dirty="0" err="1"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′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Times New Roman" pitchFamily="18" charset="0"/>
                        </a:rPr>
                        <a:t>syn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；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top=top-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1;</a:t>
                      </a: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  <a:sym typeface="Times New Roman" pitchFamily="18" charset="0"/>
                      </a:endParaRPr>
                    </a:p>
                  </a:txBody>
                  <a:tcPr marL="68580" marR="68580" marT="34302" marB="3430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2067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207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rot="5400000">
            <a:off x="6965950" y="3605213"/>
            <a:ext cx="2928937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>
            <a:off x="-534987" y="3605213"/>
            <a:ext cx="2928937" cy="15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070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2073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074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1173163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79" name="Rectangle 47"/>
          <p:cNvSpPr>
            <a:spLocks noGrp="1" noChangeArrowheads="1"/>
          </p:cNvSpPr>
          <p:nvPr>
            <p:ph idx="1"/>
          </p:nvPr>
        </p:nvSpPr>
        <p:spPr>
          <a:xfrm>
            <a:off x="944563" y="1820863"/>
            <a:ext cx="7058025" cy="3225800"/>
          </a:xfrm>
        </p:spPr>
        <p:txBody>
          <a:bodyPr/>
          <a:lstStyle/>
          <a:p>
            <a:pPr marL="272654" indent="-272654">
              <a:lnSpc>
                <a:spcPts val="1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2) 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→ 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*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F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.inh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.inh</a:t>
            </a:r>
            <a:r>
              <a:rPr lang="zh-CN" altLang="en-US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×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Times New Roman" pitchFamily="18" charset="0"/>
              </a:rPr>
              <a:t>F.val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8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14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4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zh-CN" altLang="en-US" sz="1400" b="1" baseline="-25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18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8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18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syn</a:t>
            </a:r>
            <a:r>
              <a:rPr lang="en-US" altLang="zh-CN" sz="18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18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7693" name="Group 61"/>
          <p:cNvGraphicFramePr>
            <a:graphicFrameLocks noGrp="1"/>
          </p:cNvGraphicFramePr>
          <p:nvPr/>
        </p:nvGraphicFramePr>
        <p:xfrm>
          <a:off x="928688" y="2154238"/>
          <a:ext cx="7358062" cy="2911475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580" marR="68580" marT="34264" marB="34264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68580" marR="68580" marT="34264" marB="3426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执行代码</a:t>
                      </a:r>
                    </a:p>
                  </a:txBody>
                  <a:tcPr marL="68580" marR="68580" marT="34264" marB="3426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Fsyn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.Fval = 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zh-CN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΄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inh; Fval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inh = 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×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Fval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en-US" altLang="zh-CN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48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根据当前输入符号选择产生式进行推导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若选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2):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top+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top=top+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若选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3):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; 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 = 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5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endParaRPr kumimoji="0" lang="zh-CN" altLang="en-US" sz="15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61" marB="3426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15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stack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.T</a:t>
                      </a:r>
                      <a:r>
                        <a:rPr kumimoji="0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syn</a:t>
                      </a: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kumimoji="0" lang="en-US" altLang="zh-CN" sz="15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top=top-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1;</a:t>
                      </a:r>
                      <a:endParaRPr kumimoji="0" lang="zh-CN" altLang="en-US" sz="15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261" marB="34261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4119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4128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16200000" flipH="1">
            <a:off x="6837362" y="3609976"/>
            <a:ext cx="28797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-511175" y="3619501"/>
            <a:ext cx="287972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4123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125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26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7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625" y="785813"/>
            <a:ext cx="8072438" cy="1571625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/>
          <a:p>
            <a:pPr marL="272654" indent="-272654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SDT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是在产生式右部嵌入了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程序片段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CFG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，这些程序片段称为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语义动作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。按照惯例，语义动作放在花括号内</a:t>
            </a:r>
          </a:p>
          <a:p>
            <a:pPr marL="958454" lvl="2" indent="-272654" eaLnBrk="1" hangingPunct="1">
              <a:lnSpc>
                <a:spcPts val="4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楷体" pitchFamily="49" charset="-122"/>
                <a:ea typeface="+mn-ea"/>
                <a:cs typeface="Times New Roman" pitchFamily="18" charset="0"/>
              </a:rPr>
              <a:t>例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语法制导翻译方案</a:t>
            </a:r>
            <a:r>
              <a:rPr kumimoji="1"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SD</a:t>
            </a:r>
            <a:r>
              <a:rPr kumimoji="1" lang="en-US" altLang="zh-CN" sz="3000" i="1" spc="3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kumimoji="1" lang="en-US" altLang="zh-CN" sz="3000" spc="3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sz="3000" i="1" spc="3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8538" y="2357438"/>
            <a:ext cx="4278312" cy="203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 marL="36353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6763" indent="-363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39825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241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7863" indent="-303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 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real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T.type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real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err="1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L.inh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 }</a:t>
            </a:r>
            <a:r>
              <a:rPr lang="en-US" altLang="zh-CN" sz="2400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i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id</a:t>
            </a:r>
          </a:p>
          <a:p>
            <a:pPr marL="0" lvl="1" indent="0" eaLnBrk="1" hangingPunct="1">
              <a:lnSpc>
                <a:spcPts val="2400"/>
              </a:lnSpc>
              <a:spcBef>
                <a:spcPct val="30000"/>
              </a:spcBef>
              <a:buClrTx/>
              <a:buSzTx/>
              <a:buFont typeface="Symbol" panose="05050102010706020507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        …</a:t>
            </a:r>
            <a:endParaRPr lang="en-US" altLang="zh-CN" sz="2400" dirty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050" y="4500563"/>
            <a:ext cx="8315325" cy="461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indent="0" eaLnBrk="1" hangingPunct="1">
              <a:spcBef>
                <a:spcPct val="30000"/>
              </a:spcBef>
              <a:defRPr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一个语义动作在产生式中的位置决定了这个动作的执行时间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71" name="Rectangle 15"/>
          <p:cNvSpPr>
            <a:spLocks noGrp="1" noChangeArrowheads="1"/>
          </p:cNvSpPr>
          <p:nvPr>
            <p:ph idx="1"/>
          </p:nvPr>
        </p:nvSpPr>
        <p:spPr>
          <a:xfrm>
            <a:off x="1355725" y="1638300"/>
            <a:ext cx="5927725" cy="3225800"/>
          </a:xfrm>
        </p:spPr>
        <p:txBody>
          <a:bodyPr/>
          <a:lstStyle/>
          <a:p>
            <a:pPr marL="272654" indent="-272654">
              <a:defRPr/>
            </a:pPr>
            <a:endParaRPr lang="en-US" altLang="zh-CN" sz="18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3)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i="1" dirty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→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el-GR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ε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zh-CN" altLang="en-US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syn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.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inh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8680" name="Group 24"/>
          <p:cNvGraphicFramePr>
            <a:graphicFrameLocks noGrp="1"/>
          </p:cNvGraphicFramePr>
          <p:nvPr/>
        </p:nvGraphicFramePr>
        <p:xfrm>
          <a:off x="1357313" y="2500313"/>
          <a:ext cx="6572250" cy="1050925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580" marR="68580" marT="34127" marB="34127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68580" marR="68580" marT="34127" marB="3412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执行代码</a:t>
                      </a:r>
                    </a:p>
                  </a:txBody>
                  <a:tcPr marL="68580" marR="68580" marT="34127" marB="3412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42" marB="34142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′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inh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142" marB="34142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′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inh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；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Times New Roman" panose="02020603050405020304" pitchFamily="18" charset="0"/>
                      </a:endParaRPr>
                    </a:p>
                  </a:txBody>
                  <a:tcPr marL="68580" marR="68580" marT="34142" marB="34142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6143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6152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821531" y="3015457"/>
            <a:ext cx="10715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394576" y="3035300"/>
            <a:ext cx="1071562" cy="15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6147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6149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150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1" name="Rectangle 27"/>
          <p:cNvSpPr>
            <a:spLocks noGrp="1" noChangeArrowheads="1"/>
          </p:cNvSpPr>
          <p:nvPr>
            <p:ph idx="1"/>
          </p:nvPr>
        </p:nvSpPr>
        <p:spPr>
          <a:xfrm>
            <a:off x="677863" y="1612900"/>
            <a:ext cx="5927725" cy="3225800"/>
          </a:xfrm>
        </p:spPr>
        <p:txBody>
          <a:bodyPr/>
          <a:lstStyle/>
          <a:p>
            <a:pPr marL="272654" indent="-272654">
              <a:defRPr/>
            </a:pPr>
            <a:endParaRPr lang="en-US" altLang="zh-CN" sz="18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marL="272654" indent="-272654"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4) 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→ 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digit 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a</a:t>
            </a:r>
            <a:r>
              <a:rPr lang="en-US" altLang="zh-CN" sz="2000" b="1" baseline="-25000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6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:</a:t>
            </a:r>
            <a:r>
              <a:rPr lang="en-US" altLang="zh-CN" sz="20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F.val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 = </a:t>
            </a:r>
            <a:r>
              <a:rPr lang="en-US" altLang="zh-CN" sz="20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digit.lexval</a:t>
            </a:r>
            <a:r>
              <a:rPr lang="en-US" altLang="zh-CN" sz="2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95621" name="Group 37"/>
          <p:cNvGraphicFramePr>
            <a:graphicFrameLocks noGrp="1"/>
          </p:cNvGraphicFramePr>
          <p:nvPr/>
        </p:nvGraphicFramePr>
        <p:xfrm>
          <a:off x="642938" y="2357438"/>
          <a:ext cx="7858125" cy="1730375"/>
        </p:xfrm>
        <a:graphic>
          <a:graphicData uri="http://schemas.openxmlformats.org/drawingml/2006/table">
            <a:tbl>
              <a:tblPr/>
              <a:tblGrid>
                <a:gridCol w="170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</a:t>
                      </a:r>
                    </a:p>
                  </a:txBody>
                  <a:tcPr marL="68580" marR="68580" marT="34314" marB="34314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属性</a:t>
                      </a:r>
                    </a:p>
                  </a:txBody>
                  <a:tcPr marL="68580" marR="68580" marT="34314" marB="3431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执行代码</a:t>
                      </a:r>
                    </a:p>
                  </a:txBody>
                  <a:tcPr marL="68580" marR="68580" marT="34314" marB="3431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lexval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lexval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endParaRPr kumimoji="0" lang="zh-CN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4556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9128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3700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182721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2844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7416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1988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656013" indent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digitlexval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;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top=top-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1;</a:t>
                      </a:r>
                      <a:endParaRPr kumimoji="0" lang="zh-CN" alt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315" marB="3431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195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8204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cxnSp>
        <p:nvCxnSpPr>
          <p:cNvPr id="12" name="直接连接符 11"/>
          <p:cNvCxnSpPr/>
          <p:nvPr/>
        </p:nvCxnSpPr>
        <p:spPr>
          <a:xfrm rot="5400000">
            <a:off x="-221456" y="3242469"/>
            <a:ext cx="17287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>
            <a:off x="7636669" y="3242469"/>
            <a:ext cx="172878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例</a:t>
            </a:r>
            <a:endParaRPr lang="zh-CN" altLang="en-US" sz="3975" dirty="0"/>
          </a:p>
        </p:txBody>
      </p:sp>
      <p:grpSp>
        <p:nvGrpSpPr>
          <p:cNvPr id="178199" name="组合 3"/>
          <p:cNvGrpSpPr>
            <a:grpSpLocks/>
          </p:cNvGrpSpPr>
          <p:nvPr/>
        </p:nvGrpSpPr>
        <p:grpSpPr bwMode="auto">
          <a:xfrm>
            <a:off x="2124075" y="-6350"/>
            <a:ext cx="5162550" cy="1755775"/>
            <a:chOff x="4211960" y="-46273"/>
            <a:chExt cx="5163301" cy="1753927"/>
          </a:xfrm>
        </p:grpSpPr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4211960" y="26675"/>
              <a:ext cx="4896562" cy="1680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8201" name="Rectangle 3"/>
            <p:cNvSpPr txBox="1">
              <a:spLocks noChangeArrowheads="1"/>
            </p:cNvSpPr>
            <p:nvPr/>
          </p:nvSpPr>
          <p:spPr bwMode="auto">
            <a:xfrm>
              <a:off x="4357199" y="132073"/>
              <a:ext cx="3041401" cy="151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 a</a:t>
              </a:r>
              <a:r>
                <a:rPr lang="zh-CN" altLang="en-US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}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→ *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}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3)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→ </a:t>
              </a:r>
              <a:r>
                <a:rPr lang="el-GR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ε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eaLnBrk="1" hangingPunct="1"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4)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→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digit 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{a</a:t>
              </a:r>
              <a:r>
                <a:rPr lang="en-US" altLang="zh-CN" sz="1600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}</a:t>
              </a:r>
              <a:endParaRPr lang="zh-CN" altLang="en-US" sz="1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202" name="Rectangle 3"/>
            <p:cNvSpPr txBox="1">
              <a:spLocks noChangeArrowheads="1"/>
            </p:cNvSpPr>
            <p:nvPr/>
          </p:nvSpPr>
          <p:spPr bwMode="auto">
            <a:xfrm>
              <a:off x="6572902" y="-46273"/>
              <a:ext cx="2802359" cy="1718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.inh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2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T.val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=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×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F.val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6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.syn 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′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.inh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ts val="19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a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16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：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F.val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= digit.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lexval</a:t>
              </a: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endParaRPr lang="zh-CN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24600" y="361950"/>
            <a:ext cx="3000375" cy="4751388"/>
          </a:xfrm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inh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</a:t>
            </a:r>
            <a:r>
              <a:rPr lang="en-US" altLang="zh-CN" sz="1600" b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D</a:t>
            </a:r>
            <a:r>
              <a:rPr lang="en-US" altLang="zh-CN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: 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Fval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if token=“*”  then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Getnext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Fval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F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token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inh×Fval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1600" b="1" i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altLang="zh-CN" sz="1600" b="1" i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token, 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inh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	  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T΄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1" baseline="-250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return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}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else if token=</a:t>
            </a:r>
            <a:r>
              <a:rPr lang="el-GR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“ 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Times New Roman" pitchFamily="18" charset="0"/>
                <a:sym typeface="Arial" pitchFamily="34" charset="0"/>
              </a:rPr>
              <a:t>$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”</a:t>
            </a:r>
            <a:r>
              <a:rPr lang="zh-CN" altLang="en-US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then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{ </a:t>
            </a: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=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inh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	   return </a:t>
            </a:r>
            <a:r>
              <a:rPr lang="zh-CN" altLang="en-US" sz="1600" b="1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1600" b="1" i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syn</a:t>
            </a:r>
            <a:r>
              <a:rPr lang="zh-CN" altLang="en-US" sz="1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}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i="1" dirty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   </a:t>
            </a:r>
            <a:r>
              <a:rPr lang="en-US" altLang="zh-CN" sz="1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else Error</a:t>
            </a:r>
            <a:r>
              <a:rPr lang="zh-CN" alt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}</a:t>
            </a:r>
            <a:endParaRPr lang="zh-CN" altLang="en-US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689100" y="2041525"/>
            <a:ext cx="5165725" cy="3014663"/>
            <a:chOff x="1365250" y="2041946"/>
            <a:chExt cx="5165725" cy="3014242"/>
          </a:xfrm>
        </p:grpSpPr>
        <p:sp>
          <p:nvSpPr>
            <p:cNvPr id="180239" name="Line 7"/>
            <p:cNvSpPr>
              <a:spLocks noChangeShapeType="1"/>
            </p:cNvSpPr>
            <p:nvPr/>
          </p:nvSpPr>
          <p:spPr bwMode="auto">
            <a:xfrm flipV="1">
              <a:off x="5892801" y="2041946"/>
              <a:ext cx="611263" cy="23903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0240" name="Line 8"/>
            <p:cNvSpPr>
              <a:spLocks noChangeShapeType="1"/>
            </p:cNvSpPr>
            <p:nvPr/>
          </p:nvSpPr>
          <p:spPr bwMode="auto">
            <a:xfrm flipV="1">
              <a:off x="5892800" y="2646848"/>
              <a:ext cx="638175" cy="178545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180241" name="Line 9"/>
            <p:cNvSpPr>
              <a:spLocks noChangeShapeType="1"/>
            </p:cNvSpPr>
            <p:nvPr/>
          </p:nvSpPr>
          <p:spPr bwMode="auto">
            <a:xfrm flipV="1">
              <a:off x="5892800" y="3827463"/>
              <a:ext cx="638175" cy="6048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655371" name="Rectangle 11"/>
            <p:cNvSpPr>
              <a:spLocks noChangeArrowheads="1"/>
            </p:cNvSpPr>
            <p:nvPr/>
          </p:nvSpPr>
          <p:spPr bwMode="auto">
            <a:xfrm>
              <a:off x="1365250" y="4432387"/>
              <a:ext cx="4635500" cy="6238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8580" tIns="34290" rIns="68580" bIns="34290">
              <a:spAutoFit/>
            </a:bodyPr>
            <a:lstStyle/>
            <a:p>
              <a:pPr eaLnBrk="1" hangingPunct="1">
                <a:spcBef>
                  <a:spcPct val="30000"/>
                </a:spcBef>
                <a:defRPr/>
              </a:pPr>
              <a:r>
                <a:rPr lang="zh-CN" altLang="en-US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对于每个动作，将其代码复制到语法分析器，并把对属性的引用改为对相应变量的引用</a:t>
              </a:r>
            </a:p>
          </p:txBody>
        </p:sp>
      </p:grpSp>
      <p:grpSp>
        <p:nvGrpSpPr>
          <p:cNvPr id="180228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0238" name="五边形 12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4570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  <p:grpSp>
        <p:nvGrpSpPr>
          <p:cNvPr id="6" name="组合 3"/>
          <p:cNvGrpSpPr>
            <a:grpSpLocks/>
          </p:cNvGrpSpPr>
          <p:nvPr/>
        </p:nvGrpSpPr>
        <p:grpSpPr bwMode="auto">
          <a:xfrm>
            <a:off x="1689100" y="627063"/>
            <a:ext cx="4706938" cy="1138237"/>
            <a:chOff x="1365250" y="626585"/>
            <a:chExt cx="4706696" cy="1139013"/>
          </a:xfrm>
        </p:grpSpPr>
        <p:sp>
          <p:nvSpPr>
            <p:cNvPr id="2" name="矩形 1"/>
            <p:cNvSpPr/>
            <p:nvPr/>
          </p:nvSpPr>
          <p:spPr>
            <a:xfrm>
              <a:off x="1365250" y="842632"/>
              <a:ext cx="4043155" cy="9229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为每个非终结符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构造一个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函数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的每个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继承属性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对应该函数的一个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形参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，函数的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返回值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是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值</a:t>
              </a:r>
              <a:endParaRPr kumimoji="1" lang="zh-CN" altLang="en-US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80236" name="Line 7"/>
            <p:cNvSpPr>
              <a:spLocks noChangeShapeType="1"/>
            </p:cNvSpPr>
            <p:nvPr/>
          </p:nvSpPr>
          <p:spPr bwMode="auto">
            <a:xfrm flipV="1">
              <a:off x="5408408" y="626585"/>
              <a:ext cx="663538" cy="53369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  <p:grpSp>
        <p:nvGrpSpPr>
          <p:cNvPr id="7" name="组合 4"/>
          <p:cNvGrpSpPr>
            <a:grpSpLocks/>
          </p:cNvGrpSpPr>
          <p:nvPr/>
        </p:nvGrpSpPr>
        <p:grpSpPr bwMode="auto">
          <a:xfrm>
            <a:off x="3676650" y="935038"/>
            <a:ext cx="2874963" cy="1924050"/>
            <a:chOff x="3352713" y="934862"/>
            <a:chExt cx="2874680" cy="1924920"/>
          </a:xfrm>
        </p:grpSpPr>
        <p:sp>
          <p:nvSpPr>
            <p:cNvPr id="3" name="矩形 2"/>
            <p:cNvSpPr/>
            <p:nvPr/>
          </p:nvSpPr>
          <p:spPr>
            <a:xfrm>
              <a:off x="3352713" y="1903675"/>
              <a:ext cx="2874680" cy="9561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对出现在</a:t>
              </a:r>
              <a:r>
                <a:rPr lang="en-US" altLang="zh-CN" i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产生式右部中的每个文法符号的每个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属性</a:t>
              </a:r>
              <a:r>
                <a:rPr lang="zh-CN" altLang="en-US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都设置一个</a:t>
              </a:r>
              <a:r>
                <a:rPr lang="zh-CN" altLang="en-US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局部变量</a:t>
              </a:r>
            </a:p>
          </p:txBody>
        </p:sp>
        <p:sp>
          <p:nvSpPr>
            <p:cNvPr id="180234" name="Line 7"/>
            <p:cNvSpPr>
              <a:spLocks noChangeShapeType="1"/>
            </p:cNvSpPr>
            <p:nvPr/>
          </p:nvSpPr>
          <p:spPr bwMode="auto">
            <a:xfrm flipV="1">
              <a:off x="5724129" y="934862"/>
              <a:ext cx="503264" cy="96923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4" grpId="0" build="p"/>
      <p:bldP spid="1945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>
            <a:spLocks noGrp="1" noChangeArrowheads="1"/>
          </p:cNvSpPr>
          <p:nvPr>
            <p:ph idx="1"/>
          </p:nvPr>
        </p:nvSpPr>
        <p:spPr>
          <a:xfrm>
            <a:off x="5003800" y="1074738"/>
            <a:ext cx="3889375" cy="3687762"/>
          </a:xfrm>
          <a:ln w="12700"/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{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D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：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,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 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endParaRPr lang="en-US" altLang="zh-CN" sz="800" b="1" i="1" dirty="0">
              <a:solidFill>
                <a:schemeClr val="hlink"/>
              </a:solidFill>
              <a:cs typeface="Times New Roman" pitchFamily="18" charset="0"/>
              <a:sym typeface="Times New Roman" pitchFamily="18" charset="0"/>
            </a:endParaRPr>
          </a:p>
          <a:p>
            <a:pPr marL="272654" indent="-272654"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hlink"/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if token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Arial" pitchFamily="34" charset="0"/>
              </a:rPr>
              <a:t>≠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“digit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pitchFamily="34" charset="0"/>
              </a:rPr>
              <a:t>”  then Error;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rgbClr val="FF0000"/>
                </a:solidFill>
                <a:cs typeface="Times New Roman" pitchFamily="18" charset="0"/>
                <a:sym typeface="Times New Roman" pitchFamily="18" charset="0"/>
              </a:rPr>
              <a:t>	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Fval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cs typeface="Times New Roman" pitchFamily="18" charset="0"/>
              </a:rPr>
              <a:t>	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zh-CN" altLang="en-US" sz="2000" b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CN" sz="2000" b="1" i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′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,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inh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cs typeface="Times New Roman" pitchFamily="18" charset="0"/>
                <a:sym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=</a:t>
            </a:r>
            <a:r>
              <a:rPr lang="zh-CN" alt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T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syn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endParaRPr lang="en-US" altLang="zh-CN" sz="800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  <a:sym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return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Tval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;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182275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2279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6612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build="p"/>
      <p:bldP spid="656388" grpI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0" name="Rectangle 4"/>
          <p:cNvSpPr>
            <a:spLocks noGrp="1" noChangeArrowheads="1"/>
          </p:cNvSpPr>
          <p:nvPr>
            <p:ph idx="1"/>
          </p:nvPr>
        </p:nvSpPr>
        <p:spPr>
          <a:xfrm>
            <a:off x="4937125" y="1436688"/>
            <a:ext cx="4206875" cy="2206625"/>
          </a:xfrm>
          <a:solidFill>
            <a:schemeClr val="bg1"/>
          </a:solidFill>
          <a:ln w="12700"/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{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	if  token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≠  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digit”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  then  Error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token.lexval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272654" indent="-272654" eaLnBrk="1" hangingPunct="1"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Getnext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);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	 return 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Fval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Times New Roman" pitchFamily="18" charset="0"/>
              </a:rPr>
              <a:t>}</a:t>
            </a:r>
          </a:p>
        </p:txBody>
      </p:sp>
      <p:grpSp>
        <p:nvGrpSpPr>
          <p:cNvPr id="184323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4327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98660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  <a:defRPr/>
            </a:pPr>
            <a:r>
              <a:rPr lang="en-US" altLang="zh-CN" sz="2000" i="1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digit.</a:t>
            </a:r>
            <a:r>
              <a:rPr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15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build="p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70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86375" name="五边形 7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86371" name="Rectangle 3"/>
          <p:cNvSpPr txBox="1">
            <a:spLocks noChangeArrowheads="1"/>
          </p:cNvSpPr>
          <p:nvPr/>
        </p:nvSpPr>
        <p:spPr bwMode="auto">
          <a:xfrm>
            <a:off x="98425" y="1404938"/>
            <a:ext cx="4543425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endParaRPr lang="en-US" altLang="zh-CN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SzPct val="100000"/>
            </a:pPr>
            <a:r>
              <a:rPr lang="en-US" altLang="zh-CN" sz="2000" i="1">
                <a:latin typeface="Times New Roman" panose="02020603050405020304" pitchFamily="18" charset="0"/>
              </a:rPr>
              <a:t>SDT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.inh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.syn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digit.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1500"/>
          </a:p>
        </p:txBody>
      </p:sp>
      <p:sp>
        <p:nvSpPr>
          <p:cNvPr id="10" name="Rectangle 6"/>
          <p:cNvSpPr>
            <a:spLocks noGrp="1" noChangeArrowheads="1"/>
          </p:cNvSpPr>
          <p:nvPr>
            <p:ph idx="1"/>
          </p:nvPr>
        </p:nvSpPr>
        <p:spPr>
          <a:xfrm>
            <a:off x="5141913" y="1060450"/>
            <a:ext cx="3216275" cy="3297238"/>
          </a:xfrm>
          <a:ln w="12700"/>
        </p:spPr>
        <p:txBody>
          <a:bodyPr/>
          <a:lstStyle/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Desent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()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{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：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Tval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1"/>
                </a:solidFill>
                <a:cs typeface="Times New Roman" pitchFamily="18" charset="0"/>
              </a:rPr>
              <a:t>Getnext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Tval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 =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token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if token ≠ “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$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” then Error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；</a:t>
            </a:r>
          </a:p>
          <a:p>
            <a:pPr marL="575072" lvl="1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return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；</a:t>
            </a:r>
          </a:p>
          <a:p>
            <a:pPr marL="272654" indent="-272654"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}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272654" indent="-272654" eaLnBrk="1" hangingPunct="1">
              <a:defRPr/>
            </a:pPr>
            <a:endParaRPr lang="zh-CN" altLang="en-US" dirty="0"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spc="3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5.4.2 </a:t>
            </a:r>
            <a:r>
              <a:rPr kumimoji="1" lang="zh-CN" altLang="en-US" sz="22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在递归的预测分析过程中进行翻译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1058863"/>
            <a:ext cx="8285162" cy="3225800"/>
          </a:xfrm>
        </p:spPr>
        <p:txBody>
          <a:bodyPr/>
          <a:lstStyle/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为每个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构造一个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函数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对应该函数的一个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形参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，函数的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返回值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是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值。对出现在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产生式中的每个文法符号的每个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属性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都设置一个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局部变量</a:t>
            </a:r>
          </a:p>
          <a:p>
            <a:pPr marL="272654" indent="-272654"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</a:t>
            </a:r>
            <a:r>
              <a:rPr kumimoji="1" lang="en-US" altLang="zh-CN" sz="28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kumimoji="1" lang="zh-CN" altLang="en-US" sz="2800" b="1" dirty="0">
                <a:solidFill>
                  <a:schemeClr val="tx1"/>
                </a:solidFill>
                <a:cs typeface="Times New Roman" pitchFamily="18" charset="0"/>
              </a:rPr>
              <a:t>的代码根据当前的输入决定使用哪个产生式</a:t>
            </a:r>
          </a:p>
          <a:p>
            <a:pPr marL="854869" lvl="2" indent="-227410" eaLnBrk="1" hangingPunct="1">
              <a:buFont typeface="Symbol" panose="05050102010706020507" pitchFamily="18" charset="2"/>
              <a:buNone/>
              <a:defRPr/>
            </a:pPr>
            <a:endParaRPr kumimoji="1"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内容占位符 2"/>
          <p:cNvSpPr>
            <a:spLocks noGrp="1"/>
          </p:cNvSpPr>
          <p:nvPr>
            <p:ph idx="1"/>
          </p:nvPr>
        </p:nvSpPr>
        <p:spPr>
          <a:xfrm>
            <a:off x="430213" y="714375"/>
            <a:ext cx="828516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与每个产生式有关的代码执行如下动作：从左到右考虑产生式右部的</a:t>
            </a:r>
            <a:r>
              <a:rPr lang="zh-CN" altLang="en-US" sz="2500" b="1">
                <a:solidFill>
                  <a:srgbClr val="0000FF"/>
                </a:solidFill>
                <a:latin typeface="楷体" panose="02010609060101010101" pitchFamily="49" charset="-122"/>
              </a:rPr>
              <a:t>词法单元</a:t>
            </a: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、</a:t>
            </a:r>
            <a:r>
              <a:rPr lang="zh-CN" altLang="en-US" sz="2500" b="1">
                <a:solidFill>
                  <a:srgbClr val="0000FF"/>
                </a:solidFill>
                <a:latin typeface="楷体" panose="02010609060101010101" pitchFamily="49" charset="-122"/>
              </a:rPr>
              <a:t>非终结符</a:t>
            </a: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</a:rPr>
              <a:t>及</a:t>
            </a:r>
            <a:r>
              <a:rPr lang="zh-CN" altLang="en-US" sz="2500" b="1">
                <a:solidFill>
                  <a:srgbClr val="0000FF"/>
                </a:solidFill>
                <a:latin typeface="楷体" panose="02010609060101010101" pitchFamily="49" charset="-122"/>
              </a:rPr>
              <a:t>语义动作</a:t>
            </a:r>
            <a:r>
              <a:rPr lang="en-US" altLang="zh-CN" sz="2500" b="1">
                <a:solidFill>
                  <a:srgbClr val="0000FF"/>
                </a:solidFill>
                <a:latin typeface="楷体" panose="02010609060101010101" pitchFamily="49" charset="-122"/>
              </a:rPr>
              <a:t>   </a:t>
            </a: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对于带有综合属性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词法单元 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，把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的值保存在局部变量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X.x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中；然后产生一个匹配 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的调用，并继续输入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对于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非终结符</a:t>
            </a:r>
            <a:r>
              <a:rPr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，产生一个右部带有函数调用的赋值语句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c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:=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，其中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，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1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, …, 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en-US" altLang="zh-CN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是代表</a:t>
            </a:r>
            <a:r>
              <a:rPr kumimoji="1" lang="zh-CN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的继承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属性的变量，</a:t>
            </a:r>
            <a:r>
              <a:rPr kumimoji="1" lang="en-US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代表</a:t>
            </a:r>
            <a:r>
              <a:rPr kumimoji="1" lang="zh-CN" altLang="zh-CN" b="1" i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kumimoji="1" lang="zh-CN" altLang="zh-CN" b="1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综合属性的变量</a:t>
            </a:r>
            <a:endParaRPr kumimoji="1" lang="en-US" altLang="zh-CN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500"/>
              </a:lnSpc>
              <a:buClrTx/>
              <a:buFont typeface="Wingdings" panose="05000000000000000000" pitchFamily="2" charset="2"/>
              <a:buChar char="Ø"/>
            </a:pP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对于每个</a:t>
            </a:r>
            <a:r>
              <a:rPr kumimoji="1"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语义动作</a:t>
            </a:r>
            <a:r>
              <a:rPr kumimoji="1" lang="zh-CN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，将其代码复制到语法分析器，并把对属性的引用改为对相应变量的引用</a:t>
            </a:r>
          </a:p>
          <a:p>
            <a:pPr>
              <a:lnSpc>
                <a:spcPts val="3500"/>
              </a:lnSpc>
            </a:pPr>
            <a:endParaRPr lang="zh-CN" altLang="en-US" sz="2500" b="1">
              <a:solidFill>
                <a:schemeClr val="tx1"/>
              </a:solidFill>
            </a:endParaRPr>
          </a:p>
        </p:txBody>
      </p:sp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kumimoji="1"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算法</a:t>
            </a:r>
            <a:r>
              <a:rPr kumimoji="1"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（续）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92515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5.1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语法制导定义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SDD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5.2 S-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属性定义与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5.3 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语法制导翻译方案</a:t>
            </a: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SDT</a:t>
            </a:r>
          </a:p>
          <a:p>
            <a:pPr>
              <a:lnSpc>
                <a:spcPts val="4000"/>
              </a:lnSpc>
            </a:pPr>
            <a:r>
              <a:rPr lang="en-US" altLang="zh-CN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5.4 L-</a:t>
            </a:r>
            <a:r>
              <a:rPr lang="zh-CN" altLang="en-US" sz="1900" b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属性定义的自顶向下翻译</a:t>
            </a:r>
          </a:p>
          <a:p>
            <a:pPr>
              <a:lnSpc>
                <a:spcPts val="4000"/>
              </a:lnSpc>
            </a:pPr>
            <a:r>
              <a:rPr lang="en-US" altLang="zh-CN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5.5 L-</a:t>
            </a:r>
            <a:r>
              <a:rPr lang="zh-CN" altLang="en-US" sz="19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pitchFamily="49" charset="-122"/>
              </a:rPr>
              <a:t>属性定义的自底向上翻译 </a:t>
            </a:r>
          </a:p>
        </p:txBody>
      </p:sp>
      <p:pic>
        <p:nvPicPr>
          <p:cNvPr id="19251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5.5</a:t>
            </a:r>
            <a:r>
              <a:rPr lang="en-US" altLang="zh-CN" sz="3000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L</a:t>
            </a:r>
            <a:r>
              <a:rPr lang="en-US" altLang="zh-CN" sz="30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属性定义的自底向上翻译 </a:t>
            </a:r>
            <a:endParaRPr lang="zh-CN" altLang="en-US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71500" y="857250"/>
            <a:ext cx="8131175" cy="1541463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给定一个以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LL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文法为基础的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L-SDD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，可以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修改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这个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</a:rPr>
              <a:t>文法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，并在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</a:rPr>
              <a:t>语法分析过程中计算这个新文法之上的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endParaRPr lang="zh-CN" altLang="en-US" sz="3200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642938"/>
            <a:ext cx="8201025" cy="3225800"/>
          </a:xfrm>
        </p:spPr>
        <p:txBody>
          <a:bodyPr/>
          <a:lstStyle/>
          <a:p>
            <a:pPr eaLnBrk="1" hangingPunct="1">
              <a:lnSpc>
                <a:spcPts val="38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endParaRPr kumimoji="1" lang="zh-CN" altLang="en-US" sz="30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是关于语言翻译的高层次规格说明</a:t>
            </a:r>
            <a:endParaRPr lang="en-US" altLang="zh-CN" sz="2500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隐蔽了许多具体实现细节，使用户不必显式地说明翻译发生的顺序</a:t>
            </a:r>
          </a:p>
          <a:p>
            <a:pPr eaLnBrk="1" hangingPunct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kumimoji="1" lang="en-US" altLang="zh-CN" sz="3000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kumimoji="1" lang="zh-CN" altLang="en-US" sz="3000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可以看作是对</a:t>
            </a:r>
            <a:r>
              <a:rPr lang="en-US" altLang="zh-CN" sz="24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的一种补充，是</a:t>
            </a:r>
            <a:r>
              <a:rPr lang="en-US" altLang="zh-CN" sz="2400" b="1" i="1">
                <a:solidFill>
                  <a:schemeClr val="tx1"/>
                </a:solidFill>
                <a:cs typeface="Times New Roman" panose="02020603050405020304" pitchFamily="18" charset="0"/>
              </a:rPr>
              <a:t>SDD</a:t>
            </a:r>
            <a:r>
              <a:rPr lang="zh-CN" altLang="en-US" sz="2400" b="1">
                <a:solidFill>
                  <a:schemeClr val="tx1"/>
                </a:solidFill>
                <a:cs typeface="Times New Roman" panose="02020603050405020304" pitchFamily="18" charset="0"/>
              </a:rPr>
              <a:t>的具体实施方案</a:t>
            </a:r>
            <a:endParaRPr lang="en-US" altLang="zh-CN" sz="2500" b="1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38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2500" b="1">
                <a:solidFill>
                  <a:schemeClr val="tx1"/>
                </a:solidFill>
                <a:cs typeface="Times New Roman" panose="02020603050405020304" pitchFamily="18" charset="0"/>
              </a:rPr>
              <a:t>显式地指明了语义规则的计算顺序，以便说明某些实现细节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/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SDD</a:t>
            </a:r>
            <a:r>
              <a:rPr kumimoji="1" lang="zh-CN" altLang="en-US" sz="3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sz="3000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SDT</a:t>
            </a:r>
            <a:endParaRPr lang="zh-CN" altLang="en-US" sz="30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</a:p>
        </p:txBody>
      </p:sp>
      <p:sp>
        <p:nvSpPr>
          <p:cNvPr id="175107" name="Rectangle 3"/>
          <p:cNvSpPr txBox="1">
            <a:spLocks noChangeArrowheads="1"/>
          </p:cNvSpPr>
          <p:nvPr/>
        </p:nvSpPr>
        <p:spPr bwMode="auto">
          <a:xfrm>
            <a:off x="1803400" y="490538"/>
            <a:ext cx="6500813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→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digit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lexval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571750" y="2428875"/>
            <a:ext cx="3857625" cy="2643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8580" tIns="34290" rIns="68580" bIns="34290"/>
          <a:lstStyle>
            <a:lvl1pPr marL="257175" indent="-2571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 err="1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 dirty="0">
                <a:solidFill>
                  <a:srgbClr val="2D83F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	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defRPr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syn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i="1" dirty="0">
                <a:latin typeface="Times New Roman" panose="02020603050405020304" pitchFamily="18" charset="0"/>
              </a:rPr>
              <a:t>T</a:t>
            </a:r>
            <a:r>
              <a:rPr lang="en-US" altLang="zh-CN" sz="20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inh</a:t>
            </a:r>
            <a:r>
              <a:rPr lang="en-US" altLang="zh-CN" sz="2000" dirty="0">
                <a:latin typeface="Times New Roman" panose="02020603050405020304" pitchFamily="18" charset="0"/>
              </a:rPr>
              <a:t> }</a:t>
            </a:r>
          </a:p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2000" i="1" dirty="0">
                <a:latin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>
                <a:latin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2000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2000" i="1" dirty="0" err="1">
                <a:latin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2000" dirty="0">
                <a:latin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80247" name="AutoShape 23"/>
          <p:cNvSpPr>
            <a:spLocks noChangeArrowheads="1"/>
          </p:cNvSpPr>
          <p:nvPr/>
        </p:nvSpPr>
        <p:spPr bwMode="auto">
          <a:xfrm>
            <a:off x="4397375" y="2100263"/>
            <a:ext cx="323850" cy="212725"/>
          </a:xfrm>
          <a:prstGeom prst="downArrow">
            <a:avLst>
              <a:gd name="adj1" fmla="val 50000"/>
              <a:gd name="adj2" fmla="val 58097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68580" tIns="34290" rIns="68580" bIns="34290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0249" name="Rectangle 25"/>
          <p:cNvSpPr>
            <a:spLocks noChangeArrowheads="1"/>
          </p:cNvSpPr>
          <p:nvPr/>
        </p:nvSpPr>
        <p:spPr bwMode="auto">
          <a:xfrm>
            <a:off x="285750" y="3071813"/>
            <a:ext cx="1997075" cy="608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80" tIns="34290" rIns="68580" bIns="34290"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latin typeface="楷体" pitchFamily="49" charset="-122"/>
                <a:ea typeface="楷体" pitchFamily="49" charset="-122"/>
                <a:cs typeface="楷体_GB2312" pitchFamily="49" charset="-122"/>
              </a:rPr>
              <a:t>标记非终结符</a:t>
            </a:r>
            <a:endParaRPr lang="en-US" altLang="zh-CN" sz="2000" dirty="0">
              <a:latin typeface="Times New Roman" pitchFamily="18" charset="0"/>
              <a:ea typeface="楷体" pitchFamily="49" charset="-122"/>
              <a:cs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1500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(</a:t>
            </a:r>
            <a:r>
              <a:rPr lang="en-US" altLang="zh-CN" sz="1500" i="1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Marker </a:t>
            </a:r>
            <a:r>
              <a:rPr lang="en-US" altLang="zh-CN" sz="1500" i="1" dirty="0" err="1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Nonterminal</a:t>
            </a:r>
            <a:r>
              <a:rPr lang="en-US" altLang="zh-CN" sz="1500" dirty="0">
                <a:latin typeface="Times New Roman" pitchFamily="18" charset="0"/>
                <a:ea typeface="楷体" pitchFamily="49" charset="-122"/>
                <a:cs typeface="楷体_GB2312" pitchFamily="49" charset="-122"/>
              </a:rPr>
              <a:t>)</a:t>
            </a:r>
            <a:endParaRPr lang="zh-CN" altLang="en-US" sz="1500" dirty="0">
              <a:ea typeface="楷体" pitchFamily="49" charset="-122"/>
              <a:cs typeface="楷体_GB2312" pitchFamily="49" charset="-122"/>
            </a:endParaRP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 flipV="1">
            <a:off x="2286000" y="3071813"/>
            <a:ext cx="574675" cy="285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286000" y="3357563"/>
            <a:ext cx="571500" cy="2857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3" name="云形标注 2"/>
          <p:cNvSpPr>
            <a:spLocks noChangeArrowheads="1"/>
          </p:cNvSpPr>
          <p:nvPr/>
        </p:nvSpPr>
        <p:spPr bwMode="auto">
          <a:xfrm>
            <a:off x="6588125" y="3357563"/>
            <a:ext cx="2357438" cy="1571625"/>
          </a:xfrm>
          <a:prstGeom prst="cloudCallout">
            <a:avLst>
              <a:gd name="adj1" fmla="val -78618"/>
              <a:gd name="adj2" fmla="val -12390"/>
            </a:avLst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访问未出现在该产生式中的符号的属性？</a:t>
            </a:r>
          </a:p>
        </p:txBody>
      </p:sp>
      <p:sp>
        <p:nvSpPr>
          <p:cNvPr id="4" name="矩形 3"/>
          <p:cNvSpPr/>
          <p:nvPr/>
        </p:nvSpPr>
        <p:spPr>
          <a:xfrm>
            <a:off x="6716713" y="2220913"/>
            <a:ext cx="1906587" cy="922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 indent="0"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修改后的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，所有语义动作都位于产生式末尾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0247" grpId="0" animBg="1"/>
      <p:bldP spid="180249" grpId="0" animBg="1"/>
      <p:bldP spid="180250" grpId="0" animBg="1"/>
      <p:bldP spid="180251" grpId="0" animBg="1"/>
      <p:bldP spid="3" grpId="0" animBg="1"/>
      <p:bldP spid="4" grpId="0" build="allAtOnce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200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2328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29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4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198662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98704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8668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669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8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198673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98675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6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98678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9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98681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198682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9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198684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5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8687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8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0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1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0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8693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4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5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198696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98697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98698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99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98700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98701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702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200" grpId="0"/>
      <p:bldP spid="182328" grpId="0" animBg="1"/>
      <p:bldP spid="182329" grpId="0" animBg="1"/>
      <p:bldP spid="16" grpId="0" animBg="1"/>
      <p:bldP spid="17" grpId="0" animBg="1"/>
      <p:bldP spid="17" grpId="1" animBg="1"/>
      <p:bldP spid="18" grpId="0" animBg="1"/>
      <p:bldP spid="29" grpId="0" animBg="1"/>
      <p:bldP spid="30" grpId="0" animBg="1"/>
      <p:bldP spid="30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07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8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0709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0762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408738" y="38671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408738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6678613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678613" y="4125913"/>
            <a:ext cx="269875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6678613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5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0727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72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3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0731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0733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34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8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0736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81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0739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0740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4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0742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3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7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0745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6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90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48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9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3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0751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2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3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0754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0755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0756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57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0758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0759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60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5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3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2757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281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408738" y="3867150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6408738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02768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6678613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6678613" y="4125913"/>
            <a:ext cx="269875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6678613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02772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948488" y="3857625"/>
            <a:ext cx="1195387" cy="280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6948488" y="4143375"/>
            <a:ext cx="1195387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7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1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6948488" y="3598863"/>
            <a:ext cx="11334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8083550" y="3868738"/>
            <a:ext cx="971550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1600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8083550" y="4141788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8081963" y="3598863"/>
            <a:ext cx="971550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9</a:t>
            </a:r>
            <a:endParaRPr lang="en-US" altLang="zh-CN" sz="17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2779" name="矩形 40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2781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68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9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278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278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8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4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279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7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2793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279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0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279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797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3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279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0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6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3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9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80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0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2808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280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281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11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281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281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81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1" grpId="0" animBg="1"/>
      <p:bldP spid="31" grpId="1" animBg="1"/>
      <p:bldP spid="32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03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4805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4856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165725" y="3856038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165725" y="4125913"/>
            <a:ext cx="271463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165725" y="3597275"/>
            <a:ext cx="271463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437188" y="3833813"/>
            <a:ext cx="971550" cy="339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437188" y="4138613"/>
            <a:ext cx="971550" cy="354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T</a:t>
            </a:r>
            <a:r>
              <a:rPr lang="en-US" altLang="zh-CN" sz="16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700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inh</a:t>
            </a:r>
            <a:r>
              <a:rPr lang="en-US" altLang="zh-CN" sz="17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=3</a:t>
            </a:r>
            <a:endParaRPr lang="zh-CN" altLang="en-US" sz="1700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5437188" y="3598863"/>
            <a:ext cx="971550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4814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5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6408738" y="3868738"/>
            <a:ext cx="9175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endParaRPr lang="en-US" altLang="zh-CN" sz="16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6408738" y="4137025"/>
            <a:ext cx="917575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700" i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=15</a:t>
            </a:r>
            <a:endParaRPr lang="zh-CN" altLang="en-US" sz="170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6408738" y="3598863"/>
            <a:ext cx="9175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7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4819" name="矩形 43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821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70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1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4825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4827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8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6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4830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9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4833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4834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4836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37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85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4839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0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8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2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3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91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845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6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7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4848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4849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4850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1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4852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4853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4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30" grpId="0" animBg="1"/>
      <p:bldP spid="20" grpId="0" animBg="1"/>
      <p:bldP spid="21" grpId="0" animBg="1"/>
      <p:bldP spid="22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Line 56"/>
          <p:cNvSpPr>
            <a:spLocks noChangeShapeType="1"/>
          </p:cNvSpPr>
          <p:nvPr/>
        </p:nvSpPr>
        <p:spPr bwMode="auto">
          <a:xfrm flipV="1">
            <a:off x="6678613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1" name="Line 57"/>
          <p:cNvSpPr>
            <a:spLocks noChangeShapeType="1"/>
          </p:cNvSpPr>
          <p:nvPr/>
        </p:nvSpPr>
        <p:spPr bwMode="auto">
          <a:xfrm flipV="1">
            <a:off x="6454775" y="2974975"/>
            <a:ext cx="0" cy="2174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3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dirty="0"/>
          </a:p>
        </p:txBody>
      </p:sp>
      <p:grpSp>
        <p:nvGrpSpPr>
          <p:cNvPr id="206853" name="组合 11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3" name="五边形 12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06898" name="五边形 13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</p:grp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895850" y="3856038"/>
            <a:ext cx="269875" cy="271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4895850" y="3598863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6856" name="Line 56"/>
          <p:cNvSpPr>
            <a:spLocks noChangeShapeType="1"/>
          </p:cNvSpPr>
          <p:nvPr/>
        </p:nvSpPr>
        <p:spPr bwMode="auto">
          <a:xfrm flipV="1">
            <a:off x="6894513" y="2979738"/>
            <a:ext cx="0" cy="2159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57" name="Line 56"/>
          <p:cNvSpPr>
            <a:spLocks noChangeShapeType="1"/>
          </p:cNvSpPr>
          <p:nvPr/>
        </p:nvSpPr>
        <p:spPr bwMode="auto">
          <a:xfrm flipV="1">
            <a:off x="7056438" y="2979738"/>
            <a:ext cx="0" cy="2174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5165725" y="3821113"/>
            <a:ext cx="865188" cy="341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5165725" y="4138613"/>
            <a:ext cx="865188" cy="3698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i="1">
                <a:solidFill>
                  <a:srgbClr val="000000"/>
                </a:solidFill>
                <a:latin typeface="Times New Roman" panose="02020603050405020304" pitchFamily="18" charset="0"/>
              </a:rPr>
              <a:t>val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=15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5165725" y="3598863"/>
            <a:ext cx="865188" cy="2571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6861" name="矩形 34"/>
          <p:cNvSpPr>
            <a:spLocks noChangeArrowheads="1"/>
          </p:cNvSpPr>
          <p:nvPr/>
        </p:nvSpPr>
        <p:spPr bwMode="auto">
          <a:xfrm>
            <a:off x="30163" y="41433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SLR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自动机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5562600" y="2651125"/>
            <a:ext cx="174625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输入：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3 * 5</a:t>
            </a:r>
            <a:endParaRPr kumimoji="1" lang="zh-CN" altLang="en-US" sz="1800" dirty="0">
              <a:solidFill>
                <a:schemeClr val="tx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6863" name="组合 80"/>
          <p:cNvGrpSpPr>
            <a:grpSpLocks/>
          </p:cNvGrpSpPr>
          <p:nvPr/>
        </p:nvGrpSpPr>
        <p:grpSpPr bwMode="auto">
          <a:xfrm>
            <a:off x="52388" y="1274763"/>
            <a:ext cx="4589462" cy="3762375"/>
            <a:chOff x="3431846" y="1052514"/>
            <a:chExt cx="6118556" cy="5015607"/>
          </a:xfrm>
        </p:grpSpPr>
        <p:sp>
          <p:nvSpPr>
            <p:cNvPr id="164" name="Text Box 2"/>
            <p:cNvSpPr txBox="1">
              <a:spLocks noChangeArrowheads="1"/>
            </p:cNvSpPr>
            <p:nvPr/>
          </p:nvSpPr>
          <p:spPr bwMode="auto">
            <a:xfrm>
              <a:off x="3575762" y="1412283"/>
              <a:ext cx="1439162" cy="1149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· FMT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5" name="Text Box 3"/>
            <p:cNvSpPr txBox="1">
              <a:spLocks noChangeArrowheads="1"/>
            </p:cNvSpPr>
            <p:nvPr/>
          </p:nvSpPr>
          <p:spPr bwMode="auto">
            <a:xfrm>
              <a:off x="5520747" y="1052514"/>
              <a:ext cx="1223288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→T ·</a:t>
              </a:r>
            </a:p>
          </p:txBody>
        </p:sp>
        <p:sp>
          <p:nvSpPr>
            <p:cNvPr id="206867" name="Line 4"/>
            <p:cNvSpPr>
              <a:spLocks noChangeShapeType="1"/>
            </p:cNvSpPr>
            <p:nvPr/>
          </p:nvSpPr>
          <p:spPr bwMode="auto">
            <a:xfrm flipV="1">
              <a:off x="5016500" y="1557339"/>
              <a:ext cx="503238" cy="142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5"/>
            <p:cNvSpPr txBox="1">
              <a:spLocks noChangeArrowheads="1"/>
            </p:cNvSpPr>
            <p:nvPr/>
          </p:nvSpPr>
          <p:spPr bwMode="auto">
            <a:xfrm>
              <a:off x="5520747" y="1844006"/>
              <a:ext cx="1655037" cy="9840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 · 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M→ ·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6869" name="Line 6"/>
            <p:cNvSpPr>
              <a:spLocks noChangeShapeType="1"/>
            </p:cNvSpPr>
            <p:nvPr/>
          </p:nvSpPr>
          <p:spPr bwMode="auto">
            <a:xfrm>
              <a:off x="5011738" y="2370138"/>
              <a:ext cx="483093" cy="115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0" name="Text Box 7"/>
            <p:cNvSpPr txBox="1">
              <a:spLocks noChangeArrowheads="1"/>
            </p:cNvSpPr>
            <p:nvPr/>
          </p:nvSpPr>
          <p:spPr bwMode="auto">
            <a:xfrm>
              <a:off x="5084795" y="1987180"/>
              <a:ext cx="503237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70" name="Text Box 8"/>
            <p:cNvSpPr txBox="1">
              <a:spLocks noChangeArrowheads="1"/>
            </p:cNvSpPr>
            <p:nvPr/>
          </p:nvSpPr>
          <p:spPr bwMode="auto">
            <a:xfrm>
              <a:off x="3431846" y="3573015"/>
              <a:ext cx="1513236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 typeface="Symbol" panose="05050102010706020507" pitchFamily="18" charset="2"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·</a:t>
              </a:r>
              <a:r>
                <a:rPr kumimoji="1"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206872" name="Line 9"/>
            <p:cNvSpPr>
              <a:spLocks noChangeShapeType="1"/>
            </p:cNvSpPr>
            <p:nvPr/>
          </p:nvSpPr>
          <p:spPr bwMode="auto">
            <a:xfrm>
              <a:off x="4367213" y="2651125"/>
              <a:ext cx="0" cy="922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11"/>
            <p:cNvSpPr txBox="1">
              <a:spLocks noChangeArrowheads="1"/>
            </p:cNvSpPr>
            <p:nvPr/>
          </p:nvSpPr>
          <p:spPr bwMode="auto">
            <a:xfrm>
              <a:off x="5017040" y="3996273"/>
              <a:ext cx="182435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 · 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N→ ·  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*/$</a:t>
              </a:r>
            </a:p>
          </p:txBody>
        </p:sp>
        <p:sp>
          <p:nvSpPr>
            <p:cNvPr id="173" name="Text Box 12"/>
            <p:cNvSpPr txBox="1">
              <a:spLocks noChangeArrowheads="1"/>
            </p:cNvSpPr>
            <p:nvPr/>
          </p:nvSpPr>
          <p:spPr bwMode="auto">
            <a:xfrm>
              <a:off x="7825524" y="4796230"/>
              <a:ext cx="1724878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6875" name="Text Box 13"/>
            <p:cNvSpPr txBox="1">
              <a:spLocks noChangeArrowheads="1"/>
            </p:cNvSpPr>
            <p:nvPr/>
          </p:nvSpPr>
          <p:spPr bwMode="auto">
            <a:xfrm>
              <a:off x="7318377" y="52269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6876" name="Text Box 15"/>
            <p:cNvSpPr txBox="1">
              <a:spLocks noChangeArrowheads="1"/>
            </p:cNvSpPr>
            <p:nvPr/>
          </p:nvSpPr>
          <p:spPr bwMode="auto">
            <a:xfrm>
              <a:off x="3792538" y="2852739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6" name="Text Box 17"/>
            <p:cNvSpPr txBox="1">
              <a:spLocks noChangeArrowheads="1"/>
            </p:cNvSpPr>
            <p:nvPr/>
          </p:nvSpPr>
          <p:spPr bwMode="auto">
            <a:xfrm>
              <a:off x="7594834" y="1473655"/>
              <a:ext cx="1767207" cy="12718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 · 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    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206878" name="Line 18"/>
            <p:cNvSpPr>
              <a:spLocks noChangeShapeType="1"/>
            </p:cNvSpPr>
            <p:nvPr/>
          </p:nvSpPr>
          <p:spPr bwMode="auto">
            <a:xfrm flipV="1">
              <a:off x="7201264" y="2060600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9" name="Text Box 19"/>
            <p:cNvSpPr txBox="1">
              <a:spLocks noChangeArrowheads="1"/>
            </p:cNvSpPr>
            <p:nvPr/>
          </p:nvSpPr>
          <p:spPr bwMode="auto">
            <a:xfrm>
              <a:off x="7162037" y="1628799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79" name="Text Box 20"/>
            <p:cNvSpPr txBox="1">
              <a:spLocks noChangeArrowheads="1"/>
            </p:cNvSpPr>
            <p:nvPr/>
          </p:nvSpPr>
          <p:spPr bwMode="auto">
            <a:xfrm>
              <a:off x="7391658" y="3346572"/>
              <a:ext cx="1801070" cy="9861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→ · *FNT</a:t>
              </a:r>
              <a:r>
                <a:rPr lang="en-US" altLang="zh-CN" sz="1400" b="0" i="1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</a:t>
              </a:r>
              <a:r>
                <a:rPr kumimoji="1" lang="en-US" altLang="zh-CN" sz="1400" i="1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· 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6881" name="Line 21"/>
            <p:cNvSpPr>
              <a:spLocks noChangeShapeType="1"/>
            </p:cNvSpPr>
            <p:nvPr/>
          </p:nvSpPr>
          <p:spPr bwMode="auto">
            <a:xfrm rot="10800000">
              <a:off x="4943476" y="3789041"/>
              <a:ext cx="2447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2" name="Text Box 22"/>
            <p:cNvSpPr txBox="1">
              <a:spLocks noChangeArrowheads="1"/>
            </p:cNvSpPr>
            <p:nvPr/>
          </p:nvSpPr>
          <p:spPr bwMode="auto">
            <a:xfrm>
              <a:off x="6888163" y="3356993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2" name="Text Box 23"/>
            <p:cNvSpPr txBox="1">
              <a:spLocks noChangeArrowheads="1"/>
            </p:cNvSpPr>
            <p:nvPr/>
          </p:nvSpPr>
          <p:spPr bwMode="auto">
            <a:xfrm>
              <a:off x="5027623" y="5342233"/>
              <a:ext cx="2031759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→*FNT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4" name="Line 24"/>
            <p:cNvSpPr>
              <a:spLocks noChangeShapeType="1"/>
            </p:cNvSpPr>
            <p:nvPr/>
          </p:nvSpPr>
          <p:spPr bwMode="auto">
            <a:xfrm rot="10800000">
              <a:off x="6743700" y="4293095"/>
              <a:ext cx="64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5" name="Text Box 25"/>
            <p:cNvSpPr txBox="1">
              <a:spLocks noChangeArrowheads="1"/>
            </p:cNvSpPr>
            <p:nvPr/>
          </p:nvSpPr>
          <p:spPr bwMode="auto">
            <a:xfrm>
              <a:off x="6888163" y="3861048"/>
              <a:ext cx="3810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5" name="Text Box 26"/>
            <p:cNvSpPr txBox="1">
              <a:spLocks noChangeArrowheads="1"/>
            </p:cNvSpPr>
            <p:nvPr/>
          </p:nvSpPr>
          <p:spPr bwMode="auto">
            <a:xfrm>
              <a:off x="5010692" y="2925430"/>
              <a:ext cx="1805302" cy="6983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1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9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5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1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T→FMT</a:t>
              </a:r>
              <a:r>
                <a:rPr lang="en-US" altLang="zh-CN" sz="1400" b="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΄ </a:t>
              </a:r>
              <a:r>
                <a:rPr kumimoji="1"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·</a:t>
              </a:r>
              <a:r>
                <a:rPr kumimoji="1" lang="zh-CN" altLang="en-US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，</a:t>
              </a:r>
              <a:r>
                <a:rPr kumimoji="1"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$</a:t>
              </a:r>
              <a:endParaRPr kumimoji="1"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887" name="Line 27"/>
            <p:cNvSpPr>
              <a:spLocks noChangeShapeType="1"/>
            </p:cNvSpPr>
            <p:nvPr/>
          </p:nvSpPr>
          <p:spPr bwMode="auto">
            <a:xfrm>
              <a:off x="8112125" y="276966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8" name="Line 29"/>
            <p:cNvSpPr>
              <a:spLocks noChangeShapeType="1"/>
            </p:cNvSpPr>
            <p:nvPr/>
          </p:nvSpPr>
          <p:spPr bwMode="auto">
            <a:xfrm flipH="1">
              <a:off x="6815138" y="2543218"/>
              <a:ext cx="792493" cy="723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9" name="Text Box 30"/>
            <p:cNvSpPr txBox="1">
              <a:spLocks noChangeArrowheads="1"/>
            </p:cNvSpPr>
            <p:nvPr/>
          </p:nvSpPr>
          <p:spPr bwMode="auto">
            <a:xfrm>
              <a:off x="6959599" y="299720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T’</a:t>
              </a:r>
            </a:p>
          </p:txBody>
        </p:sp>
        <p:sp>
          <p:nvSpPr>
            <p:cNvPr id="206890" name="Text Box 32"/>
            <p:cNvSpPr txBox="1">
              <a:spLocks noChangeArrowheads="1"/>
            </p:cNvSpPr>
            <p:nvPr/>
          </p:nvSpPr>
          <p:spPr bwMode="auto">
            <a:xfrm>
              <a:off x="8328024" y="4292500"/>
              <a:ext cx="4572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6891" name="Text Box 35"/>
            <p:cNvSpPr txBox="1">
              <a:spLocks noChangeArrowheads="1"/>
            </p:cNvSpPr>
            <p:nvPr/>
          </p:nvSpPr>
          <p:spPr bwMode="auto">
            <a:xfrm>
              <a:off x="5087939" y="1066801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06892" name="Line 38"/>
            <p:cNvSpPr>
              <a:spLocks noChangeShapeType="1"/>
            </p:cNvSpPr>
            <p:nvPr/>
          </p:nvSpPr>
          <p:spPr bwMode="auto">
            <a:xfrm>
              <a:off x="6743700" y="4869482"/>
              <a:ext cx="1079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3" name="Text Box 39"/>
            <p:cNvSpPr txBox="1">
              <a:spLocks noChangeArrowheads="1"/>
            </p:cNvSpPr>
            <p:nvPr/>
          </p:nvSpPr>
          <p:spPr bwMode="auto">
            <a:xfrm>
              <a:off x="6888163" y="450912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06894" name="Text Box 43"/>
            <p:cNvSpPr txBox="1">
              <a:spLocks noChangeArrowheads="1"/>
            </p:cNvSpPr>
            <p:nvPr/>
          </p:nvSpPr>
          <p:spPr bwMode="auto">
            <a:xfrm>
              <a:off x="8183563" y="2842690"/>
              <a:ext cx="533400" cy="410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1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06895" name="Line 27"/>
            <p:cNvSpPr>
              <a:spLocks noChangeShapeType="1"/>
            </p:cNvSpPr>
            <p:nvPr/>
          </p:nvSpPr>
          <p:spPr bwMode="auto">
            <a:xfrm flipH="1">
              <a:off x="7059587" y="5661000"/>
              <a:ext cx="765203" cy="22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6" name="Line 27"/>
            <p:cNvSpPr>
              <a:spLocks noChangeShapeType="1"/>
            </p:cNvSpPr>
            <p:nvPr/>
          </p:nvSpPr>
          <p:spPr bwMode="auto">
            <a:xfrm flipH="1" flipV="1">
              <a:off x="8183563" y="4365103"/>
              <a:ext cx="0" cy="384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2565400"/>
            <a:ext cx="8915400" cy="2649538"/>
          </a:xfrm>
        </p:spPr>
        <p:txBody>
          <a:bodyPr/>
          <a:lstStyle/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1)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val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syn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 top = 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  <a:cs typeface="Times New Roman" panose="02020603050405020304" pitchFamily="18" charset="0"/>
              </a:rPr>
              <a:t>2;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</a:t>
            </a:r>
          </a:p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sym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solidFill>
                  <a:schemeClr val="tx1"/>
                </a:solidFill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top+</a:t>
            </a:r>
            <a:r>
              <a:rPr lang="en-US" altLang="zh-CN" sz="2000" b="1" dirty="0">
                <a:solidFill>
                  <a:srgbClr val="2D83F4"/>
                </a:solidFill>
              </a:rPr>
              <a:t>1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</a:rPr>
              <a:t>val</a:t>
            </a:r>
            <a:r>
              <a:rPr lang="en-US" altLang="zh-CN" sz="2000" b="1" dirty="0">
                <a:solidFill>
                  <a:srgbClr val="2D83F4"/>
                </a:solidFill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</a:rPr>
              <a:t> top = top+</a:t>
            </a:r>
            <a:r>
              <a:rPr lang="en-US" altLang="zh-CN" sz="2000" b="1" dirty="0">
                <a:solidFill>
                  <a:srgbClr val="2D83F4"/>
                </a:solidFill>
              </a:rPr>
              <a:t>1;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 	</a:t>
            </a:r>
          </a:p>
          <a:p>
            <a:pPr marL="457200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2) </a:t>
            </a:r>
            <a:r>
              <a:rPr lang="en-US" altLang="zh-CN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dirty="0">
                <a:solidFill>
                  <a:schemeClr val="tx1"/>
                </a:solidFill>
              </a:rPr>
              <a:t>→*</a:t>
            </a:r>
            <a:r>
              <a:rPr lang="zh-CN" altLang="en-US" sz="2000" b="1" i="1" dirty="0">
                <a:solidFill>
                  <a:schemeClr val="tx1"/>
                </a:solidFill>
              </a:rPr>
              <a:t>F </a:t>
            </a: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en-US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000" b="1" i="1" dirty="0">
                <a:solidFill>
                  <a:schemeClr val="tx1"/>
                </a:solidFill>
              </a:rPr>
              <a:t>T</a:t>
            </a:r>
            <a:r>
              <a:rPr lang="zh-CN" alt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ea typeface="楷体" panose="02010609060101010101" pitchFamily="49" charset="-122"/>
              </a:rPr>
              <a:t>′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3]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syn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</a:rPr>
              <a:t>syn</a:t>
            </a:r>
            <a:r>
              <a:rPr lang="en-US" altLang="zh-CN" sz="2000" b="1" dirty="0">
                <a:solidFill>
                  <a:srgbClr val="2D83F4"/>
                </a:solidFill>
              </a:rPr>
              <a:t>;</a:t>
            </a:r>
            <a:r>
              <a:rPr lang="en-US" altLang="zh-CN" sz="2000" b="1" i="1" dirty="0">
                <a:solidFill>
                  <a:srgbClr val="2D83F4"/>
                </a:solidFill>
              </a:rPr>
              <a:t> top = top-</a:t>
            </a:r>
            <a:r>
              <a:rPr lang="en-US" altLang="zh-CN" sz="2000" b="1" dirty="0">
                <a:solidFill>
                  <a:srgbClr val="2D83F4"/>
                </a:solidFill>
              </a:rPr>
              <a:t>3;}</a:t>
            </a:r>
          </a:p>
          <a:p>
            <a:pPr lvl="1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i="1" dirty="0">
                <a:solidFill>
                  <a:schemeClr val="tx1"/>
                </a:solidFill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→ </a:t>
            </a:r>
            <a:r>
              <a:rPr lang="el-GR" altLang="zh-CN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top+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1]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i="1" dirty="0" err="1">
                <a:solidFill>
                  <a:srgbClr val="2D83F4"/>
                </a:solidFill>
                <a:ea typeface="楷体" panose="02010609060101010101" pitchFamily="49" charset="-122"/>
              </a:rPr>
              <a:t>′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top-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2]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b="1" i="1" dirty="0" err="1">
                <a:solidFill>
                  <a:srgbClr val="2D83F4"/>
                </a:solidFill>
                <a:sym typeface="Times New Roman" panose="02020603050405020304" pitchFamily="18" charset="0"/>
              </a:rPr>
              <a:t>΄inh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×</a:t>
            </a:r>
            <a:r>
              <a:rPr lang="en-US" altLang="zh-CN" sz="2000" b="1" i="1" dirty="0">
                <a:solidFill>
                  <a:srgbClr val="2D83F4"/>
                </a:solidFill>
                <a:sym typeface="Times New Roman" panose="02020603050405020304" pitchFamily="18" charset="0"/>
              </a:rPr>
              <a:t>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;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 = top+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1;</a:t>
            </a:r>
            <a:r>
              <a:rPr lang="en-US" altLang="zh-CN" sz="2000" b="1" dirty="0">
                <a:solidFill>
                  <a:srgbClr val="2D83F4"/>
                </a:solidFill>
                <a:sym typeface="Times New Roman" panose="02020603050405020304" pitchFamily="18" charset="0"/>
              </a:rPr>
              <a:t>} </a:t>
            </a:r>
            <a:endParaRPr lang="zh-CN" altLang="en-US" sz="2000" b="1" dirty="0">
              <a:solidFill>
                <a:srgbClr val="2D83F4"/>
              </a:solidFill>
              <a:sym typeface="Times New Roman" panose="02020603050405020304" pitchFamily="18" charset="0"/>
            </a:endParaRPr>
          </a:p>
          <a:p>
            <a:pPr marL="457200" lvl="1" indent="-457200" eaLnBrk="1" hangingPunct="1">
              <a:lnSpc>
                <a:spcPts val="2800"/>
              </a:lnSpc>
              <a:buClr>
                <a:srgbClr val="3333CC"/>
              </a:buClr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3) </a:t>
            </a:r>
            <a:r>
              <a:rPr lang="zh-CN" altLang="en-US" sz="2000" b="1" i="1" dirty="0">
                <a:solidFill>
                  <a:schemeClr val="tx1"/>
                </a:solidFill>
              </a:rPr>
              <a:t>T</a:t>
            </a:r>
            <a:r>
              <a:rPr lang="en-US" altLang="zh-CN" sz="2000" b="1" i="1" dirty="0">
                <a:solidFill>
                  <a:schemeClr val="tx1"/>
                </a:solidFill>
              </a:rPr>
              <a:t>′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l-GR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+1].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syn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].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Arial" panose="020B0604020202020204" pitchFamily="34" charset="0"/>
              </a:rPr>
              <a:t>T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′</a:t>
            </a:r>
            <a:r>
              <a:rPr lang="en-US" altLang="zh-CN" sz="2000" b="1" i="1" dirty="0" err="1">
                <a:solidFill>
                  <a:schemeClr val="tx2">
                    <a:lumMod val="60000"/>
                    <a:lumOff val="40000"/>
                  </a:schemeClr>
                </a:solidFill>
                <a:sym typeface="Times New Roman" panose="02020603050405020304" pitchFamily="18" charset="0"/>
              </a:rPr>
              <a:t>inh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+1;}</a:t>
            </a:r>
          </a:p>
          <a:p>
            <a:pPr marL="457200" indent="-457200">
              <a:lnSpc>
                <a:spcPts val="2800"/>
              </a:lnSpc>
              <a:buFont typeface="Symbol" panose="05050102010706020507" pitchFamily="18" charset="2"/>
              <a:buNone/>
              <a:defRPr/>
            </a:pPr>
            <a:r>
              <a:rPr lang="en-US" altLang="zh-CN" sz="2000" b="1" dirty="0">
                <a:solidFill>
                  <a:schemeClr val="tx1"/>
                </a:solidFill>
                <a:sym typeface="Times New Roman" panose="02020603050405020304" pitchFamily="18" charset="0"/>
              </a:rPr>
              <a:t>4) </a:t>
            </a:r>
            <a:r>
              <a:rPr lang="en-US" altLang="zh-CN" sz="2000" b="1" i="1" dirty="0">
                <a:solidFill>
                  <a:schemeClr val="tx1"/>
                </a:solidFill>
                <a:sym typeface="Times New Roman" panose="02020603050405020304" pitchFamily="18" charset="0"/>
              </a:rPr>
              <a:t>F</a:t>
            </a:r>
            <a:r>
              <a:rPr lang="zh-CN" altLang="en-US" sz="2000" b="1" i="1" dirty="0">
                <a:solidFill>
                  <a:schemeClr val="tx1"/>
                </a:solidFill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sym typeface="Arial" panose="020B0604020202020204" pitchFamily="34" charset="0"/>
              </a:rPr>
              <a:t>→</a:t>
            </a:r>
            <a:r>
              <a:rPr lang="en-US" altLang="zh-CN" sz="2000" b="1" dirty="0">
                <a:solidFill>
                  <a:schemeClr val="tx1"/>
                </a:solidFill>
                <a:sym typeface="Arial" panose="020B0604020202020204" pitchFamily="34" charset="0"/>
              </a:rPr>
              <a:t>digit </a:t>
            </a:r>
            <a:r>
              <a:rPr lang="en-US" altLang="zh-CN" sz="2000" b="1" dirty="0">
                <a:solidFill>
                  <a:srgbClr val="2D83F4"/>
                </a:solidFill>
                <a:sym typeface="Arial" panose="020B0604020202020204" pitchFamily="34" charset="0"/>
              </a:rPr>
              <a:t>{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ea typeface="楷体_GB2312" pitchFamily="49" charset="-122"/>
              </a:rPr>
              <a:t>val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= stack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[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top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]</a:t>
            </a:r>
            <a:r>
              <a:rPr lang="en-US" altLang="zh-CN" sz="2000" b="1" i="1" dirty="0">
                <a:solidFill>
                  <a:srgbClr val="2D83F4"/>
                </a:solidFill>
                <a:ea typeface="楷体_GB2312" pitchFamily="49" charset="-122"/>
              </a:rPr>
              <a:t>.</a:t>
            </a:r>
            <a:r>
              <a:rPr lang="en-US" altLang="zh-CN" sz="2000" b="1" i="1" dirty="0" err="1">
                <a:solidFill>
                  <a:srgbClr val="2D83F4"/>
                </a:solidFill>
                <a:sym typeface="Arial" panose="020B0604020202020204" pitchFamily="34" charset="0"/>
              </a:rPr>
              <a:t>lexval</a:t>
            </a:r>
            <a:r>
              <a:rPr lang="en-US" altLang="zh-CN" sz="2000" b="1" dirty="0">
                <a:solidFill>
                  <a:srgbClr val="2D83F4"/>
                </a:solidFill>
                <a:ea typeface="楷体_GB2312" pitchFamily="49" charset="-122"/>
              </a:rPr>
              <a:t>;</a:t>
            </a:r>
            <a:r>
              <a:rPr lang="en-US" altLang="zh-CN" sz="2000" b="1" dirty="0">
                <a:solidFill>
                  <a:srgbClr val="2D83F4"/>
                </a:solidFill>
              </a:rPr>
              <a:t>}</a:t>
            </a:r>
            <a:endParaRPr lang="zh-CN" altLang="en-US" sz="2000" b="1" dirty="0">
              <a:solidFill>
                <a:srgbClr val="2D83F4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12750"/>
            <a:ext cx="7931150" cy="358775"/>
          </a:xfrm>
        </p:spPr>
        <p:txBody>
          <a:bodyPr/>
          <a:lstStyle/>
          <a:p>
            <a:pPr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将语义动作改写为</a:t>
            </a:r>
            <a:b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</a:b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可执行的栈操作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30763" y="119063"/>
            <a:ext cx="3884612" cy="24526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9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5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} </a:t>
            </a:r>
            <a:r>
              <a:rPr lang="en-US" altLang="zh-CN" sz="1800" dirty="0">
                <a:solidFill>
                  <a:srgbClr val="008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</a:p>
          <a:p>
            <a:pPr eaLnBrk="1" hangingPunct="1"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800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 </a:t>
            </a:r>
            <a:r>
              <a:rPr lang="el-GR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l-GR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.inh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F.val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=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×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</a:t>
            </a:r>
            <a:r>
              <a:rPr lang="en-US" altLang="zh-CN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} 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l-GR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ε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{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′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4)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</a:t>
            </a:r>
            <a:r>
              <a:rPr lang="zh-CN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→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 {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F.val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digit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.lexval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}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631825"/>
            <a:ext cx="8715375" cy="3225800"/>
          </a:xfrm>
        </p:spPr>
        <p:txBody>
          <a:bodyPr/>
          <a:lstStyle/>
          <a:p>
            <a:pPr marL="0" indent="0">
              <a:lnSpc>
                <a:spcPts val="2700"/>
              </a:lnSpc>
              <a:buFont typeface="Symbol" panose="05050102010706020507" pitchFamily="18" charset="2"/>
              <a:buNone/>
              <a:defRPr/>
            </a:pP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给定一个以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LL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文法为基础的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属性定义，可以修改这个文法，并在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zh-CN" altLang="en-US" sz="2200" b="1" dirty="0">
                <a:solidFill>
                  <a:schemeClr val="tx1"/>
                </a:solidFill>
                <a:cs typeface="Times New Roman" pitchFamily="18" charset="0"/>
              </a:rPr>
              <a:t>语法分析过程中计算这个新文法之上的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SDD</a:t>
            </a:r>
          </a:p>
          <a:p>
            <a:pPr marL="273044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首先构造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SDT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，在各个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非终结符之前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放置语义动作来计算它的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并在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产生式后端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放置语义动作计算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273044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对每个内嵌的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语义动作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，向文法中引入一个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标记非终结符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来替换它。每个这样的位置都有一个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不同的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标记，并且对于任意一个标记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都有一个产生式</a:t>
            </a:r>
            <a:r>
              <a:rPr lang="en-US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l-GR" altLang="zh-CN" sz="20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  <a:sym typeface="Arial" charset="0"/>
              </a:rPr>
              <a:t>ε</a:t>
            </a:r>
            <a:endParaRPr lang="en-US" altLang="zh-CN" sz="2000" b="1" i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marL="273044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如果标记非终结符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在某个产生式</a:t>
            </a:r>
            <a:r>
              <a:rPr lang="el-GR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α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{a}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β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中替换了语义动作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，对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进行修改得到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a'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，并且将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a'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关联到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→</a:t>
            </a:r>
            <a:r>
              <a:rPr lang="el-GR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ε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上。动作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a'</a:t>
            </a:r>
          </a:p>
          <a:p>
            <a:pPr marL="576248" lvl="1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(a)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将动作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需要的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  <a:sym typeface="Arial" charset="0"/>
              </a:rPr>
              <a:t>α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中符号的任何属性作为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继承属性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进行复制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marL="576248" lvl="1" indent="-273044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(b) 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按照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中的方法计算各个属性，但是将计算得到的这些属性作为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的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综合属性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57188" y="842963"/>
            <a:ext cx="8501062" cy="2808287"/>
          </a:xfrm>
        </p:spPr>
        <p:txBody>
          <a:bodyPr/>
          <a:lstStyle/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语法制导定义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语法制导翻译方案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SDT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属性定义的自顶向下翻译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在非递归的预测分析过程中进行翻译</a:t>
            </a:r>
          </a:p>
          <a:p>
            <a:pPr lvl="1"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在递归的预测分析过程中进行翻译</a:t>
            </a:r>
          </a:p>
          <a:p>
            <a:pPr eaLnBrk="1" hangingPunct="1">
              <a:lnSpc>
                <a:spcPts val="27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+mn-ea"/>
              </a:rPr>
              <a:t>L-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属性定义的自底向上翻译 </a:t>
            </a:r>
          </a:p>
        </p:txBody>
      </p:sp>
      <p:sp>
        <p:nvSpPr>
          <p:cNvPr id="6246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</a:p>
        </p:txBody>
      </p:sp>
      <p:grpSp>
        <p:nvGrpSpPr>
          <p:cNvPr id="212996" name="组合 44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2998" name="五边形 46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3" descr="G:\QQ截图201607142012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500" b="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endParaRPr lang="en-US" altLang="zh-CN" sz="3500" b="0" spc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51203" name="矩形 7"/>
          <p:cNvSpPr>
            <a:spLocks noChangeArrowheads="1"/>
          </p:cNvSpPr>
          <p:nvPr/>
        </p:nvSpPr>
        <p:spPr bwMode="auto">
          <a:xfrm>
            <a:off x="4500563" y="1357313"/>
            <a:ext cx="4357687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语法制导定义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SDD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S-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属性定义与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语法制导翻译方案</a:t>
            </a: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SDT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属性定义的自顶向下翻译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L-</a:t>
            </a:r>
            <a:r>
              <a:rPr lang="zh-CN" altLang="en-US" sz="200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属性定义的自底向上翻译 </a:t>
            </a:r>
          </a:p>
        </p:txBody>
      </p:sp>
      <p:pic>
        <p:nvPicPr>
          <p:cNvPr id="51204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2876550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b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16546</TotalTime>
  <Words>12119</Words>
  <Application>Microsoft Office PowerPoint</Application>
  <PresentationFormat>全屏显示(16:9)</PresentationFormat>
  <Paragraphs>1691</Paragraphs>
  <Slides>89</Slides>
  <Notes>89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89</vt:i4>
      </vt:variant>
    </vt:vector>
  </HeadingPairs>
  <TitlesOfParts>
    <vt:vector size="105" baseType="lpstr">
      <vt:lpstr>华文楷体</vt:lpstr>
      <vt:lpstr>楷体</vt:lpstr>
      <vt:lpstr>楷体_GB2312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1_波形</vt:lpstr>
      <vt:lpstr>波形</vt:lpstr>
      <vt:lpstr>4_波形</vt:lpstr>
      <vt:lpstr>2_波形</vt:lpstr>
      <vt:lpstr>3_波形</vt:lpstr>
      <vt:lpstr>PowerPoint 演示文稿</vt:lpstr>
      <vt:lpstr>什么是语法制导翻译</vt:lpstr>
      <vt:lpstr>语法制导翻译的基本思想</vt:lpstr>
      <vt:lpstr>两个概念</vt:lpstr>
      <vt:lpstr>语法制导定义(SDD)</vt:lpstr>
      <vt:lpstr>语法制导定义(SDD)</vt:lpstr>
      <vt:lpstr>语法制导翻译方案(SDT)</vt:lpstr>
      <vt:lpstr>SDD与SDT</vt:lpstr>
      <vt:lpstr>PowerPoint 演示文稿</vt:lpstr>
      <vt:lpstr>5.1 语法制导定义SDD</vt:lpstr>
      <vt:lpstr>综合属性(synthesized attribute)</vt:lpstr>
      <vt:lpstr>继承属性(inherited attribute)</vt:lpstr>
      <vt:lpstr>PowerPoint 演示文稿</vt:lpstr>
      <vt:lpstr>例：带有继承属性L.in的SDD </vt:lpstr>
      <vt:lpstr>属性文法 (Attribute Grammar)</vt:lpstr>
      <vt:lpstr>SDD的求值顺序</vt:lpstr>
      <vt:lpstr>依赖图(Dependency Graph)</vt:lpstr>
      <vt:lpstr>例</vt:lpstr>
      <vt:lpstr>属性值的计算顺序 </vt:lpstr>
      <vt:lpstr>例</vt:lpstr>
      <vt:lpstr>PowerPoint 演示文稿</vt:lpstr>
      <vt:lpstr>PowerPoint 演示文稿</vt:lpstr>
      <vt:lpstr>PowerPoint 演示文稿</vt:lpstr>
      <vt:lpstr>5.2 S-属性定义与L-属性定义</vt:lpstr>
      <vt:lpstr>L-属性定义</vt:lpstr>
      <vt:lpstr>L-SDD的正式定义</vt:lpstr>
      <vt:lpstr>L-SDD的正式定义</vt:lpstr>
      <vt:lpstr>L-SDD的正式定义</vt:lpstr>
      <vt:lpstr>例：L-SDD</vt:lpstr>
      <vt:lpstr>非L属性的SDD</vt:lpstr>
      <vt:lpstr>PowerPoint 演示文稿</vt:lpstr>
      <vt:lpstr>5.3 语法制导翻译方案SDT</vt:lpstr>
      <vt:lpstr>5.3 语法制导翻译方案SDT</vt:lpstr>
      <vt:lpstr>将S-SDD转换为SDT</vt:lpstr>
      <vt:lpstr>S-属性定义的SDT 实现</vt:lpstr>
      <vt:lpstr>扩展的LR语法分析栈</vt:lpstr>
      <vt:lpstr>将语义动作中的抽象定义式改写成具体可执行的栈操作</vt:lpstr>
      <vt:lpstr>例：在自底向上语法分析栈中实现桌面计算器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将L-SDD转换为SDT</vt:lpstr>
      <vt:lpstr>例</vt:lpstr>
      <vt:lpstr>L-属性定义的SDT 实现</vt:lpstr>
      <vt:lpstr>L-属性定义的SDT 实现</vt:lpstr>
      <vt:lpstr>PowerPoint 演示文稿</vt:lpstr>
      <vt:lpstr>5.4 L-属性定义的自顶向下翻译</vt:lpstr>
      <vt:lpstr>5.4 L-属性定义的自顶向下翻译</vt:lpstr>
      <vt:lpstr>5.4.1 在非递归的预测分析过程中进行翻译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分析栈中的每一个记录都对应着一段执行代码</vt:lpstr>
      <vt:lpstr>例</vt:lpstr>
      <vt:lpstr>例</vt:lpstr>
      <vt:lpstr>例</vt:lpstr>
      <vt:lpstr>例</vt:lpstr>
      <vt:lpstr>5.4.2 在递归的预测分析过程中进行翻译</vt:lpstr>
      <vt:lpstr>5.4.2 在递归的预测分析过程中进行翻译</vt:lpstr>
      <vt:lpstr>5.4.2 在递归的预测分析过程中进行翻译</vt:lpstr>
      <vt:lpstr>5.4.2 在递归的预测分析过程中进行翻译</vt:lpstr>
      <vt:lpstr>算法</vt:lpstr>
      <vt:lpstr>算法（续）</vt:lpstr>
      <vt:lpstr>PowerPoint 演示文稿</vt:lpstr>
      <vt:lpstr>5.5 L-属性定义的自底向上翻译 </vt:lpstr>
      <vt:lpstr>例</vt:lpstr>
      <vt:lpstr>例</vt:lpstr>
      <vt:lpstr>例</vt:lpstr>
      <vt:lpstr>例</vt:lpstr>
      <vt:lpstr>例</vt:lpstr>
      <vt:lpstr>例</vt:lpstr>
      <vt:lpstr>将语义动作改写为 可执行的栈操作</vt:lpstr>
      <vt:lpstr>PowerPoint 演示文稿</vt:lpstr>
      <vt:lpstr>本章小结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语法制导翻译</dc:title>
  <dc:creator>chenyin</dc:creator>
  <cp:lastModifiedBy>1</cp:lastModifiedBy>
  <cp:revision>849</cp:revision>
  <cp:lastPrinted>2019-03-25T08:02:07Z</cp:lastPrinted>
  <dcterms:modified xsi:type="dcterms:W3CDTF">2021-03-04T01:53:17Z</dcterms:modified>
</cp:coreProperties>
</file>