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7"/>
  </p:notesMasterIdLst>
  <p:handoutMasterIdLst>
    <p:handoutMasterId r:id="rId8"/>
  </p:handoutMasterIdLst>
  <p:sldIdLst>
    <p:sldId id="287" r:id="rId2"/>
    <p:sldId id="326" r:id="rId3"/>
    <p:sldId id="327" r:id="rId4"/>
    <p:sldId id="328" r:id="rId5"/>
    <p:sldId id="329" r:id="rId6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DC0FF"/>
    <a:srgbClr val="FFFFFF"/>
    <a:srgbClr val="B5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8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11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3F11E259-0704-4A96-9029-583C193F35AA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17F8DA47-DAB9-4E9B-8B11-A8AC769C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85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07E45AC4-77D2-4720-9D3F-883BC1DDD57E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23" tIns="47713" rIns="95423" bIns="4771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4"/>
            <a:ext cx="5408930" cy="3914865"/>
          </a:xfrm>
          <a:prstGeom prst="rect">
            <a:avLst/>
          </a:prstGeom>
        </p:spPr>
        <p:txBody>
          <a:bodyPr vert="horz" lIns="95423" tIns="47713" rIns="95423" bIns="47713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9849400F-177C-4236-BC7C-5112B384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2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588CC-84BF-48E8-A8D9-DD421A0C343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238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92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67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617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588CC-84BF-48E8-A8D9-DD421A0C343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52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0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0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60525"/>
            <a:ext cx="8116391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6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0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0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2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3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61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02" t="3044"/>
          <a:stretch>
            <a:fillRect/>
          </a:stretch>
        </p:blipFill>
        <p:spPr>
          <a:xfrm>
            <a:off x="-4159" y="0"/>
            <a:ext cx="4220308" cy="26018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3832872">
            <a:off x="6685468" y="4464150"/>
            <a:ext cx="2172974" cy="2690992"/>
          </a:xfrm>
          <a:prstGeom prst="rect">
            <a:avLst/>
          </a:prstGeom>
        </p:spPr>
      </p:pic>
      <p:sp>
        <p:nvSpPr>
          <p:cNvPr id="5" name="文本框 13"/>
          <p:cNvSpPr txBox="1">
            <a:spLocks noChangeArrowheads="1"/>
          </p:cNvSpPr>
          <p:nvPr/>
        </p:nvSpPr>
        <p:spPr bwMode="auto">
          <a:xfrm>
            <a:off x="2765553" y="2044806"/>
            <a:ext cx="2901192" cy="172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967" tIns="32482" rIns="64967" bIns="32482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496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编译系统</a:t>
            </a:r>
            <a:br>
              <a:rPr lang="en-US" altLang="zh-CN" sz="5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</a:br>
            <a:r>
              <a:rPr lang="zh-CN" altLang="en-US" sz="5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习题</a:t>
            </a:r>
            <a:r>
              <a:rPr lang="en-US" altLang="zh-CN" sz="5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1.2</a:t>
            </a:r>
            <a:endParaRPr lang="zh-CN" altLang="en-US" sz="5400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0071" y="3911365"/>
            <a:ext cx="2575753" cy="281032"/>
          </a:xfrm>
          <a:prstGeom prst="rect">
            <a:avLst/>
          </a:prstGeom>
          <a:noFill/>
        </p:spPr>
        <p:txBody>
          <a:bodyPr wrap="none" lIns="64952" tIns="32477" rIns="64952" bIns="32477" rtlCol="0">
            <a:spAutoFit/>
          </a:bodyPr>
          <a:lstStyle/>
          <a:p>
            <a:pPr algn="ctr" defTabSz="6496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信安一班 </a:t>
            </a:r>
            <a:r>
              <a:rPr lang="en-US" altLang="zh-CN" sz="14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1180400420-</a:t>
            </a:r>
            <a:r>
              <a:rPr lang="zh-CN" altLang="en-US" sz="14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刘文洋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0363" y="3905154"/>
            <a:ext cx="1410369" cy="281032"/>
          </a:xfrm>
          <a:prstGeom prst="rect">
            <a:avLst/>
          </a:prstGeom>
          <a:noFill/>
        </p:spPr>
        <p:txBody>
          <a:bodyPr wrap="none" lIns="64952" tIns="32477" rIns="64952" bIns="32477" rtlCol="0">
            <a:spAutoFit/>
          </a:bodyPr>
          <a:lstStyle/>
          <a:p>
            <a:pPr algn="ctr" defTabSz="64960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14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4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9" name="椭圆 8"/>
          <p:cNvSpPr/>
          <p:nvPr/>
        </p:nvSpPr>
        <p:spPr>
          <a:xfrm>
            <a:off x="2323051" y="3995552"/>
            <a:ext cx="87020" cy="101039"/>
          </a:xfrm>
          <a:prstGeom prst="ellipse">
            <a:avLst/>
          </a:prstGeom>
          <a:solidFill>
            <a:srgbClr val="FE67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952" tIns="32477" rIns="64952" bIns="32477" rtlCol="0" anchor="ctr"/>
          <a:lstStyle/>
          <a:p>
            <a:pPr algn="ctr" defTabSz="649605" fontAlgn="base">
              <a:spcBef>
                <a:spcPct val="0"/>
              </a:spcBef>
              <a:spcAft>
                <a:spcPct val="0"/>
              </a:spcAft>
            </a:pP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67315" y="3995552"/>
            <a:ext cx="102411" cy="112659"/>
          </a:xfrm>
          <a:prstGeom prst="ellipse">
            <a:avLst/>
          </a:prstGeom>
          <a:solidFill>
            <a:srgbClr val="499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952" tIns="32477" rIns="64952" bIns="32477" rtlCol="0" anchor="ctr"/>
          <a:lstStyle/>
          <a:p>
            <a:pPr algn="ctr" defTabSz="649605" fontAlgn="base">
              <a:spcBef>
                <a:spcPct val="0"/>
              </a:spcBef>
              <a:spcAft>
                <a:spcPct val="0"/>
              </a:spcAft>
            </a:pP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694914" y="3758520"/>
            <a:ext cx="53576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符号表中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NAME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字段为什么要设计字符串表这样一种数据结构？而不是把标识符对应的字符串直接存放到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NAME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字段</a:t>
            </a: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2" descr="E:\工大编译\ppt\图片3副本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9847" y="3193858"/>
            <a:ext cx="6264861" cy="3384951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3622117" y="2944485"/>
            <a:ext cx="20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符号表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</a:rPr>
              <a:t>(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Symbol Table)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44208" y="5951060"/>
            <a:ext cx="1577898" cy="369332"/>
            <a:chOff x="2057998" y="3867894"/>
            <a:chExt cx="1577898" cy="369332"/>
          </a:xfrm>
        </p:grpSpPr>
        <p:cxnSp>
          <p:nvCxnSpPr>
            <p:cNvPr id="15" name="直接箭头连接符 14"/>
            <p:cNvCxnSpPr/>
            <p:nvPr/>
          </p:nvCxnSpPr>
          <p:spPr>
            <a:xfrm flipV="1">
              <a:off x="3116119" y="4011910"/>
              <a:ext cx="519777" cy="18537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</p:cxnSp>
        <p:sp>
          <p:nvSpPr>
            <p:cNvPr id="16" name="矩形 15"/>
            <p:cNvSpPr/>
            <p:nvPr/>
          </p:nvSpPr>
          <p:spPr>
            <a:xfrm>
              <a:off x="2057998" y="3867894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字符串表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40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44" y="986371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必要性：不同标识符的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NAME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字段长度往往不同，如果以变长存储，就会使得符号表的查询效率降低，增大符号表管理的难度；而若是以定长存储，很显然必须为该字段按照最大长度分配空间，空间分配的过大，会造成空间的严重浪费；分配的过小，符号表的使用范围会过小。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因此，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将标识符的字面值单独放在字符串表中，其位置索引放在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name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字段中，可保证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name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长度固定，并由此带来存储效率高、查询方便的优点。并且支持各种编码。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解答</a:t>
            </a:r>
          </a:p>
        </p:txBody>
      </p:sp>
    </p:spTree>
    <p:extLst>
      <p:ext uri="{BB962C8B-B14F-4D97-AF65-F5344CB8AC3E}">
        <p14:creationId xmlns:p14="http://schemas.microsoft.com/office/powerpoint/2010/main" val="71562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44" y="1812218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可行性：语义分析中较少使用标识符的字面值，更多关注的是该标识符的种属，类型，存储长度位置，值，作用域，参数和返回值等信息，故在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name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字段中不保存标识符字面值是合理的。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解答</a:t>
            </a:r>
          </a:p>
        </p:txBody>
      </p:sp>
    </p:spTree>
    <p:extLst>
      <p:ext uri="{BB962C8B-B14F-4D97-AF65-F5344CB8AC3E}">
        <p14:creationId xmlns:p14="http://schemas.microsoft.com/office/powerpoint/2010/main" val="257450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02" t="3044"/>
          <a:stretch>
            <a:fillRect/>
          </a:stretch>
        </p:blipFill>
        <p:spPr>
          <a:xfrm>
            <a:off x="-4159" y="0"/>
            <a:ext cx="4220308" cy="26018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3832872">
            <a:off x="6685468" y="4464150"/>
            <a:ext cx="2172974" cy="2690992"/>
          </a:xfrm>
          <a:prstGeom prst="rect">
            <a:avLst/>
          </a:prstGeom>
        </p:spPr>
      </p:pic>
      <p:sp>
        <p:nvSpPr>
          <p:cNvPr id="5" name="文本框 13"/>
          <p:cNvSpPr txBox="1">
            <a:spLocks noChangeArrowheads="1"/>
          </p:cNvSpPr>
          <p:nvPr/>
        </p:nvSpPr>
        <p:spPr bwMode="auto">
          <a:xfrm>
            <a:off x="2073056" y="2044806"/>
            <a:ext cx="4286187" cy="172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967" tIns="32482" rIns="64967" bIns="32482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6496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感谢聆听</a:t>
            </a:r>
            <a:br>
              <a:rPr lang="en-US" altLang="zh-CN" sz="5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</a:br>
            <a:r>
              <a:rPr lang="zh-CN" altLang="en-US" sz="5400" b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</a:rPr>
              <a:t>敬请批评指正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0531" y="3911367"/>
            <a:ext cx="1804709" cy="281032"/>
          </a:xfrm>
          <a:prstGeom prst="rect">
            <a:avLst/>
          </a:prstGeom>
          <a:noFill/>
        </p:spPr>
        <p:txBody>
          <a:bodyPr wrap="none" lIns="64952" tIns="32477" rIns="64952" bIns="32477" rtlCol="0">
            <a:spAutoFit/>
          </a:bodyPr>
          <a:lstStyle/>
          <a:p>
            <a:pPr algn="ctr" defTabSz="64960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1180400420-</a:t>
            </a:r>
            <a:r>
              <a:rPr lang="zh-CN" altLang="en-US" sz="14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刘文洋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1661" y="3911366"/>
            <a:ext cx="1410369" cy="281032"/>
          </a:xfrm>
          <a:prstGeom prst="rect">
            <a:avLst/>
          </a:prstGeom>
          <a:noFill/>
        </p:spPr>
        <p:txBody>
          <a:bodyPr wrap="none" lIns="64952" tIns="32477" rIns="64952" bIns="32477" rtlCol="0">
            <a:spAutoFit/>
          </a:bodyPr>
          <a:lstStyle/>
          <a:p>
            <a:pPr algn="ctr" defTabSz="64960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14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400" dirty="0">
                <a:solidFill>
                  <a:srgbClr val="393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9" name="椭圆 8"/>
          <p:cNvSpPr/>
          <p:nvPr/>
        </p:nvSpPr>
        <p:spPr>
          <a:xfrm>
            <a:off x="2605733" y="3995554"/>
            <a:ext cx="102411" cy="112659"/>
          </a:xfrm>
          <a:prstGeom prst="ellipse">
            <a:avLst/>
          </a:prstGeom>
          <a:solidFill>
            <a:srgbClr val="FE67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952" tIns="32477" rIns="64952" bIns="32477" rtlCol="0" anchor="ctr"/>
          <a:lstStyle/>
          <a:p>
            <a:pPr algn="ctr" defTabSz="649605" fontAlgn="base">
              <a:spcBef>
                <a:spcPct val="0"/>
              </a:spcBef>
              <a:spcAft>
                <a:spcPct val="0"/>
              </a:spcAft>
            </a:pP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469589" y="3995553"/>
            <a:ext cx="102411" cy="112659"/>
          </a:xfrm>
          <a:prstGeom prst="ellipse">
            <a:avLst/>
          </a:prstGeom>
          <a:solidFill>
            <a:srgbClr val="499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952" tIns="32477" rIns="64952" bIns="32477" rtlCol="0" anchor="ctr"/>
          <a:lstStyle/>
          <a:p>
            <a:pPr algn="ctr" defTabSz="649605" fontAlgn="base">
              <a:spcBef>
                <a:spcPct val="0"/>
              </a:spcBef>
              <a:spcAft>
                <a:spcPct val="0"/>
              </a:spcAft>
            </a:pP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694914" y="3758520"/>
            <a:ext cx="53576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90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5633</TotalTime>
  <Words>254</Words>
  <Application>Microsoft Office PowerPoint</Application>
  <PresentationFormat>全屏显示(4:3)</PresentationFormat>
  <Paragraphs>20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华文楷体</vt:lpstr>
      <vt:lpstr>楷体</vt:lpstr>
      <vt:lpstr>微软雅黑</vt:lpstr>
      <vt:lpstr>Arial</vt:lpstr>
      <vt:lpstr>Calibri</vt:lpstr>
      <vt:lpstr>Tahoma</vt:lpstr>
      <vt:lpstr>Times New Roman</vt:lpstr>
      <vt:lpstr>Wingdings</vt:lpstr>
      <vt:lpstr>Blends</vt:lpstr>
      <vt:lpstr>PowerPoint 演示文稿</vt:lpstr>
      <vt:lpstr>习题1.2</vt:lpstr>
      <vt:lpstr>解答</vt:lpstr>
      <vt:lpstr>解答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刘 文洋</cp:lastModifiedBy>
  <cp:revision>207</cp:revision>
  <cp:lastPrinted>2020-01-12T02:45:29Z</cp:lastPrinted>
  <dcterms:created xsi:type="dcterms:W3CDTF">2016-09-11T10:44:03Z</dcterms:created>
  <dcterms:modified xsi:type="dcterms:W3CDTF">2021-03-10T13:12:15Z</dcterms:modified>
</cp:coreProperties>
</file>