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92" r:id="rId2"/>
    <p:sldId id="265" r:id="rId3"/>
    <p:sldId id="293" r:id="rId4"/>
    <p:sldId id="294" r:id="rId5"/>
    <p:sldId id="296" r:id="rId6"/>
    <p:sldId id="295" r:id="rId7"/>
    <p:sldId id="297" r:id="rId8"/>
    <p:sldId id="298" r:id="rId9"/>
    <p:sldId id="299" r:id="rId10"/>
    <p:sldId id="300" r:id="rId11"/>
    <p:sldId id="271" r:id="rId12"/>
    <p:sldId id="301" r:id="rId13"/>
    <p:sldId id="30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466"/>
    <a:srgbClr val="9FA6AA"/>
    <a:srgbClr val="BFC3C7"/>
    <a:srgbClr val="CCCED2"/>
    <a:srgbClr val="A0A5A9"/>
    <a:srgbClr val="CDCED0"/>
    <a:srgbClr val="D8D8D6"/>
    <a:srgbClr val="AEB0AF"/>
    <a:srgbClr val="ADAFAE"/>
    <a:srgbClr val="AB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40" autoAdjust="0"/>
    <p:restoredTop sz="90380" autoAdjust="0"/>
  </p:normalViewPr>
  <p:slideViewPr>
    <p:cSldViewPr snapToGrid="0">
      <p:cViewPr varScale="1">
        <p:scale>
          <a:sx n="86" d="100"/>
          <a:sy n="86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20B55-F663-4405-9C74-052901E8F2AB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8FEBE-B116-45C9-B25C-C7EE18A9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049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r="1291" b="11187"/>
          <a:stretch>
            <a:fillRect/>
          </a:stretch>
        </p:blipFill>
        <p:spPr>
          <a:xfrm>
            <a:off x="-42570" y="0"/>
            <a:ext cx="1223457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42569" y="0"/>
            <a:ext cx="12234569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/>
          <a:stretch>
            <a:fillRect/>
          </a:stretch>
        </p:blipFill>
        <p:spPr>
          <a:xfrm>
            <a:off x="-72737" y="-21304"/>
            <a:ext cx="12249653" cy="6860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6" b="29260"/>
          <a:stretch>
            <a:fillRect/>
          </a:stretch>
        </p:blipFill>
        <p:spPr>
          <a:xfrm>
            <a:off x="0" y="4254500"/>
            <a:ext cx="12192000" cy="260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254500"/>
            <a:ext cx="12192000" cy="26035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FE35-7143-4D2B-A03B-CFDD1C6677A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7480-7C6B-468B-A137-7F27608821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872086" y="829814"/>
            <a:ext cx="202977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3.2(1)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72086" y="1453313"/>
            <a:ext cx="8278174" cy="17543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dirty="0"/>
              <a:t>因为我讲的是</a:t>
            </a:r>
            <a:r>
              <a:rPr lang="en-US" altLang="zh-CN" sz="3600" dirty="0"/>
              <a:t>3.2</a:t>
            </a:r>
            <a:r>
              <a:rPr lang="zh-CN" altLang="en-US" sz="3600" dirty="0"/>
              <a:t>第一题，所以首先把正则转</a:t>
            </a:r>
            <a:r>
              <a:rPr lang="en-US" altLang="zh-CN" sz="3600" dirty="0"/>
              <a:t>NFA</a:t>
            </a:r>
            <a:r>
              <a:rPr lang="zh-CN" altLang="en-US" sz="3600" dirty="0"/>
              <a:t>的过程说一下。并对上次课老师讲的一些内容进行探讨</a:t>
            </a:r>
          </a:p>
        </p:txBody>
      </p:sp>
      <p:sp>
        <p:nvSpPr>
          <p:cNvPr id="10" name="矩形 9"/>
          <p:cNvSpPr/>
          <p:nvPr/>
        </p:nvSpPr>
        <p:spPr>
          <a:xfrm>
            <a:off x="1734830" y="1013875"/>
            <a:ext cx="36000" cy="2029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85BAE0-5447-4375-97DB-F57713E11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731" y="3266030"/>
            <a:ext cx="7986452" cy="349788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B863185-79AC-452B-AD56-BD2AA4D64318}"/>
              </a:ext>
            </a:extLst>
          </p:cNvPr>
          <p:cNvSpPr txBox="1"/>
          <p:nvPr/>
        </p:nvSpPr>
        <p:spPr>
          <a:xfrm>
            <a:off x="7255913" y="177622"/>
            <a:ext cx="4548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1182620320</a:t>
            </a:r>
            <a:r>
              <a:rPr lang="zh-CN" altLang="en-US" sz="4800" b="1" dirty="0"/>
              <a:t>韩岭</a:t>
            </a:r>
          </a:p>
        </p:txBody>
      </p:sp>
    </p:spTree>
    <p:extLst>
      <p:ext uri="{BB962C8B-B14F-4D97-AF65-F5344CB8AC3E}">
        <p14:creationId xmlns:p14="http://schemas.microsoft.com/office/powerpoint/2010/main" val="749188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491267" y="405742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D880C53-0FB8-4EE2-BCB4-EECA1BF10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19" y="810438"/>
            <a:ext cx="10746504" cy="557259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25105B19-71C6-41BF-A912-FF03BB99A133}"/>
              </a:ext>
            </a:extLst>
          </p:cNvPr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</a:p>
        </p:txBody>
      </p:sp>
    </p:spTree>
    <p:extLst>
      <p:ext uri="{BB962C8B-B14F-4D97-AF65-F5344CB8AC3E}">
        <p14:creationId xmlns:p14="http://schemas.microsoft.com/office/powerpoint/2010/main" val="288111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习题讲解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D5136DCF-771E-4C12-A484-25EB39067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20" y="2112022"/>
            <a:ext cx="4869832" cy="32154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57260B-2202-4560-9F5A-630683DCE8CA}"/>
              </a:ext>
            </a:extLst>
          </p:cNvPr>
          <p:cNvSpPr txBox="1"/>
          <p:nvPr/>
        </p:nvSpPr>
        <p:spPr>
          <a:xfrm>
            <a:off x="1734830" y="5967646"/>
            <a:ext cx="9201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这个按新方法其实还是很简洁的，尤其是和旧方法一对比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267774-9A1C-4A37-BEEA-0D1A06968140}"/>
              </a:ext>
            </a:extLst>
          </p:cNvPr>
          <p:cNvSpPr txBox="1"/>
          <p:nvPr/>
        </p:nvSpPr>
        <p:spPr>
          <a:xfrm>
            <a:off x="2032697" y="53275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新方法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DC86F07-629D-44CD-A566-B1C87C488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520" y="2181555"/>
            <a:ext cx="7151119" cy="29587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7AEAEB4-DB63-407B-ABFC-044A2E8C0DE5}"/>
              </a:ext>
            </a:extLst>
          </p:cNvPr>
          <p:cNvSpPr txBox="1"/>
          <p:nvPr/>
        </p:nvSpPr>
        <p:spPr>
          <a:xfrm>
            <a:off x="8637605" y="53275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旧方法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426C8F-DDF2-460A-961F-8862D88FF7F1}"/>
              </a:ext>
            </a:extLst>
          </p:cNvPr>
          <p:cNvSpPr txBox="1"/>
          <p:nvPr/>
        </p:nvSpPr>
        <p:spPr>
          <a:xfrm>
            <a:off x="3021260" y="890354"/>
            <a:ext cx="6054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正则转</a:t>
            </a:r>
            <a:r>
              <a:rPr lang="en-US" altLang="zh-CN" sz="6000" dirty="0"/>
              <a:t>NFA</a:t>
            </a:r>
            <a:r>
              <a:rPr lang="zh-CN" altLang="en-US" sz="6000" dirty="0"/>
              <a:t>的过程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4AFFF4-F7E8-4D69-AE7D-9D0EB24E5300}"/>
              </a:ext>
            </a:extLst>
          </p:cNvPr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习题讲解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D5136DCF-771E-4C12-A484-25EB39067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20" y="1927688"/>
            <a:ext cx="4869832" cy="32154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8426C8F-DDF2-460A-961F-8862D88FF7F1}"/>
              </a:ext>
            </a:extLst>
          </p:cNvPr>
          <p:cNvSpPr txBox="1"/>
          <p:nvPr/>
        </p:nvSpPr>
        <p:spPr>
          <a:xfrm>
            <a:off x="3223194" y="904703"/>
            <a:ext cx="5745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NFA</a:t>
            </a:r>
            <a:r>
              <a:rPr lang="zh-CN" altLang="en-US" sz="6000" dirty="0"/>
              <a:t>转</a:t>
            </a:r>
            <a:r>
              <a:rPr lang="en-US" altLang="zh-CN" sz="6000" dirty="0"/>
              <a:t>DFA</a:t>
            </a:r>
            <a:r>
              <a:rPr lang="zh-CN" altLang="en-US" sz="6000" dirty="0"/>
              <a:t>的过程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F0D870-0FEB-44FC-8004-81FC37F807B9}"/>
              </a:ext>
            </a:extLst>
          </p:cNvPr>
          <p:cNvSpPr txBox="1"/>
          <p:nvPr/>
        </p:nvSpPr>
        <p:spPr>
          <a:xfrm flipH="1">
            <a:off x="5691917" y="2125160"/>
            <a:ext cx="5937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这道题其实比较非主流，因为其实它是自带空转移循环的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用</a:t>
            </a:r>
            <a:r>
              <a:rPr lang="en-US" altLang="zh-CN" b="1" dirty="0" err="1"/>
              <a:t>Eclose</a:t>
            </a:r>
            <a:r>
              <a:rPr lang="zh-CN" altLang="en-US" b="1" dirty="0"/>
              <a:t>方法处理一下，把三个状态直接缩成一个了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F8AD78-582E-4597-8E2E-4EC220463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233" y="3120242"/>
            <a:ext cx="6774767" cy="1127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D32B992-3BC7-4D72-A4CA-5086FB864BDD}"/>
              </a:ext>
            </a:extLst>
          </p:cNvPr>
          <p:cNvSpPr/>
          <p:nvPr/>
        </p:nvSpPr>
        <p:spPr>
          <a:xfrm>
            <a:off x="802741" y="5359371"/>
            <a:ext cx="64118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这道题不适合作为解题演示，因为</a:t>
            </a:r>
            <a:r>
              <a:rPr lang="en-US" altLang="zh-CN" b="1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Eclose</a:t>
            </a: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集把所有状态全包含了，</a:t>
            </a:r>
            <a:r>
              <a:rPr lang="zh-CN" altLang="en-US" b="1" dirty="0"/>
              <a:t>这次我们几位同学讲的习题</a:t>
            </a:r>
            <a:r>
              <a:rPr lang="en-US" altLang="zh-CN" b="1" dirty="0"/>
              <a:t>3.2</a:t>
            </a:r>
            <a:r>
              <a:rPr lang="zh-CN" altLang="en-US" b="1" dirty="0"/>
              <a:t>后面几道题使用那里讲的子集构造法会解题更加清晰流畅，</a:t>
            </a:r>
            <a:r>
              <a:rPr lang="zh-CN" altLang="en-US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如果过程</a:t>
            </a:r>
            <a:r>
              <a:rPr lang="zh-CN" altLang="en-US" b="1" dirty="0"/>
              <a:t>推荐去看中国大学</a:t>
            </a:r>
            <a:r>
              <a:rPr lang="en-US" altLang="zh-CN" b="1" dirty="0" err="1"/>
              <a:t>mooc</a:t>
            </a:r>
            <a:r>
              <a:rPr lang="zh-CN" altLang="en-US" b="1" dirty="0"/>
              <a:t>形式语言与自动机的第三章第二节子集构造法的例子</a:t>
            </a:r>
          </a:p>
          <a:p>
            <a:pPr algn="just"/>
            <a:endParaRPr lang="zh-CN" altLang="en-US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F0ABF8F-2CEA-4328-8AFF-27745EDCF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993" y="4153194"/>
            <a:ext cx="3671754" cy="249234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A96308A2-12DB-4DE6-8252-2A37447C63B9}"/>
              </a:ext>
            </a:extLst>
          </p:cNvPr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</a:p>
        </p:txBody>
      </p:sp>
    </p:spTree>
    <p:extLst>
      <p:ext uri="{BB962C8B-B14F-4D97-AF65-F5344CB8AC3E}">
        <p14:creationId xmlns:p14="http://schemas.microsoft.com/office/powerpoint/2010/main" val="1222398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习题讲解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13C7B7E-3338-4DF3-8F9F-0D43F1AF78D4}"/>
              </a:ext>
            </a:extLst>
          </p:cNvPr>
          <p:cNvSpPr txBox="1"/>
          <p:nvPr/>
        </p:nvSpPr>
        <p:spPr>
          <a:xfrm>
            <a:off x="462340" y="856357"/>
            <a:ext cx="112673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学习编译原理的时候可以把去年形式语言学的东西拿出来，对比一下，其实有很多东西不太一样，比如这里正则转</a:t>
            </a:r>
            <a:r>
              <a:rPr lang="en-US" altLang="zh-CN" sz="2400" dirty="0"/>
              <a:t>NFA</a:t>
            </a:r>
            <a:r>
              <a:rPr lang="zh-CN" altLang="en-US" sz="2400" dirty="0"/>
              <a:t>的过程，首先编译原理提供了一个新的方法处理闭包，而且学习了编译原理课自顶向下分解的思想的话，可以以这种方法去理解转化的过程，对程序实现突然也有了头绪，但是去年讲这里的时候我肯定不会实现这个东西的。去年形式语言则对这个过程有着严格的形式化定义，比如这个过程的归纳基础和归纳递推，还讲了这个</a:t>
            </a:r>
            <a:r>
              <a:rPr lang="en-US" altLang="zh-CN" sz="2400" dirty="0"/>
              <a:t>NFA</a:t>
            </a:r>
            <a:r>
              <a:rPr lang="zh-CN" altLang="en-US" sz="2400" dirty="0"/>
              <a:t>的三个特性和必须遵守的原因。</a:t>
            </a:r>
          </a:p>
          <a:p>
            <a:r>
              <a:rPr lang="zh-CN" altLang="en-US" sz="2400" dirty="0"/>
              <a:t>编译原理讲的自动机内容为编译器设计服务，内容精炼，而且和我们所学的东西衔接密切，可以在编译原理对它的应用里更好地理解他们的原理。形式语言与自动机讲的很严格，理论不止服务编译原理，内容也很丰富，成系统，但是其实不少知识编译原理用不上。</a:t>
            </a:r>
          </a:p>
          <a:p>
            <a:r>
              <a:rPr lang="zh-CN" altLang="en-US" sz="2400" dirty="0"/>
              <a:t>我看了第四章，第四章自顶向下分析那块这种感觉尤其强烈，学习那块的时候可以把去年形式语言的第五章看一看，尤其是文法的化简与范式，两门课文法这里的内容不互相包含，比如形式语言四种文法分类没有讲，但是那里讲的各种内容对编译原理非常有帮助。不止前几章要用到形式语言与自动机的内容，这里的知识几乎穿插整个课程，可以考虑把去年的讲义拿出来当做辅助资料学习编译原理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9747C4-084C-4557-B9C2-8A3E60BDA820}"/>
              </a:ext>
            </a:extLst>
          </p:cNvPr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</a:p>
        </p:txBody>
      </p:sp>
    </p:spTree>
    <p:extLst>
      <p:ext uri="{BB962C8B-B14F-4D97-AF65-F5344CB8AC3E}">
        <p14:creationId xmlns:p14="http://schemas.microsoft.com/office/powerpoint/2010/main" val="333193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195D4FA9-4D04-42D3-B996-2DC6C3070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444" y="1266427"/>
            <a:ext cx="8355112" cy="52583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91364F6-8151-437C-ABC9-8B1EFC4B698A}"/>
              </a:ext>
            </a:extLst>
          </p:cNvPr>
          <p:cNvSpPr txBox="1"/>
          <p:nvPr/>
        </p:nvSpPr>
        <p:spPr>
          <a:xfrm>
            <a:off x="3166369" y="666263"/>
            <a:ext cx="585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DFA</a:t>
            </a:r>
            <a:r>
              <a:rPr lang="zh-CN" altLang="en-US" sz="3600" dirty="0"/>
              <a:t>转换为</a:t>
            </a:r>
            <a:r>
              <a:rPr lang="en-US" altLang="zh-CN" sz="3600" dirty="0"/>
              <a:t>NFA</a:t>
            </a:r>
            <a:r>
              <a:rPr lang="zh-CN" altLang="en-US" sz="3600" dirty="0"/>
              <a:t>的理论基础</a:t>
            </a:r>
          </a:p>
          <a:p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D46CE0-12FA-46E8-9F83-E907DA38EC8E}"/>
              </a:ext>
            </a:extLst>
          </p:cNvPr>
          <p:cNvSpPr txBox="1"/>
          <p:nvPr/>
        </p:nvSpPr>
        <p:spPr>
          <a:xfrm>
            <a:off x="9485105" y="588099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这一页很重要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EECE2E8-45B0-4F40-9AD8-8A756C9B3398}"/>
              </a:ext>
            </a:extLst>
          </p:cNvPr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2BE1462-9206-43FF-B2F1-06276AED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92" y="1716402"/>
            <a:ext cx="5454040" cy="3971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AE805F9-278C-49A9-9919-101083955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069" y="1716407"/>
            <a:ext cx="5746436" cy="39711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61683C-F998-4BF5-883A-902473317A7C}"/>
              </a:ext>
            </a:extLst>
          </p:cNvPr>
          <p:cNvSpPr/>
          <p:nvPr/>
        </p:nvSpPr>
        <p:spPr>
          <a:xfrm>
            <a:off x="2699847" y="967597"/>
            <a:ext cx="7152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自顶向下地逐渐分解展开</a:t>
            </a:r>
            <a:r>
              <a:rPr lang="en-US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详细推导过程的</a:t>
            </a:r>
            <a:r>
              <a:rPr lang="zh-CN" altLang="en-US" b="1" dirty="0"/>
              <a:t>参考资料 中国大学</a:t>
            </a:r>
            <a:r>
              <a:rPr lang="en-US" altLang="zh-CN" b="1" dirty="0"/>
              <a:t>MOOC </a:t>
            </a:r>
            <a:r>
              <a:rPr lang="zh-CN" altLang="en-US" b="1" dirty="0"/>
              <a:t>形式语言与自动机理论 视频</a:t>
            </a:r>
            <a:r>
              <a:rPr lang="en-US" altLang="zh-CN" b="1" dirty="0"/>
              <a:t>3.2.2 </a:t>
            </a:r>
            <a:r>
              <a:rPr lang="zh-CN" altLang="en-US" b="1" dirty="0"/>
              <a:t>从</a:t>
            </a:r>
            <a:r>
              <a:rPr lang="en-US" altLang="zh-CN" b="1" dirty="0"/>
              <a:t>7</a:t>
            </a:r>
            <a:r>
              <a:rPr lang="zh-CN" altLang="en-US" b="1" dirty="0"/>
              <a:t>分</a:t>
            </a:r>
            <a:r>
              <a:rPr lang="en-US" altLang="zh-CN" b="1" dirty="0"/>
              <a:t>10</a:t>
            </a:r>
            <a:r>
              <a:rPr lang="zh-CN" altLang="en-US" b="1" dirty="0"/>
              <a:t>秒开始观看</a:t>
            </a:r>
          </a:p>
          <a:p>
            <a:pPr algn="just"/>
            <a:endParaRPr lang="zh-CN" altLang="en-US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0F148F-1A5A-4ED2-8C27-8C29FBAA93DB}"/>
              </a:ext>
            </a:extLst>
          </p:cNvPr>
          <p:cNvSpPr txBox="1"/>
          <p:nvPr/>
        </p:nvSpPr>
        <p:spPr>
          <a:xfrm flipH="1">
            <a:off x="2939839" y="5937831"/>
            <a:ext cx="893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但是这个证明过程不是想说的重点，重点是三种形式构造方式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002100-88EC-4D3A-B2A3-02ADF151DDEB}"/>
              </a:ext>
            </a:extLst>
          </p:cNvPr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</a:p>
        </p:txBody>
      </p:sp>
    </p:spTree>
    <p:extLst>
      <p:ext uri="{BB962C8B-B14F-4D97-AF65-F5344CB8AC3E}">
        <p14:creationId xmlns:p14="http://schemas.microsoft.com/office/powerpoint/2010/main" val="178281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1126B2C7-880E-494A-B5DF-0B76C73B9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957" y="1473362"/>
            <a:ext cx="8336086" cy="3448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449221F-BC90-40C5-A2F3-8BB6B161C9F9}"/>
              </a:ext>
            </a:extLst>
          </p:cNvPr>
          <p:cNvSpPr txBox="1"/>
          <p:nvPr/>
        </p:nvSpPr>
        <p:spPr>
          <a:xfrm>
            <a:off x="2618913" y="5122415"/>
            <a:ext cx="7226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在三种模块组合的时候，形式语言与自动机是这样讲的，一层一层的组合迭代，不同模块之间要加上一个</a:t>
            </a:r>
            <a:r>
              <a:rPr lang="el-GR" altLang="zh-CN" b="1" dirty="0"/>
              <a:t>ε</a:t>
            </a:r>
            <a:r>
              <a:rPr lang="zh-CN" altLang="en-US" b="1" dirty="0"/>
              <a:t>空转移，以免相互影响</a:t>
            </a:r>
            <a:endParaRPr lang="en-US" altLang="zh-CN" b="1" dirty="0"/>
          </a:p>
          <a:p>
            <a:r>
              <a:rPr lang="zh-CN" altLang="en-US" b="1" dirty="0"/>
              <a:t>我们可以看出，这玩意非常复杂非常乱</a:t>
            </a:r>
            <a:endParaRPr lang="en-US" altLang="zh-CN" b="1" dirty="0"/>
          </a:p>
          <a:p>
            <a:r>
              <a:rPr lang="zh-CN" altLang="en-US" b="1" dirty="0"/>
              <a:t>（当然也有很多我字比较丑和乱的原因）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2A261F-2383-46B0-BB13-6D95DFE21156}"/>
              </a:ext>
            </a:extLst>
          </p:cNvPr>
          <p:cNvSpPr txBox="1"/>
          <p:nvPr/>
        </p:nvSpPr>
        <p:spPr>
          <a:xfrm>
            <a:off x="1922658" y="1152220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而这道题按照形式语言与自动机课的方法，化简之后大致是这个样子的（简要画画）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7546DE-0E1A-4AB1-AE64-8EF900944253}"/>
              </a:ext>
            </a:extLst>
          </p:cNvPr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</a:p>
        </p:txBody>
      </p:sp>
    </p:spTree>
    <p:extLst>
      <p:ext uri="{BB962C8B-B14F-4D97-AF65-F5344CB8AC3E}">
        <p14:creationId xmlns:p14="http://schemas.microsoft.com/office/powerpoint/2010/main" val="23601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40F80C1-A5F2-4A87-AC09-17B63E680C3D}"/>
              </a:ext>
            </a:extLst>
          </p:cNvPr>
          <p:cNvSpPr txBox="1"/>
          <p:nvPr/>
        </p:nvSpPr>
        <p:spPr>
          <a:xfrm>
            <a:off x="7766050" y="2057283"/>
            <a:ext cx="2955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而在我们编译原理网课里，给出的是这样的形式，省略了很多空转移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6B7770-9D9C-457B-8AB1-1B9029814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01" y="329778"/>
            <a:ext cx="5601185" cy="47476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F86EFB-B003-4686-A129-6ADB9227628A}"/>
              </a:ext>
            </a:extLst>
          </p:cNvPr>
          <p:cNvSpPr txBox="1"/>
          <p:nvPr/>
        </p:nvSpPr>
        <p:spPr>
          <a:xfrm>
            <a:off x="1909014" y="5181765"/>
            <a:ext cx="83739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在形式语言与自动机理论中，老师也说，其实没有那么多的空转移也可以的，不影响最终转换的结果，形式语言（龙书也是）给出的递推形式过于繁琐，会给后面</a:t>
            </a:r>
            <a:r>
              <a:rPr lang="en-US" altLang="zh-CN" sz="2000" b="1" dirty="0"/>
              <a:t>NFA</a:t>
            </a:r>
            <a:r>
              <a:rPr lang="zh-CN" altLang="en-US" sz="2000" b="1" dirty="0"/>
              <a:t>转</a:t>
            </a:r>
            <a:r>
              <a:rPr lang="en-US" altLang="zh-CN" sz="2000" b="1" dirty="0"/>
              <a:t>DFA</a:t>
            </a:r>
            <a:r>
              <a:rPr lang="zh-CN" altLang="en-US" sz="2000" b="1" dirty="0"/>
              <a:t>带来巨大困难</a:t>
            </a:r>
            <a:endParaRPr lang="en-US" altLang="zh-CN" sz="2000" b="1" dirty="0"/>
          </a:p>
          <a:p>
            <a:r>
              <a:rPr lang="zh-CN" altLang="en-US" sz="2000" b="1" dirty="0"/>
              <a:t>但是究竟哪些空转移可以丢掉不影响结果，这个问题其实不太好说明白，值得大家商榷</a:t>
            </a:r>
          </a:p>
          <a:p>
            <a:endParaRPr lang="zh-CN" altLang="en-US" sz="20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63302E-0506-498D-B9C8-6B923DBC2B29}"/>
              </a:ext>
            </a:extLst>
          </p:cNvPr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</a:p>
        </p:txBody>
      </p:sp>
    </p:spTree>
    <p:extLst>
      <p:ext uri="{BB962C8B-B14F-4D97-AF65-F5344CB8AC3E}">
        <p14:creationId xmlns:p14="http://schemas.microsoft.com/office/powerpoint/2010/main" val="25818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D4071498-8AAB-40FB-99C6-D353E3EA0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91" t="10103" r="291" b="10017"/>
          <a:stretch/>
        </p:blipFill>
        <p:spPr>
          <a:xfrm>
            <a:off x="1203168" y="361354"/>
            <a:ext cx="9681371" cy="580005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40F80C1-A5F2-4A87-AC09-17B63E680C3D}"/>
              </a:ext>
            </a:extLst>
          </p:cNvPr>
          <p:cNvSpPr txBox="1"/>
          <p:nvPr/>
        </p:nvSpPr>
        <p:spPr>
          <a:xfrm>
            <a:off x="3181531" y="631198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老师之前线下课讲到的，关于或的情况，是否可以简化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8FE968-C9DC-4A51-9251-4B38441C8084}"/>
              </a:ext>
            </a:extLst>
          </p:cNvPr>
          <p:cNvSpPr/>
          <p:nvPr/>
        </p:nvSpPr>
        <p:spPr>
          <a:xfrm>
            <a:off x="9458559" y="561409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</a:p>
        </p:txBody>
      </p:sp>
    </p:spTree>
    <p:extLst>
      <p:ext uri="{BB962C8B-B14F-4D97-AF65-F5344CB8AC3E}">
        <p14:creationId xmlns:p14="http://schemas.microsoft.com/office/powerpoint/2010/main" val="170670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3DBAE95-339C-4106-9A46-914553CF77D1}"/>
              </a:ext>
            </a:extLst>
          </p:cNvPr>
          <p:cNvSpPr txBox="1"/>
          <p:nvPr/>
        </p:nvSpPr>
        <p:spPr>
          <a:xfrm>
            <a:off x="1132214" y="608494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而老师上课的时候提到了一种简化闭包自动机的形式，让大家回去思考可不可以</a:t>
            </a:r>
            <a:endParaRPr lang="en-US" altLang="zh-CN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7870F16-E79A-49E9-97A6-0D2B32B4E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847" y="956721"/>
            <a:ext cx="3093988" cy="217188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59E99C8-3886-4A42-AB92-BD4D8CB28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643" y="1021497"/>
            <a:ext cx="4587638" cy="2042337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4C4F28FC-D5DC-422F-8E6C-4CB09D6EC47C}"/>
              </a:ext>
            </a:extLst>
          </p:cNvPr>
          <p:cNvSpPr/>
          <p:nvPr/>
        </p:nvSpPr>
        <p:spPr>
          <a:xfrm>
            <a:off x="6046930" y="2158488"/>
            <a:ext cx="1722268" cy="257443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F1EEB0-DD4A-4161-BDBF-56F9492888D5}"/>
              </a:ext>
            </a:extLst>
          </p:cNvPr>
          <p:cNvSpPr txBox="1"/>
          <p:nvPr/>
        </p:nvSpPr>
        <p:spPr>
          <a:xfrm>
            <a:off x="5951079" y="17891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化简掉两条空转移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8FAF7D5-9029-47BC-8EBD-728901A4EB22}"/>
              </a:ext>
            </a:extLst>
          </p:cNvPr>
          <p:cNvSpPr txBox="1"/>
          <p:nvPr/>
        </p:nvSpPr>
        <p:spPr>
          <a:xfrm>
            <a:off x="-63500" y="3242602"/>
            <a:ext cx="70485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我之后和老师探讨了一下，其实是有些问题的</a:t>
            </a:r>
            <a:endParaRPr lang="en-US" altLang="zh-CN" b="1" dirty="0"/>
          </a:p>
          <a:p>
            <a:r>
              <a:rPr lang="en-US" altLang="zh-CN" b="1" dirty="0"/>
              <a:t>1.</a:t>
            </a:r>
            <a:r>
              <a:rPr lang="zh-CN" altLang="en-US" b="1" dirty="0"/>
              <a:t>转换成右边类型的自动机后，在开始后，有一条路是闭包循环，会一直在跳，进入不了终止状态也卡死不了，在理论上说得过去，但是无论实现的时候会吃尽内存和计算资源，当然这条理由较为牵强（因为有的自动机本身就会有空转移循环的情况，这里是把没有这种情况的自动机也引入了空转移循环）</a:t>
            </a:r>
            <a:endParaRPr lang="en-US" altLang="zh-CN" b="1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在形式语言自动机给出的严格定义中（未证明），给出了关于转换后</a:t>
            </a:r>
            <a:r>
              <a:rPr lang="el-GR" altLang="zh-CN" b="1" dirty="0"/>
              <a:t>ε</a:t>
            </a:r>
            <a:r>
              <a:rPr lang="zh-CN" altLang="en-US" b="1" dirty="0"/>
              <a:t>要必须满足的条件，而后两个条件化简后的形式都会不满足的</a:t>
            </a:r>
            <a:endParaRPr lang="en-US" altLang="zh-CN" b="1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3F78A2E-924D-4EF4-B99E-082F0DB0F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41" y="3304227"/>
            <a:ext cx="4846172" cy="192472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8EFA71A-32E5-4A1D-BB25-EDA6657A2DF4}"/>
              </a:ext>
            </a:extLst>
          </p:cNvPr>
          <p:cNvSpPr txBox="1"/>
          <p:nvPr/>
        </p:nvSpPr>
        <p:spPr>
          <a:xfrm>
            <a:off x="6525087" y="5695819"/>
            <a:ext cx="5393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在形式语言的课上，老师特意讲到了这三者是否全部需要满足，老师说仅有一种结构不会有任何影响，但是三者组合的时候会导致自动机不再等价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A41B60-2B75-4F91-B757-3936200C8D9E}"/>
              </a:ext>
            </a:extLst>
          </p:cNvPr>
          <p:cNvSpPr txBox="1"/>
          <p:nvPr/>
        </p:nvSpPr>
        <p:spPr>
          <a:xfrm>
            <a:off x="33122" y="5729694"/>
            <a:ext cx="6062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所以我认为这种简化是不可以的</a:t>
            </a:r>
            <a:endParaRPr lang="en-US" altLang="zh-CN" sz="2400" b="1" dirty="0"/>
          </a:p>
          <a:p>
            <a:r>
              <a:rPr lang="zh-CN" altLang="en-US" sz="2400" b="1" dirty="0"/>
              <a:t>（用时判断一下确保不会影响的话还可以）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640328-5904-46DF-852F-E14B5106528A}"/>
              </a:ext>
            </a:extLst>
          </p:cNvPr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</a:p>
        </p:txBody>
      </p:sp>
    </p:spTree>
    <p:extLst>
      <p:ext uri="{BB962C8B-B14F-4D97-AF65-F5344CB8AC3E}">
        <p14:creationId xmlns:p14="http://schemas.microsoft.com/office/powerpoint/2010/main" val="259721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6206A8AC-2396-484A-932B-38B3E62E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20" y="716461"/>
            <a:ext cx="4625741" cy="19585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979278-0D25-42FB-9FE7-E0CC40E522E3}"/>
              </a:ext>
            </a:extLst>
          </p:cNvPr>
          <p:cNvSpPr txBox="1"/>
          <p:nvPr/>
        </p:nvSpPr>
        <p:spPr>
          <a:xfrm>
            <a:off x="5122416" y="1012054"/>
            <a:ext cx="68788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形式语言那个定义递归结构非常明显，适合计算机实现，非常繁琐</a:t>
            </a:r>
            <a:endParaRPr lang="en-US" altLang="zh-CN" b="1" dirty="0"/>
          </a:p>
          <a:p>
            <a:r>
              <a:rPr lang="zh-CN" altLang="en-US" b="1" dirty="0"/>
              <a:t>无论是化简到</a:t>
            </a:r>
            <a:r>
              <a:rPr lang="en-US" altLang="zh-CN" b="1" dirty="0"/>
              <a:t>DFA</a:t>
            </a:r>
            <a:r>
              <a:rPr lang="zh-CN" altLang="en-US" b="1" dirty="0"/>
              <a:t>还是计算都会浪费很多资源或者精力</a:t>
            </a:r>
            <a:endParaRPr lang="en-US" altLang="zh-CN" b="1" dirty="0"/>
          </a:p>
          <a:p>
            <a:r>
              <a:rPr lang="zh-CN" altLang="en-US" b="1" dirty="0"/>
              <a:t>尤其不适合人类实现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958EF0-2E7C-4845-9B05-F681F7AB8BE3}"/>
              </a:ext>
            </a:extLst>
          </p:cNvPr>
          <p:cNvSpPr txBox="1"/>
          <p:nvPr/>
        </p:nvSpPr>
        <p:spPr>
          <a:xfrm>
            <a:off x="169495" y="3186201"/>
            <a:ext cx="62115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但是有没有更好的方法能够化简得更加简洁？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我觉得可以把递推形式改成这样（但是各路教材上都没有，不止是否会出一些问题）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而整个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结构被两条</a:t>
            </a:r>
            <a:r>
              <a:rPr lang="el-GR" altLang="zh-CN" sz="2400" b="1" dirty="0"/>
              <a:t>ε</a:t>
            </a:r>
            <a:r>
              <a:rPr lang="zh-CN" altLang="en-US" sz="2400" b="1" dirty="0"/>
              <a:t>分割，也不会被其他模块影响，思考了很久没有找出反例，同样不会出现那两种不符合的情况，也很简洁</a:t>
            </a:r>
            <a:endParaRPr lang="en-US" altLang="zh-CN" sz="2400" b="1" dirty="0"/>
          </a:p>
          <a:p>
            <a:endParaRPr lang="en-US" altLang="zh-CN" sz="2400" b="1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D5EA72C-277D-4C1D-AC3D-D4F6B5684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778" y="2666649"/>
            <a:ext cx="4603477" cy="311271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图文框 8">
            <a:extLst>
              <a:ext uri="{FF2B5EF4-FFF2-40B4-BE49-F238E27FC236}">
                <a16:creationId xmlns:a16="http://schemas.microsoft.com/office/drawing/2014/main" id="{337DB7B6-25DE-4ED2-9ABD-350735CA1865}"/>
              </a:ext>
            </a:extLst>
          </p:cNvPr>
          <p:cNvSpPr/>
          <p:nvPr/>
        </p:nvSpPr>
        <p:spPr>
          <a:xfrm>
            <a:off x="6519094" y="2333847"/>
            <a:ext cx="4879833" cy="385388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991506B-9B2C-4029-9760-1B3C27AE849C}"/>
              </a:ext>
            </a:extLst>
          </p:cNvPr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</a:p>
        </p:txBody>
      </p:sp>
    </p:spTree>
    <p:extLst>
      <p:ext uri="{BB962C8B-B14F-4D97-AF65-F5344CB8AC3E}">
        <p14:creationId xmlns:p14="http://schemas.microsoft.com/office/powerpoint/2010/main" val="187419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过程梳理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491267" y="405742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6319" y="624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6206A8AC-2396-484A-932B-38B3E62E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65" y="881415"/>
            <a:ext cx="6254629" cy="26481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D5EA72C-277D-4C1D-AC3D-D4F6B5684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956" y="764553"/>
            <a:ext cx="4259959" cy="28804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6D68C78-3C8B-4A09-A674-FE8527255F43}"/>
              </a:ext>
            </a:extLst>
          </p:cNvPr>
          <p:cNvSpPr txBox="1"/>
          <p:nvPr/>
        </p:nvSpPr>
        <p:spPr>
          <a:xfrm>
            <a:off x="878889" y="4163627"/>
            <a:ext cx="111091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关于</a:t>
            </a:r>
            <a:r>
              <a:rPr lang="el-GR" altLang="zh-CN" b="1" dirty="0"/>
              <a:t>ε</a:t>
            </a:r>
            <a:r>
              <a:rPr lang="zh-CN" altLang="en-US" b="1" dirty="0"/>
              <a:t>条数问题其实没有定论，龙书上</a:t>
            </a:r>
            <a:r>
              <a:rPr lang="en-US" altLang="zh-CN" b="1" dirty="0"/>
              <a:t>A</a:t>
            </a:r>
            <a:r>
              <a:rPr lang="zh-CN" altLang="en-US" b="1" dirty="0"/>
              <a:t>方法给的是</a:t>
            </a:r>
            <a:r>
              <a:rPr lang="en-US" altLang="zh-CN" b="1" dirty="0"/>
              <a:t>4</a:t>
            </a:r>
            <a:r>
              <a:rPr lang="zh-CN" altLang="en-US" b="1" dirty="0"/>
              <a:t>条，形式语言是</a:t>
            </a:r>
            <a:r>
              <a:rPr lang="en-US" altLang="zh-CN" b="1" dirty="0"/>
              <a:t>6</a:t>
            </a:r>
            <a:r>
              <a:rPr lang="zh-CN" altLang="en-US" b="1" dirty="0"/>
              <a:t>条</a:t>
            </a:r>
            <a:endParaRPr lang="en-US" altLang="zh-CN" b="1" dirty="0"/>
          </a:p>
          <a:p>
            <a:r>
              <a:rPr lang="zh-CN" altLang="en-US" b="1" dirty="0"/>
              <a:t>右侧那个底部那两条空转移边是可以算做和其他模块的分隔符的（模板之间组合的话，也会需要分隔符，</a:t>
            </a:r>
            <a:endParaRPr lang="en-US" altLang="zh-CN" b="1" dirty="0"/>
          </a:p>
          <a:p>
            <a:r>
              <a:rPr lang="zh-CN" altLang="en-US" b="1" dirty="0"/>
              <a:t>如果严格履行模块间要有分隔符的条件的话，也是可以算共用分隔符，而不算自己的内部多消耗的分隔符）</a:t>
            </a:r>
            <a:endParaRPr lang="en-US" altLang="zh-CN" b="1" dirty="0"/>
          </a:p>
          <a:p>
            <a:r>
              <a:rPr lang="zh-CN" altLang="en-US" b="1" dirty="0"/>
              <a:t>而且同样的，下面俩分隔符在一些条件下也可以省略</a:t>
            </a:r>
            <a:endParaRPr lang="en-US" altLang="zh-CN" b="1" dirty="0"/>
          </a:p>
          <a:p>
            <a:r>
              <a:rPr lang="zh-CN" altLang="en-US" b="1" dirty="0"/>
              <a:t>所以条数应该是</a:t>
            </a:r>
            <a:r>
              <a:rPr lang="en-US" altLang="zh-CN" b="1" dirty="0"/>
              <a:t>2/3/4</a:t>
            </a:r>
            <a:r>
              <a:rPr lang="zh-CN" altLang="en-US" b="1" dirty="0"/>
              <a:t>条，不能确定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但可以肯定的是，后者一定条数比前者小，更加简洁</a:t>
            </a:r>
            <a:endParaRPr lang="en-US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6F3E10-FE47-4631-B54E-764F1DF66A04}"/>
              </a:ext>
            </a:extLst>
          </p:cNvPr>
          <p:cNvSpPr txBox="1"/>
          <p:nvPr/>
        </p:nvSpPr>
        <p:spPr>
          <a:xfrm>
            <a:off x="3173551" y="35295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B642A9-C103-4705-88DB-27838AA5BD0C}"/>
              </a:ext>
            </a:extLst>
          </p:cNvPr>
          <p:cNvSpPr txBox="1"/>
          <p:nvPr/>
        </p:nvSpPr>
        <p:spPr>
          <a:xfrm>
            <a:off x="8700735" y="3458561"/>
            <a:ext cx="257453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4D8AC2C-A863-4C79-87B9-600D2C0C2CB3}"/>
              </a:ext>
            </a:extLst>
          </p:cNvPr>
          <p:cNvSpPr/>
          <p:nvPr/>
        </p:nvSpPr>
        <p:spPr>
          <a:xfrm>
            <a:off x="8746080" y="107722"/>
            <a:ext cx="273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1182620320</a:t>
            </a:r>
            <a:r>
              <a:rPr lang="zh-CN" altLang="en-US" sz="2800" b="1" dirty="0"/>
              <a:t>韩岭</a:t>
            </a:r>
          </a:p>
        </p:txBody>
      </p:sp>
    </p:spTree>
    <p:extLst>
      <p:ext uri="{BB962C8B-B14F-4D97-AF65-F5344CB8AC3E}">
        <p14:creationId xmlns:p14="http://schemas.microsoft.com/office/powerpoint/2010/main" val="159911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1279</Words>
  <Application>Microsoft Office PowerPoint</Application>
  <PresentationFormat>宽屏</PresentationFormat>
  <Paragraphs>93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</dc:creator>
  <cp:lastModifiedBy>Lenovo</cp:lastModifiedBy>
  <cp:revision>70</cp:revision>
  <dcterms:created xsi:type="dcterms:W3CDTF">2016-04-16T23:42:00Z</dcterms:created>
  <dcterms:modified xsi:type="dcterms:W3CDTF">2021-03-16T09:56:59Z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