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骁 孙" initials="骁" lastIdx="3" clrIdx="0">
    <p:extLst>
      <p:ext uri="{19B8F6BF-5375-455C-9EA6-DF929625EA0E}">
        <p15:presenceInfo xmlns:p15="http://schemas.microsoft.com/office/powerpoint/2012/main" userId="16f5ebb7fc4bd9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D9"/>
    <a:srgbClr val="FAE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7DEC-E8A0-4F1E-945A-AA8A329EB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318B6-E0A8-4AC7-8731-24E549BAF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79877-9694-47E0-9E3C-9FA18A56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61EE-D707-4090-83E4-5B57BE78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204F8-CC87-4E11-9D01-CA0DF8A7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AD48-6520-43DE-9061-DF9F1E7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599EE-EFD8-4103-B553-3D2C597F3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0049-90A9-4AAC-8138-196153D5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6A4B-B7AF-4C57-839B-AC313302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0CB71-40A8-4977-A062-FF867BE4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1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B6920-1885-4D55-9D05-36C166273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54B4D-A6C7-4650-B9AE-EBA178315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86B2-63F0-4109-8B1F-15C61C36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93EB2-5E84-46B2-824B-8A0BD68D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3A39-6270-46AE-80DD-DCB5BF6F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E3A1-DAAE-431D-BD46-470695A5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4D78-E933-4A14-B6CB-4FE18E20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E2F8-6888-4B19-B29F-CA691DC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C13DF-BBD7-43A6-A58B-D4CA3262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BF91-3BC5-4A85-AD2C-46A7CA4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9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11A6-5E6E-4F56-9854-C6F74C9A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42317-DFBD-4DFE-B264-BFC808DBA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09AD-21AF-4139-BF3E-8AB32CB8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1389-B5D0-468C-BA8E-CAF4D93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50D0-0CDC-44FC-9F4A-88F541C7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6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AA4-2EC0-4A3A-A5B6-F80492E8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392F-22BE-45DE-84E8-C80BF6E6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D91FB-B04C-4113-A0BE-337FD1DA5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9200B-E9D7-46EB-951F-BF36CDC2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F7B40-726B-4B89-A467-2B1A8E5B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F5F24-45FB-4598-B019-79FEEA33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0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D3B-A530-453E-84E4-862558DD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88B3-F9AA-4EE5-B51E-3EDD25CE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DDDC0-8D6E-4039-A424-61C2C0176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E8410-9F04-4789-810A-0D7887E91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521F1-EAFE-445A-BF9E-698A6FE28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3420F-AAF4-4D39-921E-D823E01C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A865B-6F9E-4D02-84A8-D603EC7D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2DC1A-1962-494B-844E-1E46D256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1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02D2-8E4F-4EB5-9295-23F47F5A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009AA-121F-4BEF-B620-BD64392D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6530E-5266-43DC-8E6F-4D289B90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C2F6E-3AAE-4532-BCD2-65A5DFD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0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1A8D5-9C7D-4630-95DB-1A4CFC67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3A8FE-13B0-451A-8C70-32FF64ED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9E87F-63A6-4D05-BEB5-4F0EFE06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ADE8-B41C-41FA-AA09-1C65A3C1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E9B4-179C-4B79-BEC9-1B404EC5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7AD4-1A56-4B13-94E6-631B360F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935A7-EC93-48EB-868F-B69FA2AD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0FFD-4E3B-40B2-A2D9-A243B7A6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D4031-54AE-43C5-A477-8AA2A24C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4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1A9A-382A-42C6-AF43-78B96106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5ECE-32F4-4F98-BBBC-36B10D682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03F14-C909-4231-8FD8-3DA9B08B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D987F-20D3-478E-82AE-A1E4873F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9DCA0-9DA3-4CF0-966C-5A7815E5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9F7B0-ED8D-4C14-93C6-DA9BC59F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5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96647-DE83-4F54-81B3-17360BAE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6329F-D650-42CC-87EB-24627439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0B25-3016-43BB-AADD-00C294708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552A-B08A-4D4D-ABFC-3639FE27947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62BD7-69AC-4FA1-B8B8-5B90765E7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09BB-E24F-4CD6-9F6A-3F1212AD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6F61-9A7D-4190-A55D-56EDD15A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ADC11C-8B9D-46F9-B2F1-1AAC2431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81845-F752-4691-923B-C2358199F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3.2 (3)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4250-9DA6-4896-BAC9-9BF3DDADB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1180300415 </a:t>
            </a:r>
            <a:r>
              <a:rPr lang="zh-CN" altLang="en-US" dirty="0"/>
              <a:t>孙骁</a:t>
            </a:r>
          </a:p>
        </p:txBody>
      </p:sp>
    </p:spTree>
    <p:extLst>
      <p:ext uri="{BB962C8B-B14F-4D97-AF65-F5344CB8AC3E}">
        <p14:creationId xmlns:p14="http://schemas.microsoft.com/office/powerpoint/2010/main" val="27053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E845FC-F5CE-4FBD-B746-E2B730AF9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8AE9D4-F3CA-4764-BB7A-9C486BD8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9DC0-B9FD-4972-9EF2-19627429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将正则表达式转换成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NFA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</a:p>
          <a:p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)b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</a:p>
          <a:p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思路：首先由正则表达式转换为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NFA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，然后从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NFA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转为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15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A6C716D0-63C3-4294-9E8D-C7BC1B146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1C35A-C94E-4AC1-9192-DE427CF1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解答过程</a:t>
            </a:r>
            <a:r>
              <a:rPr lang="en-US" altLang="zh-CN" dirty="0"/>
              <a:t>——RE</a:t>
            </a:r>
            <a:r>
              <a:rPr lang="zh-CN" altLang="en-US" dirty="0"/>
              <a:t>转</a:t>
            </a:r>
            <a:r>
              <a:rPr lang="en-US" altLang="zh-CN" dirty="0"/>
              <a:t>NFA</a:t>
            </a:r>
            <a:endParaRPr lang="zh-CN" altLang="en-US" dirty="0"/>
          </a:p>
        </p:txBody>
      </p:sp>
      <p:grpSp>
        <p:nvGrpSpPr>
          <p:cNvPr id="59" name="组合 16">
            <a:extLst>
              <a:ext uri="{FF2B5EF4-FFF2-40B4-BE49-F238E27FC236}">
                <a16:creationId xmlns:a16="http://schemas.microsoft.com/office/drawing/2014/main" id="{20878C81-F2E3-4EAE-89F2-B3B95DF274C1}"/>
              </a:ext>
            </a:extLst>
          </p:cNvPr>
          <p:cNvGrpSpPr>
            <a:grpSpLocks/>
          </p:cNvGrpSpPr>
          <p:nvPr/>
        </p:nvGrpSpPr>
        <p:grpSpPr bwMode="auto">
          <a:xfrm>
            <a:off x="1757947" y="2708124"/>
            <a:ext cx="5631436" cy="775989"/>
            <a:chOff x="2555776" y="1018253"/>
            <a:chExt cx="5630445" cy="776688"/>
          </a:xfrm>
        </p:grpSpPr>
        <p:sp>
          <p:nvSpPr>
            <p:cNvPr id="64" name="Line 21">
              <a:extLst>
                <a:ext uri="{FF2B5EF4-FFF2-40B4-BE49-F238E27FC236}">
                  <a16:creationId xmlns:a16="http://schemas.microsoft.com/office/drawing/2014/main" id="{DEE56031-06A1-4CFE-A144-A3184F3B6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3742" y="1427602"/>
              <a:ext cx="7198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Oval 10">
              <a:extLst>
                <a:ext uri="{FF2B5EF4-FFF2-40B4-BE49-F238E27FC236}">
                  <a16:creationId xmlns:a16="http://schemas.microsoft.com/office/drawing/2014/main" id="{35DBC93A-4CCE-426B-B729-19FBE1E17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090" y="1145876"/>
              <a:ext cx="505773" cy="531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61" name="Line 13">
              <a:extLst>
                <a:ext uri="{FF2B5EF4-FFF2-40B4-BE49-F238E27FC236}">
                  <a16:creationId xmlns:a16="http://schemas.microsoft.com/office/drawing/2014/main" id="{72E7E7BD-A5EA-4137-BC6A-41C8A76B3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1695" y="1411493"/>
              <a:ext cx="2987474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14">
              <a:extLst>
                <a:ext uri="{FF2B5EF4-FFF2-40B4-BE49-F238E27FC236}">
                  <a16:creationId xmlns:a16="http://schemas.microsoft.com/office/drawing/2014/main" id="{E6E53855-8728-46A2-8EE2-9599C707A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11" y="1074061"/>
              <a:ext cx="990898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500" b="1" i="1" kern="12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 a</a:t>
              </a:r>
              <a:r>
                <a:rPr lang="en-US" altLang="zh-CN" sz="2500" b="1" i="1" kern="1200" baseline="30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500" b="1" i="1" kern="12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| b</a:t>
              </a:r>
              <a:r>
                <a:rPr lang="en-US" altLang="zh-CN" sz="2500" b="1" i="1" kern="1200" baseline="30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500" b="1" i="1" kern="12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)b (</a:t>
              </a:r>
              <a:r>
                <a:rPr lang="en-US" altLang="zh-CN" sz="2500" b="1" i="1" kern="12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ba</a:t>
              </a:r>
              <a:r>
                <a:rPr lang="en-US" altLang="zh-CN" sz="2500" b="1" i="1" kern="12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500" b="1" i="1" kern="1200" baseline="30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3" name="Rectangle 22">
              <a:extLst>
                <a:ext uri="{FF2B5EF4-FFF2-40B4-BE49-F238E27FC236}">
                  <a16:creationId xmlns:a16="http://schemas.microsoft.com/office/drawing/2014/main" id="{AA9A7D96-3174-443E-99C0-C981C6579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1211578"/>
              <a:ext cx="659874" cy="31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65" name="Oval 10">
              <a:extLst>
                <a:ext uri="{FF2B5EF4-FFF2-40B4-BE49-F238E27FC236}">
                  <a16:creationId xmlns:a16="http://schemas.microsoft.com/office/drawing/2014/main" id="{FDC51BA7-0E9C-4A61-998F-FC67507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671" y="1018253"/>
              <a:ext cx="800550" cy="7766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BAD3B117-61AD-4E70-A823-CBE71049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276" y="1145876"/>
              <a:ext cx="501340" cy="5312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71" name="组合 12">
            <a:extLst>
              <a:ext uri="{FF2B5EF4-FFF2-40B4-BE49-F238E27FC236}">
                <a16:creationId xmlns:a16="http://schemas.microsoft.com/office/drawing/2014/main" id="{00D15FD8-7475-4C0C-AB32-E5DD214BEBCA}"/>
              </a:ext>
            </a:extLst>
          </p:cNvPr>
          <p:cNvGrpSpPr>
            <a:grpSpLocks/>
          </p:cNvGrpSpPr>
          <p:nvPr/>
        </p:nvGrpSpPr>
        <p:grpSpPr bwMode="auto">
          <a:xfrm>
            <a:off x="1757947" y="4759498"/>
            <a:ext cx="6738030" cy="775990"/>
            <a:chOff x="2267744" y="1979397"/>
            <a:chExt cx="6736844" cy="776132"/>
          </a:xfrm>
        </p:grpSpPr>
        <p:sp>
          <p:nvSpPr>
            <p:cNvPr id="72" name="Rectangle 14">
              <a:extLst>
                <a:ext uri="{FF2B5EF4-FFF2-40B4-BE49-F238E27FC236}">
                  <a16:creationId xmlns:a16="http://schemas.microsoft.com/office/drawing/2014/main" id="{7FD7C0CA-770A-40CC-9922-DFE24A0B2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494" y="2329691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5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3" name="Rectangle 22">
              <a:extLst>
                <a:ext uri="{FF2B5EF4-FFF2-40B4-BE49-F238E27FC236}">
                  <a16:creationId xmlns:a16="http://schemas.microsoft.com/office/drawing/2014/main" id="{BF0C4562-96B5-4544-A8A2-639C4BAE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744" y="2159796"/>
              <a:ext cx="659874" cy="31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74" name="Line 21">
              <a:extLst>
                <a:ext uri="{FF2B5EF4-FFF2-40B4-BE49-F238E27FC236}">
                  <a16:creationId xmlns:a16="http://schemas.microsoft.com/office/drawing/2014/main" id="{B5E2F88A-7EFC-462E-A14E-DC41F8F2F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5710" y="2357977"/>
              <a:ext cx="7198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0DAC1D44-0FF3-4445-84B7-04A77ED17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3663" y="2357977"/>
              <a:ext cx="11517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D56530E6-1521-43E9-9D2A-F9CECA65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938" y="2047073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8" name="Line 21">
              <a:extLst>
                <a:ext uri="{FF2B5EF4-FFF2-40B4-BE49-F238E27FC236}">
                  <a16:creationId xmlns:a16="http://schemas.microsoft.com/office/drawing/2014/main" id="{A73DABD4-0D09-453D-8EAB-D7F404230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8874" y="2367463"/>
              <a:ext cx="10798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14">
              <a:extLst>
                <a:ext uri="{FF2B5EF4-FFF2-40B4-BE49-F238E27FC236}">
                  <a16:creationId xmlns:a16="http://schemas.microsoft.com/office/drawing/2014/main" id="{CAD4762D-A352-4B07-AA7E-8EBF79E8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8908" y="2047072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(</a:t>
              </a:r>
              <a:r>
                <a:rPr lang="en-US" altLang="zh-CN" sz="2400" b="1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ba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)*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1" name="Rectangle 14">
              <a:extLst>
                <a:ext uri="{FF2B5EF4-FFF2-40B4-BE49-F238E27FC236}">
                  <a16:creationId xmlns:a16="http://schemas.microsoft.com/office/drawing/2014/main" id="{C619FE8C-07CC-4834-AD1A-339987CF4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737" y="2070876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400" b="1" i="1" kern="12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kern="1200" baseline="30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400" b="1" i="1" kern="12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| b</a:t>
              </a:r>
              <a:r>
                <a:rPr lang="en-US" altLang="zh-CN" sz="2400" b="1" i="1" kern="1200" baseline="300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400" b="1" i="1" kern="12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2" name="Line 21">
              <a:extLst>
                <a:ext uri="{FF2B5EF4-FFF2-40B4-BE49-F238E27FC236}">
                  <a16:creationId xmlns:a16="http://schemas.microsoft.com/office/drawing/2014/main" id="{4D4B1DF6-AEE8-4F9E-9032-AA1B5D654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2420" y="2367463"/>
              <a:ext cx="8998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Oval 10">
              <a:extLst>
                <a:ext uri="{FF2B5EF4-FFF2-40B4-BE49-F238E27FC236}">
                  <a16:creationId xmlns:a16="http://schemas.microsoft.com/office/drawing/2014/main" id="{C8A41CFE-42C1-4333-84F9-FAEAC4968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685" y="2096796"/>
              <a:ext cx="483861" cy="4994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7D5630F8-B0C2-4039-8B0C-B921D91F5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351" y="2095650"/>
              <a:ext cx="469523" cy="4994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5" name="Oval 10">
              <a:extLst>
                <a:ext uri="{FF2B5EF4-FFF2-40B4-BE49-F238E27FC236}">
                  <a16:creationId xmlns:a16="http://schemas.microsoft.com/office/drawing/2014/main" id="{7A521F43-4FBD-4A52-B8CF-9DAC7D13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030" y="2095725"/>
              <a:ext cx="483861" cy="4994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7" name="Oval 10">
              <a:extLst>
                <a:ext uri="{FF2B5EF4-FFF2-40B4-BE49-F238E27FC236}">
                  <a16:creationId xmlns:a16="http://schemas.microsoft.com/office/drawing/2014/main" id="{AAD8E6B9-5DE2-4792-9B8F-96F7F7739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038" y="1979397"/>
              <a:ext cx="800550" cy="7761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6" name="Oval 10">
              <a:extLst>
                <a:ext uri="{FF2B5EF4-FFF2-40B4-BE49-F238E27FC236}">
                  <a16:creationId xmlns:a16="http://schemas.microsoft.com/office/drawing/2014/main" id="{EDD59033-35A8-4D94-B92E-2706E79A8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873" y="2132055"/>
              <a:ext cx="469524" cy="4994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89" name="Arrow: Down 88">
            <a:extLst>
              <a:ext uri="{FF2B5EF4-FFF2-40B4-BE49-F238E27FC236}">
                <a16:creationId xmlns:a16="http://schemas.microsoft.com/office/drawing/2014/main" id="{55A572E6-2DE3-4EEE-926B-AFDEB98D006D}"/>
              </a:ext>
            </a:extLst>
          </p:cNvPr>
          <p:cNvSpPr/>
          <p:nvPr/>
        </p:nvSpPr>
        <p:spPr>
          <a:xfrm>
            <a:off x="4697845" y="3509116"/>
            <a:ext cx="800691" cy="90235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B039EF8E-BCF8-4D31-99ED-51A8A1A55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0E21A-EE1E-4BD6-9A4B-EEC28DDB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解答过程</a:t>
            </a:r>
            <a:r>
              <a:rPr lang="en-US" altLang="zh-CN" dirty="0"/>
              <a:t>——RE</a:t>
            </a:r>
            <a:r>
              <a:rPr lang="zh-CN" altLang="en-US" dirty="0"/>
              <a:t>转</a:t>
            </a:r>
            <a:r>
              <a:rPr lang="en-US" altLang="zh-CN" dirty="0"/>
              <a:t>NFA</a:t>
            </a:r>
            <a:endParaRPr lang="zh-CN" alt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C6C1482-29E5-4AB0-B5BE-756DAF482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956" y="2834172"/>
            <a:ext cx="659760" cy="31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5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4A41B6-27A3-4A70-B7EC-7C7DC2C0DFFF}"/>
              </a:ext>
            </a:extLst>
          </p:cNvPr>
          <p:cNvGrpSpPr/>
          <p:nvPr/>
        </p:nvGrpSpPr>
        <p:grpSpPr>
          <a:xfrm>
            <a:off x="1172956" y="1176177"/>
            <a:ext cx="5259928" cy="2587370"/>
            <a:chOff x="1172956" y="1336597"/>
            <a:chExt cx="5755258" cy="2995149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38906A02-DE3A-4183-BB16-DF6766687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65" y="3341357"/>
              <a:ext cx="659760" cy="3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l-GR" altLang="zh-CN" sz="2400" b="1" dirty="0">
                  <a:latin typeface="Times New Roman" panose="02020603050405020304" pitchFamily="18" charset="0"/>
                  <a:ea typeface="楷体_GB2312"/>
                  <a:cs typeface="楷体_GB2312"/>
                </a:rPr>
                <a:t>ε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algn="ctr" eaLnBrk="1" hangingPunct="1"/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6" name="Rectangle 22">
              <a:extLst>
                <a:ext uri="{FF2B5EF4-FFF2-40B4-BE49-F238E27FC236}">
                  <a16:creationId xmlns:a16="http://schemas.microsoft.com/office/drawing/2014/main" id="{C93F0502-4CAD-4E21-B7FD-780A42264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956" y="2668816"/>
              <a:ext cx="659893" cy="31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7" name="Line 21">
              <a:extLst>
                <a:ext uri="{FF2B5EF4-FFF2-40B4-BE49-F238E27FC236}">
                  <a16:creationId xmlns:a16="http://schemas.microsoft.com/office/drawing/2014/main" id="{3115CCCE-E68D-42B8-8BBD-15F77728B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0940" y="2855421"/>
              <a:ext cx="72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DA3DFB0-70A7-4163-8ACB-046BD0450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753" y="4020649"/>
              <a:ext cx="659760" cy="3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0" name="Line 21">
              <a:extLst>
                <a:ext uri="{FF2B5EF4-FFF2-40B4-BE49-F238E27FC236}">
                  <a16:creationId xmlns:a16="http://schemas.microsoft.com/office/drawing/2014/main" id="{72FD0385-8734-4976-B66F-36AF8B25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563" y="2248487"/>
              <a:ext cx="844964" cy="4953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D628B066-17DA-4EEA-ABA1-6EF54633D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849" y="1953974"/>
              <a:ext cx="659760" cy="62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l-GR" altLang="zh-CN" sz="2400" b="1" dirty="0">
                  <a:latin typeface="Times New Roman" panose="02020603050405020304" pitchFamily="18" charset="0"/>
                  <a:ea typeface="楷体_GB2312"/>
                  <a:cs typeface="楷体_GB2312"/>
                </a:rPr>
                <a:t>ε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3BEDE446-3A85-412E-B62B-9F4E4A31E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897" y="3001249"/>
              <a:ext cx="732660" cy="3808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A0E7BF04-B430-4BC0-A89F-B5EC08DC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777" y="1336597"/>
              <a:ext cx="659760" cy="3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13C92F9D-66C6-4452-869A-117C79399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8897" y="2246667"/>
              <a:ext cx="732660" cy="4226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71028A84-2CBE-48FF-8260-9E5B1133E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073" y="2627479"/>
              <a:ext cx="450260" cy="4226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5A787E50-3DB6-4759-A71C-8030E7877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528" y="2627486"/>
              <a:ext cx="450260" cy="4226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8" name="任意多边形 172">
              <a:extLst>
                <a:ext uri="{FF2B5EF4-FFF2-40B4-BE49-F238E27FC236}">
                  <a16:creationId xmlns:a16="http://schemas.microsoft.com/office/drawing/2014/main" id="{CBE44FBF-923E-4E93-8529-8A9BCA9B5E2F}"/>
                </a:ext>
              </a:extLst>
            </p:cNvPr>
            <p:cNvSpPr/>
            <p:nvPr/>
          </p:nvSpPr>
          <p:spPr bwMode="auto">
            <a:xfrm>
              <a:off x="3584593" y="1653165"/>
              <a:ext cx="442912" cy="271462"/>
            </a:xfrm>
            <a:custGeom>
              <a:avLst/>
              <a:gdLst>
                <a:gd name="connsiteX0" fmla="*/ 212698 w 602308"/>
                <a:gd name="connsiteY0" fmla="*/ 462993 h 462993"/>
                <a:gd name="connsiteX1" fmla="*/ 2491 w 602308"/>
                <a:gd name="connsiteY1" fmla="*/ 168704 h 462993"/>
                <a:gd name="connsiteX2" fmla="*/ 338822 w 602308"/>
                <a:gd name="connsiteY2" fmla="*/ 538 h 462993"/>
                <a:gd name="connsiteX3" fmla="*/ 601581 w 602308"/>
                <a:gd name="connsiteY3" fmla="*/ 221255 h 462993"/>
                <a:gd name="connsiteX4" fmla="*/ 401884 w 602308"/>
                <a:gd name="connsiteY4" fmla="*/ 441973 h 4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308" h="462993">
                  <a:moveTo>
                    <a:pt x="212698" y="462993"/>
                  </a:moveTo>
                  <a:cubicBezTo>
                    <a:pt x="97084" y="354386"/>
                    <a:pt x="-18530" y="245780"/>
                    <a:pt x="2491" y="168704"/>
                  </a:cubicBezTo>
                  <a:cubicBezTo>
                    <a:pt x="23512" y="91628"/>
                    <a:pt x="238974" y="-8221"/>
                    <a:pt x="338822" y="538"/>
                  </a:cubicBezTo>
                  <a:cubicBezTo>
                    <a:pt x="438670" y="9296"/>
                    <a:pt x="591071" y="147683"/>
                    <a:pt x="601581" y="221255"/>
                  </a:cubicBezTo>
                  <a:cubicBezTo>
                    <a:pt x="612091" y="294827"/>
                    <a:pt x="506987" y="368400"/>
                    <a:pt x="401884" y="4419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任意多边形 3">
              <a:extLst>
                <a:ext uri="{FF2B5EF4-FFF2-40B4-BE49-F238E27FC236}">
                  <a16:creationId xmlns:a16="http://schemas.microsoft.com/office/drawing/2014/main" id="{BAE3A649-85C7-45EB-9BA7-94DEBC17ACB7}"/>
                </a:ext>
              </a:extLst>
            </p:cNvPr>
            <p:cNvSpPr/>
            <p:nvPr/>
          </p:nvSpPr>
          <p:spPr bwMode="auto">
            <a:xfrm>
              <a:off x="3650112" y="3753948"/>
              <a:ext cx="419100" cy="266700"/>
            </a:xfrm>
            <a:custGeom>
              <a:avLst/>
              <a:gdLst>
                <a:gd name="connsiteX0" fmla="*/ 120338 w 418828"/>
                <a:gd name="connsiteY0" fmla="*/ 0 h 266168"/>
                <a:gd name="connsiteX1" fmla="*/ 3380 w 418828"/>
                <a:gd name="connsiteY1" fmla="*/ 127591 h 266168"/>
                <a:gd name="connsiteX2" fmla="*/ 237296 w 418828"/>
                <a:gd name="connsiteY2" fmla="*/ 265814 h 266168"/>
                <a:gd name="connsiteX3" fmla="*/ 418049 w 418828"/>
                <a:gd name="connsiteY3" fmla="*/ 85060 h 266168"/>
                <a:gd name="connsiteX4" fmla="*/ 290459 w 418828"/>
                <a:gd name="connsiteY4" fmla="*/ 0 h 26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28" h="266168">
                  <a:moveTo>
                    <a:pt x="120338" y="0"/>
                  </a:moveTo>
                  <a:cubicBezTo>
                    <a:pt x="52112" y="41644"/>
                    <a:pt x="-16113" y="83289"/>
                    <a:pt x="3380" y="127591"/>
                  </a:cubicBezTo>
                  <a:cubicBezTo>
                    <a:pt x="22873" y="171893"/>
                    <a:pt x="168185" y="272902"/>
                    <a:pt x="237296" y="265814"/>
                  </a:cubicBezTo>
                  <a:cubicBezTo>
                    <a:pt x="306407" y="258726"/>
                    <a:pt x="409189" y="129362"/>
                    <a:pt x="418049" y="85060"/>
                  </a:cubicBezTo>
                  <a:cubicBezTo>
                    <a:pt x="426910" y="40758"/>
                    <a:pt x="358684" y="20379"/>
                    <a:pt x="29045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0373DFDE-FA7B-4170-8DC9-36894CFF5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248" y="2155540"/>
              <a:ext cx="659760" cy="3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618F2057-D179-4642-989E-3025CCB15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595" y="1909653"/>
              <a:ext cx="438131" cy="3974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03AEED14-1E98-4C52-98B7-6BE33522C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951" y="3299622"/>
              <a:ext cx="450260" cy="422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8" name="Line 21">
              <a:extLst>
                <a:ext uri="{FF2B5EF4-FFF2-40B4-BE49-F238E27FC236}">
                  <a16:creationId xmlns:a16="http://schemas.microsoft.com/office/drawing/2014/main" id="{698BA3C2-FAE7-4C88-8093-77CD8F84A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2636" y="2979812"/>
              <a:ext cx="750892" cy="4162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B02E4B00-9633-44A6-BB05-11AEDD591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108" y="3187934"/>
              <a:ext cx="659760" cy="3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42" name="Line 21">
              <a:extLst>
                <a:ext uri="{FF2B5EF4-FFF2-40B4-BE49-F238E27FC236}">
                  <a16:creationId xmlns:a16="http://schemas.microsoft.com/office/drawing/2014/main" id="{DAC1931E-5E61-492C-8CA8-0BA3A41C3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3788" y="2879410"/>
              <a:ext cx="90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D700E8C0-517D-4CC0-8944-053804912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788" y="2486389"/>
              <a:ext cx="764426" cy="7015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09238797-5E9A-4F12-9497-C3A8C078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0871" y="2627479"/>
              <a:ext cx="450260" cy="422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46638B12-787E-4C38-9CFB-E0AE3F1FA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453" y="2588284"/>
              <a:ext cx="659760" cy="31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(</a:t>
              </a:r>
              <a:r>
                <a:rPr lang="en-US" altLang="zh-CN" sz="2000" b="1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ba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)*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69" name="Rectangle 14">
            <a:extLst>
              <a:ext uri="{FF2B5EF4-FFF2-40B4-BE49-F238E27FC236}">
                <a16:creationId xmlns:a16="http://schemas.microsoft.com/office/drawing/2014/main" id="{DF410447-6038-4458-8471-BB31EDC42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944" y="4913777"/>
            <a:ext cx="619044" cy="2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b="1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CEB7758-F701-47D9-AFAA-26B953F0D94F}"/>
              </a:ext>
            </a:extLst>
          </p:cNvPr>
          <p:cNvGrpSpPr/>
          <p:nvPr/>
        </p:nvGrpSpPr>
        <p:grpSpPr>
          <a:xfrm>
            <a:off x="5610342" y="4082539"/>
            <a:ext cx="5832872" cy="2493661"/>
            <a:chOff x="5007365" y="3871664"/>
            <a:chExt cx="5832872" cy="2493661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0993310B-41C1-4900-9A20-297D7C983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4919" y="5540760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l-GR" altLang="zh-CN" sz="2400" b="1" dirty="0">
                  <a:latin typeface="Times New Roman" panose="02020603050405020304" pitchFamily="18" charset="0"/>
                  <a:ea typeface="楷体_GB2312"/>
                  <a:cs typeface="楷体_GB2312"/>
                </a:rPr>
                <a:t>ε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algn="ctr" eaLnBrk="1" hangingPunct="1"/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49" name="Rectangle 22">
              <a:extLst>
                <a:ext uri="{FF2B5EF4-FFF2-40B4-BE49-F238E27FC236}">
                  <a16:creationId xmlns:a16="http://schemas.microsoft.com/office/drawing/2014/main" id="{69612AE6-C314-4B3E-A70D-ACB52758C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7365" y="4980825"/>
              <a:ext cx="619169" cy="25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50" name="Line 21">
              <a:extLst>
                <a:ext uri="{FF2B5EF4-FFF2-40B4-BE49-F238E27FC236}">
                  <a16:creationId xmlns:a16="http://schemas.microsoft.com/office/drawing/2014/main" id="{BA7029FB-6A65-48F2-A11B-F41B3F59D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7211" y="5136186"/>
              <a:ext cx="6755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5229B504-6640-463C-B0A2-49A55A59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371" y="6106316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52" name="Line 21">
              <a:extLst>
                <a:ext uri="{FF2B5EF4-FFF2-40B4-BE49-F238E27FC236}">
                  <a16:creationId xmlns:a16="http://schemas.microsoft.com/office/drawing/2014/main" id="{9AEE0968-71A8-4F04-8F36-01A13FD6F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0446" y="4630873"/>
              <a:ext cx="792818" cy="412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555EF3AF-9BE9-46FE-8606-20173FEAA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7339" y="4385671"/>
              <a:ext cx="619044" cy="518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l-GR" altLang="zh-CN" sz="2400" b="1" dirty="0">
                  <a:latin typeface="Times New Roman" panose="02020603050405020304" pitchFamily="18" charset="0"/>
                  <a:ea typeface="楷体_GB2312"/>
                  <a:cs typeface="楷体_GB2312"/>
                </a:rPr>
                <a:t>ε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FFA832DD-8303-42F6-9AC6-3F663D18D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7410" y="5257598"/>
              <a:ext cx="687445" cy="317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F45F053C-4163-413C-8F03-929A46E1F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6195" y="3871664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56" name="Line 21">
              <a:extLst>
                <a:ext uri="{FF2B5EF4-FFF2-40B4-BE49-F238E27FC236}">
                  <a16:creationId xmlns:a16="http://schemas.microsoft.com/office/drawing/2014/main" id="{7F75D332-CC6B-42E1-A66E-CB63F211B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17410" y="4629358"/>
              <a:ext cx="687445" cy="3519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40BB1910-8A8F-4683-BBF7-B3FF7DCB8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458" y="4946409"/>
              <a:ext cx="422473" cy="351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69F43FB7-7C81-46C7-952E-EE884E1B2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7764" y="4996839"/>
              <a:ext cx="422473" cy="3518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59" name="任意多边形 172">
              <a:extLst>
                <a:ext uri="{FF2B5EF4-FFF2-40B4-BE49-F238E27FC236}">
                  <a16:creationId xmlns:a16="http://schemas.microsoft.com/office/drawing/2014/main" id="{D6D07FFE-E104-4B33-966C-7F96CB860256}"/>
                </a:ext>
              </a:extLst>
            </p:cNvPr>
            <p:cNvSpPr/>
            <p:nvPr/>
          </p:nvSpPr>
          <p:spPr bwMode="auto">
            <a:xfrm>
              <a:off x="7270172" y="4135228"/>
              <a:ext cx="415578" cy="226010"/>
            </a:xfrm>
            <a:custGeom>
              <a:avLst/>
              <a:gdLst>
                <a:gd name="connsiteX0" fmla="*/ 212698 w 602308"/>
                <a:gd name="connsiteY0" fmla="*/ 462993 h 462993"/>
                <a:gd name="connsiteX1" fmla="*/ 2491 w 602308"/>
                <a:gd name="connsiteY1" fmla="*/ 168704 h 462993"/>
                <a:gd name="connsiteX2" fmla="*/ 338822 w 602308"/>
                <a:gd name="connsiteY2" fmla="*/ 538 h 462993"/>
                <a:gd name="connsiteX3" fmla="*/ 601581 w 602308"/>
                <a:gd name="connsiteY3" fmla="*/ 221255 h 462993"/>
                <a:gd name="connsiteX4" fmla="*/ 401884 w 602308"/>
                <a:gd name="connsiteY4" fmla="*/ 441973 h 4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308" h="462993">
                  <a:moveTo>
                    <a:pt x="212698" y="462993"/>
                  </a:moveTo>
                  <a:cubicBezTo>
                    <a:pt x="97084" y="354386"/>
                    <a:pt x="-18530" y="245780"/>
                    <a:pt x="2491" y="168704"/>
                  </a:cubicBezTo>
                  <a:cubicBezTo>
                    <a:pt x="23512" y="91628"/>
                    <a:pt x="238974" y="-8221"/>
                    <a:pt x="338822" y="538"/>
                  </a:cubicBezTo>
                  <a:cubicBezTo>
                    <a:pt x="438670" y="9296"/>
                    <a:pt x="591071" y="147683"/>
                    <a:pt x="601581" y="221255"/>
                  </a:cubicBezTo>
                  <a:cubicBezTo>
                    <a:pt x="612091" y="294827"/>
                    <a:pt x="506987" y="368400"/>
                    <a:pt x="401884" y="4419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60" name="任意多边形 3">
              <a:extLst>
                <a:ext uri="{FF2B5EF4-FFF2-40B4-BE49-F238E27FC236}">
                  <a16:creationId xmlns:a16="http://schemas.microsoft.com/office/drawing/2014/main" id="{C7CE899F-6BAF-4820-87C2-7CD9CEE02EA3}"/>
                </a:ext>
              </a:extLst>
            </p:cNvPr>
            <p:cNvSpPr/>
            <p:nvPr/>
          </p:nvSpPr>
          <p:spPr bwMode="auto">
            <a:xfrm>
              <a:off x="7331648" y="5884270"/>
              <a:ext cx="393236" cy="222046"/>
            </a:xfrm>
            <a:custGeom>
              <a:avLst/>
              <a:gdLst>
                <a:gd name="connsiteX0" fmla="*/ 120338 w 418828"/>
                <a:gd name="connsiteY0" fmla="*/ 0 h 266168"/>
                <a:gd name="connsiteX1" fmla="*/ 3380 w 418828"/>
                <a:gd name="connsiteY1" fmla="*/ 127591 h 266168"/>
                <a:gd name="connsiteX2" fmla="*/ 237296 w 418828"/>
                <a:gd name="connsiteY2" fmla="*/ 265814 h 266168"/>
                <a:gd name="connsiteX3" fmla="*/ 418049 w 418828"/>
                <a:gd name="connsiteY3" fmla="*/ 85060 h 266168"/>
                <a:gd name="connsiteX4" fmla="*/ 290459 w 418828"/>
                <a:gd name="connsiteY4" fmla="*/ 0 h 26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28" h="266168">
                  <a:moveTo>
                    <a:pt x="120338" y="0"/>
                  </a:moveTo>
                  <a:cubicBezTo>
                    <a:pt x="52112" y="41644"/>
                    <a:pt x="-16113" y="83289"/>
                    <a:pt x="3380" y="127591"/>
                  </a:cubicBezTo>
                  <a:cubicBezTo>
                    <a:pt x="22873" y="171893"/>
                    <a:pt x="168185" y="272902"/>
                    <a:pt x="237296" y="265814"/>
                  </a:cubicBezTo>
                  <a:cubicBezTo>
                    <a:pt x="306407" y="258726"/>
                    <a:pt x="409189" y="129362"/>
                    <a:pt x="418049" y="85060"/>
                  </a:cubicBezTo>
                  <a:cubicBezTo>
                    <a:pt x="426910" y="40758"/>
                    <a:pt x="358684" y="20379"/>
                    <a:pt x="29045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9C641FC9-5147-4CE0-B9CD-7F4F3F6B4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745" y="4553489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7B279CCB-8F49-4C12-99A2-FC1CBB39C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74" y="4348771"/>
              <a:ext cx="411092" cy="3309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63" name="Oval 10">
              <a:extLst>
                <a:ext uri="{FF2B5EF4-FFF2-40B4-BE49-F238E27FC236}">
                  <a16:creationId xmlns:a16="http://schemas.microsoft.com/office/drawing/2014/main" id="{25465CC9-BDB5-4299-AAD2-DB69889D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410" y="5506013"/>
              <a:ext cx="422473" cy="35189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64" name="Line 21">
              <a:extLst>
                <a:ext uri="{FF2B5EF4-FFF2-40B4-BE49-F238E27FC236}">
                  <a16:creationId xmlns:a16="http://schemas.microsoft.com/office/drawing/2014/main" id="{4D9EF8F2-B74A-4C4A-BAEF-DF422590E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8713" y="5239750"/>
              <a:ext cx="704552" cy="3465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AA5A271C-0D64-486E-8E01-3FC69B18A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40" y="5413025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4BB6A75A-F887-4A5F-9BF7-E4ADAF4C8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3172" y="4828941"/>
              <a:ext cx="717251" cy="5840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5F1A4664-CDEA-4F47-9D7C-7E803467E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318" y="4946409"/>
              <a:ext cx="422473" cy="35189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2" name="任意多边形 32">
              <a:extLst>
                <a:ext uri="{FF2B5EF4-FFF2-40B4-BE49-F238E27FC236}">
                  <a16:creationId xmlns:a16="http://schemas.microsoft.com/office/drawing/2014/main" id="{8A31A36A-3430-4FBA-9AFF-E1E777CB1C9A}"/>
                </a:ext>
              </a:extLst>
            </p:cNvPr>
            <p:cNvSpPr/>
            <p:nvPr/>
          </p:nvSpPr>
          <p:spPr bwMode="auto">
            <a:xfrm rot="11040544" flipH="1">
              <a:off x="9152143" y="4825354"/>
              <a:ext cx="1280722" cy="263020"/>
            </a:xfrm>
            <a:custGeom>
              <a:avLst/>
              <a:gdLst>
                <a:gd name="connsiteX0" fmla="*/ 0 w 1669143"/>
                <a:gd name="connsiteY0" fmla="*/ 0 h 349055"/>
                <a:gd name="connsiteX1" fmla="*/ 870857 w 1669143"/>
                <a:gd name="connsiteY1" fmla="*/ 348343 h 349055"/>
                <a:gd name="connsiteX2" fmla="*/ 1669143 w 1669143"/>
                <a:gd name="connsiteY2" fmla="*/ 72571 h 34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9143" h="349055">
                  <a:moveTo>
                    <a:pt x="0" y="0"/>
                  </a:moveTo>
                  <a:cubicBezTo>
                    <a:pt x="296333" y="168124"/>
                    <a:pt x="592667" y="336248"/>
                    <a:pt x="870857" y="348343"/>
                  </a:cubicBezTo>
                  <a:cubicBezTo>
                    <a:pt x="1149047" y="360438"/>
                    <a:pt x="1409095" y="216504"/>
                    <a:pt x="1669143" y="72571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3" name="任意多边形 32">
              <a:extLst>
                <a:ext uri="{FF2B5EF4-FFF2-40B4-BE49-F238E27FC236}">
                  <a16:creationId xmlns:a16="http://schemas.microsoft.com/office/drawing/2014/main" id="{CEF220C8-BB46-47C3-9B4A-759CB531C028}"/>
                </a:ext>
              </a:extLst>
            </p:cNvPr>
            <p:cNvSpPr/>
            <p:nvPr/>
          </p:nvSpPr>
          <p:spPr bwMode="auto">
            <a:xfrm rot="306533" flipH="1">
              <a:off x="9152144" y="5253560"/>
              <a:ext cx="1280722" cy="263020"/>
            </a:xfrm>
            <a:custGeom>
              <a:avLst/>
              <a:gdLst>
                <a:gd name="connsiteX0" fmla="*/ 0 w 1669143"/>
                <a:gd name="connsiteY0" fmla="*/ 0 h 349055"/>
                <a:gd name="connsiteX1" fmla="*/ 870857 w 1669143"/>
                <a:gd name="connsiteY1" fmla="*/ 348343 h 349055"/>
                <a:gd name="connsiteX2" fmla="*/ 1669143 w 1669143"/>
                <a:gd name="connsiteY2" fmla="*/ 72571 h 34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9143" h="349055">
                  <a:moveTo>
                    <a:pt x="0" y="0"/>
                  </a:moveTo>
                  <a:cubicBezTo>
                    <a:pt x="296333" y="168124"/>
                    <a:pt x="592667" y="336248"/>
                    <a:pt x="870857" y="348343"/>
                  </a:cubicBezTo>
                  <a:cubicBezTo>
                    <a:pt x="1149047" y="360438"/>
                    <a:pt x="1409095" y="216504"/>
                    <a:pt x="1669143" y="72571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A8D18AE3-E40C-42D1-A609-54ECD2D5C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3030" y="4562723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75" name="Rectangle 14">
              <a:extLst>
                <a:ext uri="{FF2B5EF4-FFF2-40B4-BE49-F238E27FC236}">
                  <a16:creationId xmlns:a16="http://schemas.microsoft.com/office/drawing/2014/main" id="{95D165A2-F26F-4CE4-986F-94DB3C04F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9865" y="5514292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78" name="Arrow: Curved Right 77">
            <a:extLst>
              <a:ext uri="{FF2B5EF4-FFF2-40B4-BE49-F238E27FC236}">
                <a16:creationId xmlns:a16="http://schemas.microsoft.com/office/drawing/2014/main" id="{B16FD397-D1DD-4394-990E-F83613165E15}"/>
              </a:ext>
            </a:extLst>
          </p:cNvPr>
          <p:cNvSpPr/>
          <p:nvPr/>
        </p:nvSpPr>
        <p:spPr>
          <a:xfrm>
            <a:off x="5007365" y="3044203"/>
            <a:ext cx="991710" cy="1729389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3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1E11F03-3AF5-4104-8684-75CB90FFA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7CD80C-933E-45DC-BC05-DF8A164A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解答过程</a:t>
            </a:r>
            <a:r>
              <a:rPr lang="en-US" altLang="zh-CN" dirty="0"/>
              <a:t>——NFA</a:t>
            </a:r>
            <a:r>
              <a:rPr lang="zh-CN" altLang="en-US" dirty="0"/>
              <a:t>转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3A34BD-6397-41C6-9A54-EDBCA0966971}"/>
              </a:ext>
            </a:extLst>
          </p:cNvPr>
          <p:cNvGrpSpPr/>
          <p:nvPr/>
        </p:nvGrpSpPr>
        <p:grpSpPr>
          <a:xfrm>
            <a:off x="1022299" y="2367832"/>
            <a:ext cx="4287637" cy="2396674"/>
            <a:chOff x="5007365" y="3871664"/>
            <a:chExt cx="5832872" cy="2493661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864854D0-969E-4FFE-A1FB-EBB9688D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4919" y="5540760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l-GR" altLang="zh-CN" sz="2000" b="1" dirty="0">
                  <a:latin typeface="Times New Roman" panose="02020603050405020304" pitchFamily="18" charset="0"/>
                  <a:ea typeface="楷体_GB2312"/>
                  <a:cs typeface="楷体_GB2312"/>
                </a:rPr>
                <a:t>ε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6" name="Rectangle 22">
              <a:extLst>
                <a:ext uri="{FF2B5EF4-FFF2-40B4-BE49-F238E27FC236}">
                  <a16:creationId xmlns:a16="http://schemas.microsoft.com/office/drawing/2014/main" id="{CD879E7F-AD6F-47BB-BE5F-4884B367E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7365" y="4980825"/>
              <a:ext cx="619169" cy="258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7" name="Line 21">
              <a:extLst>
                <a:ext uri="{FF2B5EF4-FFF2-40B4-BE49-F238E27FC236}">
                  <a16:creationId xmlns:a16="http://schemas.microsoft.com/office/drawing/2014/main" id="{0E5F6240-A599-4EAD-BBBF-DCCBF813A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7211" y="5136186"/>
              <a:ext cx="6755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81C4CBEC-C89E-4E86-AA40-4E6E56201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371" y="6106316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" name="Line 21">
              <a:extLst>
                <a:ext uri="{FF2B5EF4-FFF2-40B4-BE49-F238E27FC236}">
                  <a16:creationId xmlns:a16="http://schemas.microsoft.com/office/drawing/2014/main" id="{EB5345D4-506C-4D60-91E6-448187BF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0446" y="4630873"/>
              <a:ext cx="792818" cy="412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B769F749-8A82-4510-B96A-6F25713B5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4919" y="4404188"/>
              <a:ext cx="619044" cy="51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l-GR" altLang="zh-CN" sz="2000" b="1" dirty="0">
                  <a:latin typeface="Times New Roman" panose="02020603050405020304" pitchFamily="18" charset="0"/>
                  <a:ea typeface="楷体_GB2312"/>
                  <a:cs typeface="楷体_GB2312"/>
                </a:rPr>
                <a:t>ε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1" name="Line 21">
              <a:extLst>
                <a:ext uri="{FF2B5EF4-FFF2-40B4-BE49-F238E27FC236}">
                  <a16:creationId xmlns:a16="http://schemas.microsoft.com/office/drawing/2014/main" id="{3C9129DD-A742-4BEE-BE6C-04C5C1023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7410" y="5257598"/>
              <a:ext cx="687445" cy="317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D71BEB9-F9EC-40A5-9CD5-DD884B20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6195" y="3871664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3" name="Line 21">
              <a:extLst>
                <a:ext uri="{FF2B5EF4-FFF2-40B4-BE49-F238E27FC236}">
                  <a16:creationId xmlns:a16="http://schemas.microsoft.com/office/drawing/2014/main" id="{D4595140-E7EC-4A03-9200-5B06C6D57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17409" y="4629358"/>
              <a:ext cx="687445" cy="3519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A972700F-0873-4B39-8EA9-8DA07B140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458" y="4946409"/>
              <a:ext cx="422473" cy="351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EC9AD464-3DD6-46A3-BCCC-83195F5A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7764" y="4996839"/>
              <a:ext cx="422473" cy="3518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" name="任意多边形 172">
              <a:extLst>
                <a:ext uri="{FF2B5EF4-FFF2-40B4-BE49-F238E27FC236}">
                  <a16:creationId xmlns:a16="http://schemas.microsoft.com/office/drawing/2014/main" id="{03FAC303-FB9E-4BC0-B5D1-A811AD474583}"/>
                </a:ext>
              </a:extLst>
            </p:cNvPr>
            <p:cNvSpPr/>
            <p:nvPr/>
          </p:nvSpPr>
          <p:spPr bwMode="auto">
            <a:xfrm>
              <a:off x="7270172" y="4135228"/>
              <a:ext cx="415578" cy="226010"/>
            </a:xfrm>
            <a:custGeom>
              <a:avLst/>
              <a:gdLst>
                <a:gd name="connsiteX0" fmla="*/ 212698 w 602308"/>
                <a:gd name="connsiteY0" fmla="*/ 462993 h 462993"/>
                <a:gd name="connsiteX1" fmla="*/ 2491 w 602308"/>
                <a:gd name="connsiteY1" fmla="*/ 168704 h 462993"/>
                <a:gd name="connsiteX2" fmla="*/ 338822 w 602308"/>
                <a:gd name="connsiteY2" fmla="*/ 538 h 462993"/>
                <a:gd name="connsiteX3" fmla="*/ 601581 w 602308"/>
                <a:gd name="connsiteY3" fmla="*/ 221255 h 462993"/>
                <a:gd name="connsiteX4" fmla="*/ 401884 w 602308"/>
                <a:gd name="connsiteY4" fmla="*/ 441973 h 4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308" h="462993">
                  <a:moveTo>
                    <a:pt x="212698" y="462993"/>
                  </a:moveTo>
                  <a:cubicBezTo>
                    <a:pt x="97084" y="354386"/>
                    <a:pt x="-18530" y="245780"/>
                    <a:pt x="2491" y="168704"/>
                  </a:cubicBezTo>
                  <a:cubicBezTo>
                    <a:pt x="23512" y="91628"/>
                    <a:pt x="238974" y="-8221"/>
                    <a:pt x="338822" y="538"/>
                  </a:cubicBezTo>
                  <a:cubicBezTo>
                    <a:pt x="438670" y="9296"/>
                    <a:pt x="591071" y="147683"/>
                    <a:pt x="601581" y="221255"/>
                  </a:cubicBezTo>
                  <a:cubicBezTo>
                    <a:pt x="612091" y="294827"/>
                    <a:pt x="506987" y="368400"/>
                    <a:pt x="401884" y="4419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任意多边形 3">
              <a:extLst>
                <a:ext uri="{FF2B5EF4-FFF2-40B4-BE49-F238E27FC236}">
                  <a16:creationId xmlns:a16="http://schemas.microsoft.com/office/drawing/2014/main" id="{FEB000FF-00AA-4BA9-97C2-6EE739B8A93B}"/>
                </a:ext>
              </a:extLst>
            </p:cNvPr>
            <p:cNvSpPr/>
            <p:nvPr/>
          </p:nvSpPr>
          <p:spPr bwMode="auto">
            <a:xfrm>
              <a:off x="7331648" y="5884270"/>
              <a:ext cx="393236" cy="222046"/>
            </a:xfrm>
            <a:custGeom>
              <a:avLst/>
              <a:gdLst>
                <a:gd name="connsiteX0" fmla="*/ 120338 w 418828"/>
                <a:gd name="connsiteY0" fmla="*/ 0 h 266168"/>
                <a:gd name="connsiteX1" fmla="*/ 3380 w 418828"/>
                <a:gd name="connsiteY1" fmla="*/ 127591 h 266168"/>
                <a:gd name="connsiteX2" fmla="*/ 237296 w 418828"/>
                <a:gd name="connsiteY2" fmla="*/ 265814 h 266168"/>
                <a:gd name="connsiteX3" fmla="*/ 418049 w 418828"/>
                <a:gd name="connsiteY3" fmla="*/ 85060 h 266168"/>
                <a:gd name="connsiteX4" fmla="*/ 290459 w 418828"/>
                <a:gd name="connsiteY4" fmla="*/ 0 h 26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28" h="266168">
                  <a:moveTo>
                    <a:pt x="120338" y="0"/>
                  </a:moveTo>
                  <a:cubicBezTo>
                    <a:pt x="52112" y="41644"/>
                    <a:pt x="-16113" y="83289"/>
                    <a:pt x="3380" y="127591"/>
                  </a:cubicBezTo>
                  <a:cubicBezTo>
                    <a:pt x="22873" y="171893"/>
                    <a:pt x="168185" y="272902"/>
                    <a:pt x="237296" y="265814"/>
                  </a:cubicBezTo>
                  <a:cubicBezTo>
                    <a:pt x="306407" y="258726"/>
                    <a:pt x="409189" y="129362"/>
                    <a:pt x="418049" y="85060"/>
                  </a:cubicBezTo>
                  <a:cubicBezTo>
                    <a:pt x="426910" y="40758"/>
                    <a:pt x="358684" y="20379"/>
                    <a:pt x="29045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1A615D1E-0CAE-4590-B313-7C5068099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745" y="4553489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DDFF46E2-F603-4F0F-8FBC-D96453B84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74" y="4348771"/>
              <a:ext cx="411092" cy="3309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CAA0B310-6D2E-49F3-9616-7DE483AE3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410" y="5506013"/>
              <a:ext cx="422473" cy="35189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E72F2D33-2D1C-4322-8006-6945134AB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8713" y="5239750"/>
              <a:ext cx="704552" cy="3465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18177D55-0122-43EC-8038-91B9EFF9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40" y="5413025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2AE37EF8-2659-4052-90F7-1D2E5C8B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3172" y="4828941"/>
              <a:ext cx="717251" cy="5840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455D4D81-ED56-48AC-A3A1-E8164E4D6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318" y="4946409"/>
              <a:ext cx="422473" cy="35189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5" name="任意多边形 32">
              <a:extLst>
                <a:ext uri="{FF2B5EF4-FFF2-40B4-BE49-F238E27FC236}">
                  <a16:creationId xmlns:a16="http://schemas.microsoft.com/office/drawing/2014/main" id="{5FAA371A-8FC2-4ACD-B93B-E8FD02A05571}"/>
                </a:ext>
              </a:extLst>
            </p:cNvPr>
            <p:cNvSpPr/>
            <p:nvPr/>
          </p:nvSpPr>
          <p:spPr bwMode="auto">
            <a:xfrm rot="11040544" flipH="1">
              <a:off x="9152143" y="4825354"/>
              <a:ext cx="1280722" cy="263020"/>
            </a:xfrm>
            <a:custGeom>
              <a:avLst/>
              <a:gdLst>
                <a:gd name="connsiteX0" fmla="*/ 0 w 1669143"/>
                <a:gd name="connsiteY0" fmla="*/ 0 h 349055"/>
                <a:gd name="connsiteX1" fmla="*/ 870857 w 1669143"/>
                <a:gd name="connsiteY1" fmla="*/ 348343 h 349055"/>
                <a:gd name="connsiteX2" fmla="*/ 1669143 w 1669143"/>
                <a:gd name="connsiteY2" fmla="*/ 72571 h 34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9143" h="349055">
                  <a:moveTo>
                    <a:pt x="0" y="0"/>
                  </a:moveTo>
                  <a:cubicBezTo>
                    <a:pt x="296333" y="168124"/>
                    <a:pt x="592667" y="336248"/>
                    <a:pt x="870857" y="348343"/>
                  </a:cubicBezTo>
                  <a:cubicBezTo>
                    <a:pt x="1149047" y="360438"/>
                    <a:pt x="1409095" y="216504"/>
                    <a:pt x="1669143" y="72571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任意多边形 32">
              <a:extLst>
                <a:ext uri="{FF2B5EF4-FFF2-40B4-BE49-F238E27FC236}">
                  <a16:creationId xmlns:a16="http://schemas.microsoft.com/office/drawing/2014/main" id="{871DE582-1602-4172-A25C-20C46B39F63D}"/>
                </a:ext>
              </a:extLst>
            </p:cNvPr>
            <p:cNvSpPr/>
            <p:nvPr/>
          </p:nvSpPr>
          <p:spPr bwMode="auto">
            <a:xfrm rot="306533" flipH="1">
              <a:off x="9152144" y="5253560"/>
              <a:ext cx="1280722" cy="263020"/>
            </a:xfrm>
            <a:custGeom>
              <a:avLst/>
              <a:gdLst>
                <a:gd name="connsiteX0" fmla="*/ 0 w 1669143"/>
                <a:gd name="connsiteY0" fmla="*/ 0 h 349055"/>
                <a:gd name="connsiteX1" fmla="*/ 870857 w 1669143"/>
                <a:gd name="connsiteY1" fmla="*/ 348343 h 349055"/>
                <a:gd name="connsiteX2" fmla="*/ 1669143 w 1669143"/>
                <a:gd name="connsiteY2" fmla="*/ 72571 h 34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9143" h="349055">
                  <a:moveTo>
                    <a:pt x="0" y="0"/>
                  </a:moveTo>
                  <a:cubicBezTo>
                    <a:pt x="296333" y="168124"/>
                    <a:pt x="592667" y="336248"/>
                    <a:pt x="870857" y="348343"/>
                  </a:cubicBezTo>
                  <a:cubicBezTo>
                    <a:pt x="1149047" y="360438"/>
                    <a:pt x="1409095" y="216504"/>
                    <a:pt x="1669143" y="72571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106F71A7-74F8-4425-ABE3-F0C3E1C94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3030" y="4562723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32373660-887F-4A5D-B2BF-3CA279D1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9865" y="5514292"/>
              <a:ext cx="619044" cy="259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BBD9E39-E688-4D41-A1BA-085891472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22615"/>
              </p:ext>
            </p:extLst>
          </p:nvPr>
        </p:nvGraphicFramePr>
        <p:xfrm>
          <a:off x="5673478" y="2036263"/>
          <a:ext cx="6437240" cy="38206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87448">
                  <a:extLst>
                    <a:ext uri="{9D8B030D-6E8A-4147-A177-3AD203B41FA5}">
                      <a16:colId xmlns:a16="http://schemas.microsoft.com/office/drawing/2014/main" val="3528057276"/>
                    </a:ext>
                  </a:extLst>
                </a:gridCol>
                <a:gridCol w="1287448">
                  <a:extLst>
                    <a:ext uri="{9D8B030D-6E8A-4147-A177-3AD203B41FA5}">
                      <a16:colId xmlns:a16="http://schemas.microsoft.com/office/drawing/2014/main" val="1445021009"/>
                    </a:ext>
                  </a:extLst>
                </a:gridCol>
                <a:gridCol w="1287448">
                  <a:extLst>
                    <a:ext uri="{9D8B030D-6E8A-4147-A177-3AD203B41FA5}">
                      <a16:colId xmlns:a16="http://schemas.microsoft.com/office/drawing/2014/main" val="1615541955"/>
                    </a:ext>
                  </a:extLst>
                </a:gridCol>
                <a:gridCol w="1287448">
                  <a:extLst>
                    <a:ext uri="{9D8B030D-6E8A-4147-A177-3AD203B41FA5}">
                      <a16:colId xmlns:a16="http://schemas.microsoft.com/office/drawing/2014/main" val="3182697085"/>
                    </a:ext>
                  </a:extLst>
                </a:gridCol>
                <a:gridCol w="1287448">
                  <a:extLst>
                    <a:ext uri="{9D8B030D-6E8A-4147-A177-3AD203B41FA5}">
                      <a16:colId xmlns:a16="http://schemas.microsoft.com/office/drawing/2014/main" val="2467771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</a:t>
                      </a:r>
                      <a:r>
                        <a:rPr lang="zh-CN" altLang="en-US" dirty="0"/>
                        <a:t>输</a:t>
                      </a:r>
                      <a:r>
                        <a:rPr lang="zh-CN" altLang="en-US" sz="2000" dirty="0"/>
                        <a:t>入</a:t>
                      </a:r>
                      <a:r>
                        <a:rPr lang="en-US" altLang="zh-CN" dirty="0"/>
                        <a:t>         </a:t>
                      </a:r>
                      <a:endParaRPr lang="en-US" altLang="zh-CN" sz="2400" dirty="0"/>
                    </a:p>
                    <a:p>
                      <a:endParaRPr lang="en-US" altLang="zh-CN" sz="2400" dirty="0"/>
                    </a:p>
                    <a:p>
                      <a:r>
                        <a:rPr lang="zh-CN" altLang="en-US" sz="2000" dirty="0"/>
                        <a:t>状态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i="1" dirty="0"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2000" b="1" i="1" dirty="0"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ε</a:t>
                      </a:r>
                      <a:endParaRPr lang="en-US" altLang="zh-CN" sz="2000" b="1" i="1" dirty="0"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  <a:p>
                      <a:pPr algn="ctr"/>
                      <a:endParaRPr lang="zh-CN" altLang="en-US" sz="2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2000" b="1" i="1" dirty="0"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ε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-closure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62172"/>
                  </a:ext>
                </a:extLst>
              </a:tr>
              <a:tr h="54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5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500" b="1" i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</a:t>
                      </a:r>
                      <a:endParaRPr lang="zh-CN" altLang="en-US" sz="25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18520"/>
                  </a:ext>
                </a:extLst>
              </a:tr>
              <a:tr h="54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5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64065"/>
                  </a:ext>
                </a:extLst>
              </a:tr>
              <a:tr h="54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5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</a:t>
                      </a:r>
                      <a:endParaRPr lang="zh-CN" altLang="en-US" sz="25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01619"/>
                  </a:ext>
                </a:extLst>
              </a:tr>
              <a:tr h="54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5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14344"/>
                  </a:ext>
                </a:extLst>
              </a:tr>
              <a:tr h="54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5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0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E7BD8E1-0258-44B9-A6B6-A35BE6E2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9B3A5-45C3-4F2A-8331-3476C25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解答过程</a:t>
            </a:r>
            <a:r>
              <a:rPr lang="en-US" altLang="zh-CN" dirty="0"/>
              <a:t>——NFA</a:t>
            </a:r>
            <a:r>
              <a:rPr lang="zh-CN" altLang="en-US" dirty="0"/>
              <a:t>转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974A6-659A-489D-8703-577EC1F7CE46}"/>
              </a:ext>
            </a:extLst>
          </p:cNvPr>
          <p:cNvGrpSpPr/>
          <p:nvPr/>
        </p:nvGrpSpPr>
        <p:grpSpPr>
          <a:xfrm>
            <a:off x="6751225" y="3526318"/>
            <a:ext cx="1401441" cy="338213"/>
            <a:chOff x="7246636" y="3449896"/>
            <a:chExt cx="1401441" cy="338213"/>
          </a:xfrm>
        </p:grpSpPr>
        <p:sp>
          <p:nvSpPr>
            <p:cNvPr id="7" name="Rectangle 22">
              <a:extLst>
                <a:ext uri="{FF2B5EF4-FFF2-40B4-BE49-F238E27FC236}">
                  <a16:creationId xmlns:a16="http://schemas.microsoft.com/office/drawing/2014/main" id="{1EA6E5FB-52A5-4908-8CDF-8E5997F4B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636" y="3449896"/>
              <a:ext cx="455140" cy="248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3EEDFF43-20A6-42BF-A5DD-117E050FF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1496" y="3624402"/>
              <a:ext cx="4965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5CA82B17-BDF4-4FA0-9BAF-9F8671BB7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525" y="3449896"/>
              <a:ext cx="310552" cy="3382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algn="ctr" eaLnBrk="1" hangingPunct="1"/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algn="ctr" eaLnBrk="1" hangingPunct="1"/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algn="ctr" eaLnBrk="1" hangingPunct="1"/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algn="ctr" eaLnBrk="1" hangingPunct="1"/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012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798D62-BEFA-428D-819A-D81EA87EC70D}"/>
              </a:ext>
            </a:extLst>
          </p:cNvPr>
          <p:cNvGrpSpPr/>
          <p:nvPr/>
        </p:nvGrpSpPr>
        <p:grpSpPr>
          <a:xfrm>
            <a:off x="8601085" y="2562364"/>
            <a:ext cx="455048" cy="498397"/>
            <a:chOff x="8567910" y="2541787"/>
            <a:chExt cx="455048" cy="498397"/>
          </a:xfrm>
        </p:grpSpPr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9794E76D-9C51-4DDB-B942-738F36364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7910" y="2541787"/>
              <a:ext cx="455048" cy="24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" name="任意多边形 172">
              <a:extLst>
                <a:ext uri="{FF2B5EF4-FFF2-40B4-BE49-F238E27FC236}">
                  <a16:creationId xmlns:a16="http://schemas.microsoft.com/office/drawing/2014/main" id="{294E8595-0712-47B2-86D4-BC10A82B22A6}"/>
                </a:ext>
              </a:extLst>
            </p:cNvPr>
            <p:cNvSpPr/>
            <p:nvPr/>
          </p:nvSpPr>
          <p:spPr bwMode="auto">
            <a:xfrm>
              <a:off x="8642692" y="2822964"/>
              <a:ext cx="305484" cy="217220"/>
            </a:xfrm>
            <a:custGeom>
              <a:avLst/>
              <a:gdLst>
                <a:gd name="connsiteX0" fmla="*/ 212698 w 602308"/>
                <a:gd name="connsiteY0" fmla="*/ 462993 h 462993"/>
                <a:gd name="connsiteX1" fmla="*/ 2491 w 602308"/>
                <a:gd name="connsiteY1" fmla="*/ 168704 h 462993"/>
                <a:gd name="connsiteX2" fmla="*/ 338822 w 602308"/>
                <a:gd name="connsiteY2" fmla="*/ 538 h 462993"/>
                <a:gd name="connsiteX3" fmla="*/ 601581 w 602308"/>
                <a:gd name="connsiteY3" fmla="*/ 221255 h 462993"/>
                <a:gd name="connsiteX4" fmla="*/ 401884 w 602308"/>
                <a:gd name="connsiteY4" fmla="*/ 441973 h 4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308" h="462993">
                  <a:moveTo>
                    <a:pt x="212698" y="462993"/>
                  </a:moveTo>
                  <a:cubicBezTo>
                    <a:pt x="97084" y="354386"/>
                    <a:pt x="-18530" y="245780"/>
                    <a:pt x="2491" y="168704"/>
                  </a:cubicBezTo>
                  <a:cubicBezTo>
                    <a:pt x="23512" y="91628"/>
                    <a:pt x="238974" y="-8221"/>
                    <a:pt x="338822" y="538"/>
                  </a:cubicBezTo>
                  <a:cubicBezTo>
                    <a:pt x="438670" y="9296"/>
                    <a:pt x="591071" y="147683"/>
                    <a:pt x="601581" y="221255"/>
                  </a:cubicBezTo>
                  <a:cubicBezTo>
                    <a:pt x="612091" y="294827"/>
                    <a:pt x="506987" y="368400"/>
                    <a:pt x="401884" y="4419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A26818-E3B0-4701-BCD6-A801C31E8511}"/>
              </a:ext>
            </a:extLst>
          </p:cNvPr>
          <p:cNvGrpSpPr/>
          <p:nvPr/>
        </p:nvGrpSpPr>
        <p:grpSpPr>
          <a:xfrm>
            <a:off x="8071026" y="3047307"/>
            <a:ext cx="914762" cy="536047"/>
            <a:chOff x="8071026" y="3047307"/>
            <a:chExt cx="914762" cy="536047"/>
          </a:xfrm>
        </p:grpSpPr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B0FD0CC9-2808-4D7B-8EDD-262E5470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1026" y="3047307"/>
              <a:ext cx="455048" cy="497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DCDF6FC5-3A6E-4A68-A1CE-D09056F94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602" y="3047307"/>
              <a:ext cx="302186" cy="3180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886CA570-CAD9-4B65-8E52-69DBF84D7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44385" y="3250281"/>
              <a:ext cx="517903" cy="3330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31C932-F4D8-44E7-A76C-3A973EE250D6}"/>
              </a:ext>
            </a:extLst>
          </p:cNvPr>
          <p:cNvGrpSpPr/>
          <p:nvPr/>
        </p:nvGrpSpPr>
        <p:grpSpPr>
          <a:xfrm>
            <a:off x="8065273" y="3859266"/>
            <a:ext cx="1083939" cy="756099"/>
            <a:chOff x="8065273" y="3859266"/>
            <a:chExt cx="1083939" cy="756099"/>
          </a:xfrm>
        </p:grpSpPr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59FCA40D-560C-4376-895B-D2BD96092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6960" y="3859266"/>
              <a:ext cx="505328" cy="3047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BF8A14B3-4703-4122-B6DB-3330693CA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273" y="3968903"/>
              <a:ext cx="415233" cy="30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935156A4-CCEC-4DB5-844F-ADF3F3674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1974" y="4053998"/>
              <a:ext cx="527238" cy="5613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3FE71624-CF54-47E1-B3B6-8C1B1F75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317" y="4165576"/>
              <a:ext cx="310552" cy="338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2f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FF0178-1486-4281-9DB6-D7EEA3AEC4DA}"/>
              </a:ext>
            </a:extLst>
          </p:cNvPr>
          <p:cNvGrpSpPr/>
          <p:nvPr/>
        </p:nvGrpSpPr>
        <p:grpSpPr>
          <a:xfrm>
            <a:off x="10249161" y="2383741"/>
            <a:ext cx="1222826" cy="1519324"/>
            <a:chOff x="10211496" y="2358378"/>
            <a:chExt cx="1222826" cy="1519324"/>
          </a:xfrm>
        </p:grpSpPr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64B26370-1ABD-4999-B25C-4BFE742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3770" y="3064582"/>
              <a:ext cx="310552" cy="3382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en-US" altLang="zh-CN" sz="2000" b="1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DEDA6007-EEB5-493F-9A62-E4DC91A598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10285702" y="2358378"/>
              <a:ext cx="956803" cy="70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6" name="任意多边形 32">
              <a:extLst>
                <a:ext uri="{FF2B5EF4-FFF2-40B4-BE49-F238E27FC236}">
                  <a16:creationId xmlns:a16="http://schemas.microsoft.com/office/drawing/2014/main" id="{52C7595A-90C5-48F8-AA7B-519B587C27A3}"/>
                </a:ext>
              </a:extLst>
            </p:cNvPr>
            <p:cNvSpPr/>
            <p:nvPr/>
          </p:nvSpPr>
          <p:spPr bwMode="auto">
            <a:xfrm rot="11040544" flipH="1">
              <a:off x="10244843" y="2849581"/>
              <a:ext cx="941435" cy="252790"/>
            </a:xfrm>
            <a:custGeom>
              <a:avLst/>
              <a:gdLst>
                <a:gd name="connsiteX0" fmla="*/ 0 w 1669143"/>
                <a:gd name="connsiteY0" fmla="*/ 0 h 349055"/>
                <a:gd name="connsiteX1" fmla="*/ 870857 w 1669143"/>
                <a:gd name="connsiteY1" fmla="*/ 348343 h 349055"/>
                <a:gd name="connsiteX2" fmla="*/ 1669143 w 1669143"/>
                <a:gd name="connsiteY2" fmla="*/ 72571 h 34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9143" h="349055">
                  <a:moveTo>
                    <a:pt x="0" y="0"/>
                  </a:moveTo>
                  <a:cubicBezTo>
                    <a:pt x="296333" y="168124"/>
                    <a:pt x="592667" y="336248"/>
                    <a:pt x="870857" y="348343"/>
                  </a:cubicBezTo>
                  <a:cubicBezTo>
                    <a:pt x="1149047" y="360438"/>
                    <a:pt x="1409095" y="216504"/>
                    <a:pt x="1669143" y="72571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" name="任意多边形 32">
              <a:extLst>
                <a:ext uri="{FF2B5EF4-FFF2-40B4-BE49-F238E27FC236}">
                  <a16:creationId xmlns:a16="http://schemas.microsoft.com/office/drawing/2014/main" id="{AD3C15CF-2B64-48AD-BFCD-1A989237A9BE}"/>
                </a:ext>
              </a:extLst>
            </p:cNvPr>
            <p:cNvSpPr/>
            <p:nvPr/>
          </p:nvSpPr>
          <p:spPr bwMode="auto">
            <a:xfrm rot="306533" flipH="1">
              <a:off x="10211496" y="3379942"/>
              <a:ext cx="941435" cy="252790"/>
            </a:xfrm>
            <a:custGeom>
              <a:avLst/>
              <a:gdLst>
                <a:gd name="connsiteX0" fmla="*/ 0 w 1669143"/>
                <a:gd name="connsiteY0" fmla="*/ 0 h 349055"/>
                <a:gd name="connsiteX1" fmla="*/ 870857 w 1669143"/>
                <a:gd name="connsiteY1" fmla="*/ 348343 h 349055"/>
                <a:gd name="connsiteX2" fmla="*/ 1669143 w 1669143"/>
                <a:gd name="connsiteY2" fmla="*/ 72571 h 34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9143" h="349055">
                  <a:moveTo>
                    <a:pt x="0" y="0"/>
                  </a:moveTo>
                  <a:cubicBezTo>
                    <a:pt x="296333" y="168124"/>
                    <a:pt x="592667" y="336248"/>
                    <a:pt x="870857" y="348343"/>
                  </a:cubicBezTo>
                  <a:cubicBezTo>
                    <a:pt x="1149047" y="360438"/>
                    <a:pt x="1409095" y="216504"/>
                    <a:pt x="1669143" y="72571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FE121B2D-E126-4EE1-9FAE-CDBB1B3D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7521" y="3628767"/>
              <a:ext cx="455048" cy="24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7C645D-F3D0-4C8E-B2E2-15962F86FB19}"/>
              </a:ext>
            </a:extLst>
          </p:cNvPr>
          <p:cNvGrpSpPr/>
          <p:nvPr/>
        </p:nvGrpSpPr>
        <p:grpSpPr>
          <a:xfrm>
            <a:off x="8964277" y="2955841"/>
            <a:ext cx="1284884" cy="561367"/>
            <a:chOff x="8964277" y="2955841"/>
            <a:chExt cx="1284884" cy="561367"/>
          </a:xfrm>
        </p:grpSpPr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A68556E6-0E99-421F-97D6-7DF0E94A0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0869" y="3018936"/>
              <a:ext cx="455048" cy="24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B367441A-67A1-4698-999A-3E163F6D6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64277" y="3228077"/>
              <a:ext cx="72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F57387E0-AE61-432E-898B-7B63BADB3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1923" y="2955841"/>
              <a:ext cx="527238" cy="5613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6F86084C-88C4-466F-9604-95CFC9529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0266" y="3067419"/>
              <a:ext cx="310552" cy="338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34D2B2-64A5-4631-8C54-B0020542E410}"/>
              </a:ext>
            </a:extLst>
          </p:cNvPr>
          <p:cNvGrpSpPr/>
          <p:nvPr/>
        </p:nvGrpSpPr>
        <p:grpSpPr>
          <a:xfrm>
            <a:off x="9149212" y="4068957"/>
            <a:ext cx="1106285" cy="561367"/>
            <a:chOff x="8981693" y="2955731"/>
            <a:chExt cx="1106285" cy="561367"/>
          </a:xfrm>
        </p:grpSpPr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15C9B67C-C12E-43DD-A9DE-7E48E0621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7776" y="2972077"/>
              <a:ext cx="455048" cy="24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40" name="Line 21">
              <a:extLst>
                <a:ext uri="{FF2B5EF4-FFF2-40B4-BE49-F238E27FC236}">
                  <a16:creationId xmlns:a16="http://schemas.microsoft.com/office/drawing/2014/main" id="{A87F131F-DEE6-4094-88AB-79FAB0DE4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81693" y="3237358"/>
              <a:ext cx="57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D548B3DC-2493-4040-BD6F-454B8D3B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0740" y="2955731"/>
              <a:ext cx="527238" cy="5613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F6586B44-DB6E-495D-8E5C-794B9EBB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747" y="3067309"/>
              <a:ext cx="310552" cy="338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23f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0806A-42A9-4630-B61B-DEC4E14EC5F9}"/>
              </a:ext>
            </a:extLst>
          </p:cNvPr>
          <p:cNvGrpSpPr/>
          <p:nvPr/>
        </p:nvGrpSpPr>
        <p:grpSpPr>
          <a:xfrm>
            <a:off x="9650445" y="3534514"/>
            <a:ext cx="455048" cy="530148"/>
            <a:chOff x="9650445" y="3534514"/>
            <a:chExt cx="455048" cy="530148"/>
          </a:xfrm>
        </p:grpSpPr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C3C021F7-1320-4E70-91FA-4D3249668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91209" y="3534514"/>
              <a:ext cx="2835" cy="5301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FCC8C295-536E-4F72-89E8-7D8F242E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445" y="3758405"/>
              <a:ext cx="455048" cy="24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E8AD88-89A4-4726-8E00-ECD14BA0636C}"/>
              </a:ext>
            </a:extLst>
          </p:cNvPr>
          <p:cNvGrpSpPr/>
          <p:nvPr/>
        </p:nvGrpSpPr>
        <p:grpSpPr>
          <a:xfrm>
            <a:off x="9758018" y="4630322"/>
            <a:ext cx="455048" cy="449787"/>
            <a:chOff x="9758018" y="4630322"/>
            <a:chExt cx="455048" cy="449787"/>
          </a:xfrm>
        </p:grpSpPr>
        <p:sp>
          <p:nvSpPr>
            <p:cNvPr id="49" name="任意多边形 172">
              <a:extLst>
                <a:ext uri="{FF2B5EF4-FFF2-40B4-BE49-F238E27FC236}">
                  <a16:creationId xmlns:a16="http://schemas.microsoft.com/office/drawing/2014/main" id="{3F7F504A-6FE2-486D-953A-CBE4168BD33B}"/>
                </a:ext>
              </a:extLst>
            </p:cNvPr>
            <p:cNvSpPr/>
            <p:nvPr/>
          </p:nvSpPr>
          <p:spPr bwMode="auto">
            <a:xfrm rot="10800000">
              <a:off x="9839884" y="4630322"/>
              <a:ext cx="305484" cy="217220"/>
            </a:xfrm>
            <a:custGeom>
              <a:avLst/>
              <a:gdLst>
                <a:gd name="connsiteX0" fmla="*/ 212698 w 602308"/>
                <a:gd name="connsiteY0" fmla="*/ 462993 h 462993"/>
                <a:gd name="connsiteX1" fmla="*/ 2491 w 602308"/>
                <a:gd name="connsiteY1" fmla="*/ 168704 h 462993"/>
                <a:gd name="connsiteX2" fmla="*/ 338822 w 602308"/>
                <a:gd name="connsiteY2" fmla="*/ 538 h 462993"/>
                <a:gd name="connsiteX3" fmla="*/ 601581 w 602308"/>
                <a:gd name="connsiteY3" fmla="*/ 221255 h 462993"/>
                <a:gd name="connsiteX4" fmla="*/ 401884 w 602308"/>
                <a:gd name="connsiteY4" fmla="*/ 441973 h 4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308" h="462993">
                  <a:moveTo>
                    <a:pt x="212698" y="462993"/>
                  </a:moveTo>
                  <a:cubicBezTo>
                    <a:pt x="97084" y="354386"/>
                    <a:pt x="-18530" y="245780"/>
                    <a:pt x="2491" y="168704"/>
                  </a:cubicBezTo>
                  <a:cubicBezTo>
                    <a:pt x="23512" y="91628"/>
                    <a:pt x="238974" y="-8221"/>
                    <a:pt x="338822" y="538"/>
                  </a:cubicBezTo>
                  <a:cubicBezTo>
                    <a:pt x="438670" y="9296"/>
                    <a:pt x="591071" y="147683"/>
                    <a:pt x="601581" y="221255"/>
                  </a:cubicBezTo>
                  <a:cubicBezTo>
                    <a:pt x="612091" y="294827"/>
                    <a:pt x="506987" y="368400"/>
                    <a:pt x="401884" y="4419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AB17012C-88D4-4057-91CA-40ABC597C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8018" y="4831174"/>
              <a:ext cx="455048" cy="24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E4BB28-4733-4F3F-9735-15FE293A4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85394"/>
              </p:ext>
            </p:extLst>
          </p:nvPr>
        </p:nvGraphicFramePr>
        <p:xfrm>
          <a:off x="136222" y="2132138"/>
          <a:ext cx="6437240" cy="38206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87448">
                  <a:extLst>
                    <a:ext uri="{9D8B030D-6E8A-4147-A177-3AD203B41FA5}">
                      <a16:colId xmlns:a16="http://schemas.microsoft.com/office/drawing/2014/main" val="3528057276"/>
                    </a:ext>
                  </a:extLst>
                </a:gridCol>
                <a:gridCol w="1287448">
                  <a:extLst>
                    <a:ext uri="{9D8B030D-6E8A-4147-A177-3AD203B41FA5}">
                      <a16:colId xmlns:a16="http://schemas.microsoft.com/office/drawing/2014/main" val="1445021009"/>
                    </a:ext>
                  </a:extLst>
                </a:gridCol>
                <a:gridCol w="1287448">
                  <a:extLst>
                    <a:ext uri="{9D8B030D-6E8A-4147-A177-3AD203B41FA5}">
                      <a16:colId xmlns:a16="http://schemas.microsoft.com/office/drawing/2014/main" val="1615541955"/>
                    </a:ext>
                  </a:extLst>
                </a:gridCol>
                <a:gridCol w="1287448">
                  <a:extLst>
                    <a:ext uri="{9D8B030D-6E8A-4147-A177-3AD203B41FA5}">
                      <a16:colId xmlns:a16="http://schemas.microsoft.com/office/drawing/2014/main" val="3182697085"/>
                    </a:ext>
                  </a:extLst>
                </a:gridCol>
                <a:gridCol w="1287448">
                  <a:extLst>
                    <a:ext uri="{9D8B030D-6E8A-4147-A177-3AD203B41FA5}">
                      <a16:colId xmlns:a16="http://schemas.microsoft.com/office/drawing/2014/main" val="2467771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</a:t>
                      </a:r>
                      <a:r>
                        <a:rPr lang="zh-CN" altLang="en-US" dirty="0"/>
                        <a:t>输</a:t>
                      </a:r>
                      <a:r>
                        <a:rPr lang="zh-CN" altLang="en-US" sz="2000" dirty="0"/>
                        <a:t>入</a:t>
                      </a:r>
                      <a:r>
                        <a:rPr lang="en-US" altLang="zh-CN" dirty="0"/>
                        <a:t>         </a:t>
                      </a:r>
                      <a:endParaRPr lang="en-US" altLang="zh-CN" sz="2400" dirty="0"/>
                    </a:p>
                    <a:p>
                      <a:endParaRPr lang="en-US" altLang="zh-CN" sz="2400" dirty="0"/>
                    </a:p>
                    <a:p>
                      <a:r>
                        <a:rPr lang="zh-CN" altLang="en-US" sz="2000" dirty="0"/>
                        <a:t>状态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i="1" dirty="0"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2000" b="1" i="1" dirty="0"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ε</a:t>
                      </a:r>
                      <a:endParaRPr lang="en-US" altLang="zh-CN" sz="2000" b="1" i="1" dirty="0"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  <a:p>
                      <a:pPr algn="ctr"/>
                      <a:endParaRPr lang="zh-CN" altLang="en-US" sz="25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2000" b="1" i="1" dirty="0"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ε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-closure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62172"/>
                  </a:ext>
                </a:extLst>
              </a:tr>
              <a:tr h="54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5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500" b="1" i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</a:t>
                      </a:r>
                      <a:endParaRPr lang="zh-CN" altLang="en-US" sz="25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18520"/>
                  </a:ext>
                </a:extLst>
              </a:tr>
              <a:tr h="54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5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464065"/>
                  </a:ext>
                </a:extLst>
              </a:tr>
              <a:tr h="54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5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</a:t>
                      </a:r>
                      <a:endParaRPr lang="zh-CN" altLang="en-US" sz="25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01619"/>
                  </a:ext>
                </a:extLst>
              </a:tr>
              <a:tr h="54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5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14344"/>
                  </a:ext>
                </a:extLst>
              </a:tr>
              <a:tr h="547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5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25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500" b="1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5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5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0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6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6FAB7-F073-4251-B80C-1DB8E3569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5FF16C-B1D6-4BF1-B4F3-1AE0A316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CE78-7945-432B-9428-4BB12647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0A740-8FCA-4526-934C-A7426566D460}"/>
              </a:ext>
            </a:extLst>
          </p:cNvPr>
          <p:cNvSpPr/>
          <p:nvPr/>
        </p:nvSpPr>
        <p:spPr>
          <a:xfrm>
            <a:off x="2194939" y="2967335"/>
            <a:ext cx="7802136" cy="923330"/>
          </a:xfrm>
          <a:prstGeom prst="rect">
            <a:avLst/>
          </a:prstGeom>
          <a:solidFill>
            <a:srgbClr val="FAEBD8"/>
          </a:solidFill>
          <a:ln>
            <a:solidFill>
              <a:srgbClr val="FBECD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感谢聆听，欢迎批评指正</a:t>
            </a:r>
            <a:endParaRPr lang="en-US" altLang="zh-CN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19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309</Words>
  <Application>Microsoft Office PowerPoint</Application>
  <PresentationFormat>Widescreen</PresentationFormat>
  <Paragraphs>160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Theme</vt:lpstr>
      <vt:lpstr>习题3.2 (3)</vt:lpstr>
      <vt:lpstr>题目</vt:lpstr>
      <vt:lpstr>解答过程——RE转NFA</vt:lpstr>
      <vt:lpstr>解答过程——RE转NFA</vt:lpstr>
      <vt:lpstr>解答过程——NFA转DFA</vt:lpstr>
      <vt:lpstr>解答过程——NFA转DFA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习题3.2 (3)</dc:title>
  <dc:creator>骁 孙</dc:creator>
  <cp:lastModifiedBy>骁 孙</cp:lastModifiedBy>
  <cp:revision>26</cp:revision>
  <dcterms:created xsi:type="dcterms:W3CDTF">2021-03-15T03:53:59Z</dcterms:created>
  <dcterms:modified xsi:type="dcterms:W3CDTF">2021-03-17T07:25:59Z</dcterms:modified>
</cp:coreProperties>
</file>