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4" r:id="rId4"/>
    <p:sldId id="410" r:id="rId5"/>
    <p:sldId id="411" r:id="rId6"/>
    <p:sldId id="412" r:id="rId7"/>
    <p:sldId id="41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66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32815"/>
            <a:ext cx="9799200" cy="2570400"/>
          </a:xfrm>
        </p:spPr>
        <p:txBody>
          <a:bodyPr/>
          <a:p>
            <a:r>
              <a:rPr lang="zh-CN" altLang="zh-CN"/>
              <a:t>习题</a:t>
            </a:r>
            <a:r>
              <a:rPr lang="en-US" altLang="zh-CN"/>
              <a:t>3.2(4)_</a:t>
            </a:r>
            <a:r>
              <a:rPr lang="zh-CN" altLang="en-US"/>
              <a:t>王仝宇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题目概述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endParaRPr lang="zh-CN" altLang="en-US" sz="280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lt"/>
            </a:endParaRPr>
          </a:p>
          <a:p>
            <a:pPr algn="ctr"/>
            <a:endParaRPr lang="zh-CN" altLang="en-US" sz="280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lt"/>
            </a:endParaRPr>
          </a:p>
          <a:p>
            <a:pPr algn="ctr"/>
            <a:r>
              <a:rPr lang="zh-CN" altLang="en-US" sz="28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</a:rPr>
              <a:t>将正则表达式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  <a:sym typeface="+mn-ea"/>
              </a:rPr>
              <a:t>(a</a:t>
            </a:r>
            <a:r>
              <a:rPr lang="en-US" altLang="zh-CN" sz="2800" baseline="300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  <a:sym typeface="+mn-ea"/>
              </a:rPr>
              <a:t>*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  <a:sym typeface="+mn-ea"/>
              </a:rPr>
              <a:t>b)</a:t>
            </a:r>
            <a:r>
              <a:rPr lang="en-US" altLang="zh-CN" sz="2800" baseline="300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  <a:sym typeface="+mn-ea"/>
              </a:rPr>
              <a:t>* </a:t>
            </a:r>
            <a:r>
              <a:rPr lang="en-US" altLang="zh-CN" sz="2800" dirty="0" err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  <a:sym typeface="+mn-ea"/>
              </a:rPr>
              <a:t>ba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  <a:sym typeface="+mn-ea"/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  <a:sym typeface="+mn-ea"/>
              </a:rPr>
              <a:t>a|b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  <a:sym typeface="+mn-ea"/>
              </a:rPr>
              <a:t>)</a:t>
            </a:r>
            <a:r>
              <a:rPr lang="en-US" altLang="zh-CN" sz="2800" baseline="300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  <a:sym typeface="+mn-ea"/>
              </a:rPr>
              <a:t>*</a:t>
            </a:r>
            <a:r>
              <a:rPr lang="zh-CN" altLang="en-US" sz="28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  <a:sym typeface="+mn-ea"/>
              </a:rPr>
              <a:t>转换为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  <a:sym typeface="+mn-ea"/>
              </a:rPr>
              <a:t>NFA</a:t>
            </a:r>
            <a:r>
              <a:rPr lang="zh-CN" altLang="en-US" sz="28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  <a:sym typeface="+mn-ea"/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  <a:sym typeface="+mn-ea"/>
              </a:rPr>
              <a:t>DFA</a:t>
            </a:r>
            <a:endParaRPr lang="en-US" altLang="zh-CN" sz="2800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lt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NFA</a:t>
            </a:r>
            <a:r>
              <a:rPr lang="zh-CN" altLang="en-US"/>
              <a:t>设计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607310" y="3095625"/>
            <a:ext cx="782955" cy="7829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85105" y="3093720"/>
            <a:ext cx="784860" cy="7848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endCxn id="6" idx="2"/>
          </p:cNvCxnSpPr>
          <p:nvPr/>
        </p:nvCxnSpPr>
        <p:spPr>
          <a:xfrm flipV="1">
            <a:off x="1769110" y="3487420"/>
            <a:ext cx="83820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390265" y="3487420"/>
            <a:ext cx="18948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53460" y="3505835"/>
            <a:ext cx="176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(a*b)*ba(a|b)*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874520" y="3510280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start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5472430" y="3281045"/>
            <a:ext cx="409575" cy="4095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501900" y="4096385"/>
            <a:ext cx="782955" cy="7829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endCxn id="16" idx="2"/>
          </p:cNvCxnSpPr>
          <p:nvPr/>
        </p:nvCxnSpPr>
        <p:spPr>
          <a:xfrm flipV="1">
            <a:off x="1663700" y="4488180"/>
            <a:ext cx="83820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769110" y="4511040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start</a:t>
            </a:r>
            <a:endParaRPr lang="en-US" altLang="zh-CN"/>
          </a:p>
        </p:txBody>
      </p:sp>
      <p:sp>
        <p:nvSpPr>
          <p:cNvPr id="19" name="椭圆 18"/>
          <p:cNvSpPr/>
          <p:nvPr/>
        </p:nvSpPr>
        <p:spPr>
          <a:xfrm>
            <a:off x="4109085" y="4091305"/>
            <a:ext cx="782955" cy="7829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endCxn id="19" idx="2"/>
          </p:cNvCxnSpPr>
          <p:nvPr/>
        </p:nvCxnSpPr>
        <p:spPr>
          <a:xfrm flipV="1">
            <a:off x="3270885" y="4483100"/>
            <a:ext cx="83820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376295" y="4478020"/>
            <a:ext cx="76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(a*b)*</a:t>
            </a:r>
            <a:endParaRPr lang="en-US" altLang="zh-CN"/>
          </a:p>
        </p:txBody>
      </p:sp>
      <p:sp>
        <p:nvSpPr>
          <p:cNvPr id="22" name="椭圆 21"/>
          <p:cNvSpPr/>
          <p:nvPr/>
        </p:nvSpPr>
        <p:spPr>
          <a:xfrm>
            <a:off x="5739130" y="4086225"/>
            <a:ext cx="782955" cy="7829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endCxn id="22" idx="2"/>
          </p:cNvCxnSpPr>
          <p:nvPr/>
        </p:nvCxnSpPr>
        <p:spPr>
          <a:xfrm flipV="1">
            <a:off x="4900930" y="4478020"/>
            <a:ext cx="83820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997450" y="4478020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   b</a:t>
            </a:r>
            <a:endParaRPr lang="en-US" altLang="zh-CN"/>
          </a:p>
        </p:txBody>
      </p:sp>
      <p:sp>
        <p:nvSpPr>
          <p:cNvPr id="25" name="椭圆 24"/>
          <p:cNvSpPr/>
          <p:nvPr/>
        </p:nvSpPr>
        <p:spPr>
          <a:xfrm>
            <a:off x="7342505" y="4070350"/>
            <a:ext cx="782955" cy="7829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endCxn id="25" idx="2"/>
          </p:cNvCxnSpPr>
          <p:nvPr/>
        </p:nvCxnSpPr>
        <p:spPr>
          <a:xfrm flipV="1">
            <a:off x="6504305" y="4462145"/>
            <a:ext cx="83820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8963660" y="4062095"/>
            <a:ext cx="782955" cy="7829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endCxn id="28" idx="2"/>
          </p:cNvCxnSpPr>
          <p:nvPr/>
        </p:nvCxnSpPr>
        <p:spPr>
          <a:xfrm flipV="1">
            <a:off x="8125460" y="4453890"/>
            <a:ext cx="83820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230870" y="4453890"/>
            <a:ext cx="737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(a|b)*</a:t>
            </a:r>
            <a:endParaRPr lang="en-US" altLang="zh-CN"/>
          </a:p>
        </p:txBody>
      </p:sp>
      <p:sp>
        <p:nvSpPr>
          <p:cNvPr id="31" name="椭圆 30"/>
          <p:cNvSpPr/>
          <p:nvPr/>
        </p:nvSpPr>
        <p:spPr>
          <a:xfrm>
            <a:off x="9150350" y="4262120"/>
            <a:ext cx="409575" cy="4095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687820" y="44323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a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NFA</a:t>
            </a:r>
            <a:r>
              <a:rPr lang="zh-CN" altLang="en-US">
                <a:sym typeface="+mn-ea"/>
              </a:rPr>
              <a:t>设计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484880" y="3854450"/>
            <a:ext cx="782955" cy="7829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endCxn id="36" idx="2"/>
          </p:cNvCxnSpPr>
          <p:nvPr/>
        </p:nvCxnSpPr>
        <p:spPr>
          <a:xfrm flipV="1">
            <a:off x="2646680" y="4246245"/>
            <a:ext cx="83820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743200" y="4241165"/>
            <a:ext cx="69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 start</a:t>
            </a:r>
            <a:endParaRPr lang="en-US" altLang="zh-CN"/>
          </a:p>
        </p:txBody>
      </p:sp>
      <p:sp>
        <p:nvSpPr>
          <p:cNvPr id="39" name="椭圆 38"/>
          <p:cNvSpPr/>
          <p:nvPr/>
        </p:nvSpPr>
        <p:spPr>
          <a:xfrm>
            <a:off x="5088255" y="3825240"/>
            <a:ext cx="782955" cy="7829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endCxn id="39" idx="2"/>
          </p:cNvCxnSpPr>
          <p:nvPr/>
        </p:nvCxnSpPr>
        <p:spPr>
          <a:xfrm flipV="1">
            <a:off x="4250055" y="4217035"/>
            <a:ext cx="83820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6709410" y="3825240"/>
            <a:ext cx="782955" cy="7829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endCxn id="41" idx="2"/>
          </p:cNvCxnSpPr>
          <p:nvPr/>
        </p:nvCxnSpPr>
        <p:spPr>
          <a:xfrm flipV="1">
            <a:off x="5871210" y="4217035"/>
            <a:ext cx="83820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976620" y="4217035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   a</a:t>
            </a:r>
            <a:endParaRPr lang="en-US" altLang="zh-CN"/>
          </a:p>
        </p:txBody>
      </p:sp>
      <p:sp>
        <p:nvSpPr>
          <p:cNvPr id="44" name="椭圆 43"/>
          <p:cNvSpPr/>
          <p:nvPr/>
        </p:nvSpPr>
        <p:spPr>
          <a:xfrm>
            <a:off x="6896100" y="4025265"/>
            <a:ext cx="409575" cy="4095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433570" y="419544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  b</a:t>
            </a:r>
            <a:endParaRPr lang="en-US" altLang="zh-CN"/>
          </a:p>
        </p:txBody>
      </p:sp>
      <p:cxnSp>
        <p:nvCxnSpPr>
          <p:cNvPr id="46" name="曲线连接符 45"/>
          <p:cNvCxnSpPr>
            <a:stCxn id="41" idx="0"/>
            <a:endCxn id="41" idx="6"/>
          </p:cNvCxnSpPr>
          <p:nvPr/>
        </p:nvCxnSpPr>
        <p:spPr>
          <a:xfrm rot="16200000" flipH="1">
            <a:off x="7100888" y="3825558"/>
            <a:ext cx="391795" cy="391160"/>
          </a:xfrm>
          <a:prstGeom prst="curvedConnector4">
            <a:avLst>
              <a:gd name="adj1" fmla="val -60859"/>
              <a:gd name="adj2" fmla="val 1607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7830185" y="365696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48" name="曲线连接符 47"/>
          <p:cNvCxnSpPr>
            <a:stCxn id="41" idx="5"/>
            <a:endCxn id="41" idx="3"/>
          </p:cNvCxnSpPr>
          <p:nvPr/>
        </p:nvCxnSpPr>
        <p:spPr>
          <a:xfrm rot="5400000">
            <a:off x="7100888" y="4216718"/>
            <a:ext cx="3175" cy="553085"/>
          </a:xfrm>
          <a:prstGeom prst="curvedConnector3">
            <a:avLst>
              <a:gd name="adj1" fmla="val 1116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7054215" y="484441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53" name="椭圆 52"/>
          <p:cNvSpPr/>
          <p:nvPr/>
        </p:nvSpPr>
        <p:spPr>
          <a:xfrm>
            <a:off x="3698240" y="5117465"/>
            <a:ext cx="892810" cy="892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>
            <a:stCxn id="36" idx="3"/>
            <a:endCxn id="53" idx="1"/>
          </p:cNvCxnSpPr>
          <p:nvPr/>
        </p:nvCxnSpPr>
        <p:spPr>
          <a:xfrm>
            <a:off x="3599815" y="4522470"/>
            <a:ext cx="229235" cy="725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曲线连接符 55"/>
          <p:cNvCxnSpPr>
            <a:stCxn id="53" idx="7"/>
            <a:endCxn id="36" idx="4"/>
          </p:cNvCxnSpPr>
          <p:nvPr/>
        </p:nvCxnSpPr>
        <p:spPr>
          <a:xfrm rot="16200000" flipV="1">
            <a:off x="3863023" y="4651058"/>
            <a:ext cx="610870" cy="583565"/>
          </a:xfrm>
          <a:prstGeom prst="curvedConnector3">
            <a:avLst>
              <a:gd name="adj1" fmla="val 607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53" idx="6"/>
            <a:endCxn id="53" idx="4"/>
          </p:cNvCxnSpPr>
          <p:nvPr/>
        </p:nvCxnSpPr>
        <p:spPr>
          <a:xfrm flipH="1">
            <a:off x="4144645" y="5563870"/>
            <a:ext cx="446405" cy="446405"/>
          </a:xfrm>
          <a:prstGeom prst="curvedConnector4">
            <a:avLst>
              <a:gd name="adj1" fmla="val -53343"/>
              <a:gd name="adj2" fmla="val 1533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3380740" y="4917440"/>
            <a:ext cx="28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ε</a:t>
            </a:r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4870450" y="57740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4427855" y="47898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3644900" y="2269490"/>
            <a:ext cx="782955" cy="7829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4" name="直接箭头连接符 3"/>
          <p:cNvCxnSpPr>
            <a:endCxn id="3" idx="2"/>
          </p:cNvCxnSpPr>
          <p:nvPr/>
        </p:nvCxnSpPr>
        <p:spPr>
          <a:xfrm flipV="1">
            <a:off x="2806700" y="2661285"/>
            <a:ext cx="83820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903220" y="2656205"/>
            <a:ext cx="69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 start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5248275" y="2240280"/>
            <a:ext cx="782955" cy="7829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endCxn id="7" idx="2"/>
          </p:cNvCxnSpPr>
          <p:nvPr/>
        </p:nvCxnSpPr>
        <p:spPr>
          <a:xfrm flipV="1">
            <a:off x="4410075" y="2632075"/>
            <a:ext cx="83820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6869430" y="2240280"/>
            <a:ext cx="782955" cy="7829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endCxn id="9" idx="2"/>
          </p:cNvCxnSpPr>
          <p:nvPr/>
        </p:nvCxnSpPr>
        <p:spPr>
          <a:xfrm flipV="1">
            <a:off x="6031230" y="2632075"/>
            <a:ext cx="83820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136640" y="2632075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   a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7056120" y="2440305"/>
            <a:ext cx="409575" cy="4095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93590" y="261048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  b</a:t>
            </a:r>
            <a:endParaRPr lang="en-US" altLang="zh-CN"/>
          </a:p>
        </p:txBody>
      </p:sp>
      <p:cxnSp>
        <p:nvCxnSpPr>
          <p:cNvPr id="14" name="曲线连接符 13"/>
          <p:cNvCxnSpPr>
            <a:stCxn id="9" idx="0"/>
            <a:endCxn id="9" idx="6"/>
          </p:cNvCxnSpPr>
          <p:nvPr/>
        </p:nvCxnSpPr>
        <p:spPr>
          <a:xfrm rot="16200000" flipH="1">
            <a:off x="7260908" y="2240598"/>
            <a:ext cx="391795" cy="391160"/>
          </a:xfrm>
          <a:prstGeom prst="curvedConnector4">
            <a:avLst>
              <a:gd name="adj1" fmla="val -60859"/>
              <a:gd name="adj2" fmla="val 1607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990205" y="207200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16" name="曲线连接符 15"/>
          <p:cNvCxnSpPr>
            <a:stCxn id="9" idx="5"/>
            <a:endCxn id="9" idx="3"/>
          </p:cNvCxnSpPr>
          <p:nvPr/>
        </p:nvCxnSpPr>
        <p:spPr>
          <a:xfrm rot="5400000">
            <a:off x="7260908" y="2631758"/>
            <a:ext cx="3175" cy="553085"/>
          </a:xfrm>
          <a:prstGeom prst="curvedConnector3">
            <a:avLst>
              <a:gd name="adj1" fmla="val 1116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539355" y="31559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18" name="曲线连接符 17"/>
          <p:cNvCxnSpPr>
            <a:stCxn id="3" idx="1"/>
            <a:endCxn id="3" idx="7"/>
          </p:cNvCxnSpPr>
          <p:nvPr/>
        </p:nvCxnSpPr>
        <p:spPr>
          <a:xfrm rot="16200000">
            <a:off x="4036060" y="2108200"/>
            <a:ext cx="3175" cy="553085"/>
          </a:xfrm>
          <a:prstGeom prst="curvedConnector3">
            <a:avLst>
              <a:gd name="adj1" fmla="val 1118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34765" y="1607185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a*b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28720"/>
            <a:ext cx="10969200" cy="705600"/>
          </a:xfrm>
        </p:spPr>
        <p:txBody>
          <a:bodyPr/>
          <a:p>
            <a:r>
              <a:rPr lang="en-US" altLang="zh-CN"/>
              <a:t>NFA</a:t>
            </a:r>
            <a:r>
              <a:rPr lang="zh-CN" altLang="en-US"/>
              <a:t>向</a:t>
            </a:r>
            <a:r>
              <a:rPr lang="en-US" altLang="zh-CN"/>
              <a:t>DFA</a:t>
            </a:r>
            <a:r>
              <a:rPr lang="zh-CN" altLang="en-US"/>
              <a:t>转化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  <p:custDataLst>
              <p:tags r:id="rId2"/>
            </p:custDataLst>
          </p:nvPr>
        </p:nvGraphicFramePr>
        <p:xfrm>
          <a:off x="608400" y="1490400"/>
          <a:ext cx="1096962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/>
                <a:gridCol w="792000"/>
                <a:gridCol w="792000"/>
                <a:gridCol w="792000"/>
                <a:gridCol w="1584000"/>
              </a:tblGrid>
              <a:tr h="64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ε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ECLOSE</a:t>
                      </a:r>
                      <a:r>
                        <a:rPr lang="zh-CN" altLang="en-US"/>
                        <a:t>（）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4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0</a:t>
                      </a:r>
                      <a:endParaRPr lang="en-US" altLang="zh-CN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Ø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{0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1}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4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Ø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{1}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4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Ø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Ø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{2}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4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Ø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{3}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6009640" y="1576070"/>
          <a:ext cx="593979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0"/>
                <a:gridCol w="1980000"/>
                <a:gridCol w="1980000"/>
              </a:tblGrid>
              <a:tr h="64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4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{0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1}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{1}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{0,1,2}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4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{1}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{1}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{0,1}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4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{0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2}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{1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en-US" altLang="zh-CN" sz="1800">
                          <a:sym typeface="+mn-ea"/>
                        </a:rPr>
                        <a:t>3}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{0,1,2}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4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{1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3}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{1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en-US" altLang="zh-CN" sz="1800">
                          <a:sym typeface="+mn-ea"/>
                        </a:rPr>
                        <a:t>3}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{0,1,3}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4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{0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3}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{1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en-US" altLang="zh-CN" sz="1800">
                          <a:sym typeface="+mn-ea"/>
                        </a:rPr>
                        <a:t>3}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{0,1,2,3}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4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{0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2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3}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{1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en-US" altLang="zh-CN" sz="1800">
                          <a:sym typeface="+mn-ea"/>
                        </a:rPr>
                        <a:t>3}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{0,1,2,3}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DFA</a:t>
            </a:r>
            <a:r>
              <a:rPr lang="zh-CN" altLang="en-US"/>
              <a:t>最终形式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740785" y="2728595"/>
            <a:ext cx="782955" cy="7829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0,1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endCxn id="16" idx="2"/>
          </p:cNvCxnSpPr>
          <p:nvPr/>
        </p:nvCxnSpPr>
        <p:spPr>
          <a:xfrm flipV="1">
            <a:off x="2902585" y="3120390"/>
            <a:ext cx="83820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007995" y="3144520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start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4987290" y="2729865"/>
            <a:ext cx="782955" cy="7829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16" idx="6"/>
            <a:endCxn id="4" idx="2"/>
          </p:cNvCxnSpPr>
          <p:nvPr/>
        </p:nvCxnSpPr>
        <p:spPr>
          <a:xfrm>
            <a:off x="4523740" y="3120390"/>
            <a:ext cx="46355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600575" y="314452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8" name="曲线连接符 7"/>
          <p:cNvCxnSpPr>
            <a:stCxn id="4" idx="0"/>
            <a:endCxn id="16" idx="0"/>
          </p:cNvCxnSpPr>
          <p:nvPr/>
        </p:nvCxnSpPr>
        <p:spPr>
          <a:xfrm rot="16200000" flipV="1">
            <a:off x="4755198" y="2105978"/>
            <a:ext cx="1270" cy="1246505"/>
          </a:xfrm>
          <a:prstGeom prst="curvedConnector3">
            <a:avLst>
              <a:gd name="adj1" fmla="val 18875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802505" y="241236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10" name="曲线连接符 9"/>
          <p:cNvCxnSpPr>
            <a:stCxn id="4" idx="7"/>
            <a:endCxn id="4" idx="6"/>
          </p:cNvCxnSpPr>
          <p:nvPr/>
        </p:nvCxnSpPr>
        <p:spPr>
          <a:xfrm rot="16200000" flipH="1">
            <a:off x="5574348" y="2925763"/>
            <a:ext cx="276860" cy="114935"/>
          </a:xfrm>
          <a:prstGeom prst="curvedConnector4">
            <a:avLst>
              <a:gd name="adj1" fmla="val -127638"/>
              <a:gd name="adj2" fmla="val 3069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022340" y="25673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3740785" y="4068445"/>
            <a:ext cx="782955" cy="7829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0,1,2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79720" y="3829685"/>
            <a:ext cx="1179830" cy="12484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16" idx="4"/>
            <a:endCxn id="12" idx="0"/>
          </p:cNvCxnSpPr>
          <p:nvPr/>
        </p:nvCxnSpPr>
        <p:spPr>
          <a:xfrm>
            <a:off x="4132580" y="3511550"/>
            <a:ext cx="0" cy="556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2" idx="6"/>
            <a:endCxn id="13" idx="2"/>
          </p:cNvCxnSpPr>
          <p:nvPr/>
        </p:nvCxnSpPr>
        <p:spPr>
          <a:xfrm flipV="1">
            <a:off x="4523740" y="4453890"/>
            <a:ext cx="85598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22700" y="37001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23" name="曲线连接符 22"/>
          <p:cNvCxnSpPr>
            <a:stCxn id="12" idx="2"/>
            <a:endCxn id="12" idx="4"/>
          </p:cNvCxnSpPr>
          <p:nvPr/>
        </p:nvCxnSpPr>
        <p:spPr>
          <a:xfrm rot="10800000" flipH="1" flipV="1">
            <a:off x="3740785" y="4460240"/>
            <a:ext cx="391795" cy="391160"/>
          </a:xfrm>
          <a:prstGeom prst="curvedConnector4">
            <a:avLst>
              <a:gd name="adj1" fmla="val -60778"/>
              <a:gd name="adj2" fmla="val 1608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636645" y="509016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3740785" y="446024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867785" y="458724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5577840" y="4062095"/>
            <a:ext cx="782955" cy="7829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1,3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677410" y="44030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30" name="曲线连接符 29"/>
          <p:cNvCxnSpPr>
            <a:stCxn id="13" idx="3"/>
            <a:endCxn id="13" idx="4"/>
          </p:cNvCxnSpPr>
          <p:nvPr/>
        </p:nvCxnSpPr>
        <p:spPr>
          <a:xfrm rot="5400000" flipV="1">
            <a:off x="5669598" y="4778058"/>
            <a:ext cx="182880" cy="417195"/>
          </a:xfrm>
          <a:prstGeom prst="curvedConnector3">
            <a:avLst>
              <a:gd name="adj1" fmla="val 2300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770245" y="522732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2" name="椭圆 31"/>
          <p:cNvSpPr/>
          <p:nvPr/>
        </p:nvSpPr>
        <p:spPr>
          <a:xfrm>
            <a:off x="7355840" y="3828415"/>
            <a:ext cx="1179830" cy="12484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554595" y="4069080"/>
            <a:ext cx="782955" cy="7829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0,1,3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6559550" y="4452620"/>
            <a:ext cx="79629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802755" y="44602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37" name="直接箭头连接符 36"/>
          <p:cNvCxnSpPr>
            <a:stCxn id="32" idx="1"/>
            <a:endCxn id="13" idx="7"/>
          </p:cNvCxnSpPr>
          <p:nvPr/>
        </p:nvCxnSpPr>
        <p:spPr>
          <a:xfrm flipH="1">
            <a:off x="6386830" y="4011295"/>
            <a:ext cx="114173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842125" y="38881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40" name="椭圆 39"/>
          <p:cNvSpPr/>
          <p:nvPr/>
        </p:nvSpPr>
        <p:spPr>
          <a:xfrm>
            <a:off x="7356475" y="2412365"/>
            <a:ext cx="1179830" cy="12484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555230" y="2645410"/>
            <a:ext cx="782955" cy="7829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0,1,2,3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32" idx="0"/>
            <a:endCxn id="40" idx="4"/>
          </p:cNvCxnSpPr>
          <p:nvPr/>
        </p:nvCxnSpPr>
        <p:spPr>
          <a:xfrm flipV="1">
            <a:off x="7945755" y="3660775"/>
            <a:ext cx="635" cy="167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134985" y="360616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44" name="直接箭头连接符 43"/>
          <p:cNvCxnSpPr>
            <a:stCxn id="40" idx="2"/>
            <a:endCxn id="13" idx="0"/>
          </p:cNvCxnSpPr>
          <p:nvPr/>
        </p:nvCxnSpPr>
        <p:spPr>
          <a:xfrm flipH="1">
            <a:off x="5969635" y="3036570"/>
            <a:ext cx="1386840" cy="793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6724015" y="336867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46" name="曲线连接符 45"/>
          <p:cNvCxnSpPr>
            <a:stCxn id="40" idx="6"/>
            <a:endCxn id="40" idx="0"/>
          </p:cNvCxnSpPr>
          <p:nvPr/>
        </p:nvCxnSpPr>
        <p:spPr>
          <a:xfrm flipH="1" flipV="1">
            <a:off x="7946390" y="2412365"/>
            <a:ext cx="589915" cy="624205"/>
          </a:xfrm>
          <a:prstGeom prst="curvedConnector4">
            <a:avLst>
              <a:gd name="adj1" fmla="val -40366"/>
              <a:gd name="adj2" fmla="val 1381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8773160" y="219138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UNIT_TABLE_BEAUTIFY" val="smartTable{dcd3a5ae-9af9-4e21-bf52-de1fd7ad9f4e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TABLE_BEAUTIFY" val="smartTable{d0c2bf55-d1a4-48ee-a20a-b06995322dc7}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WPS 演示</Application>
  <PresentationFormat>宽屏</PresentationFormat>
  <Paragraphs>227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Segoe UI</vt:lpstr>
      <vt:lpstr>华文楷体</vt:lpstr>
      <vt:lpstr>Office 主题​​</vt:lpstr>
      <vt:lpstr>习题3.2(4)_王仝宇</vt:lpstr>
      <vt:lpstr>PowerPoint 演示文稿</vt:lpstr>
      <vt:lpstr>NFA设计</vt:lpstr>
      <vt:lpstr>NFA向DFA转化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173</cp:revision>
  <dcterms:created xsi:type="dcterms:W3CDTF">2019-06-19T02:08:00Z</dcterms:created>
  <dcterms:modified xsi:type="dcterms:W3CDTF">2021-03-16T13:04:02Z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