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B517E-01F4-4FDD-9E1F-AE71656D5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CAB62-6E1D-4F5F-B486-EC1BD3631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89FC3-58E1-4CF1-9B57-5EFF5E58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B2AAF-0163-4951-BA0E-919DA440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74C8E-4F2C-44F6-B6DC-A08849F1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2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0637C-3668-459D-868F-54F31CD9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CF0BAF-F19C-4831-8B81-42CF8CCA4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CA2E6-CD15-49F7-A819-62CDE28B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95139-770C-4D6B-991E-B04F4064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6D94E-EB28-4071-BC7A-897BB2A7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2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2FE333-C312-4A9F-89E8-26DB01031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588E01-E7DC-475A-A8E9-F89FA0B33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FBF60-5AD5-4206-A665-E4CB60B4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0E9AE-5C4A-4778-BC23-BAEF5C29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B93EA-6A56-421A-B7CD-7D4A46EB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B286-8CF6-4C39-A62C-CDC00499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68BAE-E07A-4B7E-8695-B6913741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9494C-456F-41CB-A5F1-16E57A0E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E88AB-AF30-4E5C-87CA-6823F608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02093-F0AE-4FB3-8E47-9C65BB80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2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565DD-B792-4CBB-8C62-A550ACBF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63A1E-0DB0-43C3-A99D-A8F6D751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FB665-8FD2-4563-AC3E-713BFBAF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057D5-77A8-4893-AECC-D2DB17D8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144C0-EC25-4D0A-B2F3-8903567B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3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99CA9-36E1-49E3-A9E4-713CC200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F0DAB-3E67-489B-9C6B-AEC369EC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F3BFF-515E-4425-8E3C-B441AD0F6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2BB9F-7AD1-4C5E-B97D-B960AF6E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89625-7303-4463-B348-1BB7C8C5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FBC7F-D4E3-43D5-A184-A7504EE1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AE2B0-27FA-489C-B6D9-B3A4CE15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88B5E-588C-4329-A2C8-B58FFFCD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31CC4-398A-4688-8B60-A2EE62743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113439-E16D-4730-9E51-0E6AC5868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E19FF9-E9B1-4C58-86FB-A899EC2A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911FB0-642A-4FF7-AFC8-02355285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BB71CE-0A7F-48AD-B90E-D5CA3D6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FFC954-A5EF-412D-ADE4-0194A6F2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2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86297-467B-4E4D-AF01-01224852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FB2BF9-635D-4528-8C79-72BFBAD0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F0EA23-C67B-41BA-B4AD-DC6B5C0A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C894B9-EB60-48C2-8592-EE6DCA1B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1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5BC95-4114-4966-ABFB-B0FDA187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BFB09-5F8D-4F7A-A4AD-805D5B1E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AE91C-DC83-4A57-96DE-8D0B868C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847FD-BFCB-4495-8683-87BAA512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B10DD-3395-41D5-ABEE-AF8FD7A8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4308E0-4947-4135-870D-BB44A253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57026-C19D-4F35-8DB7-FE9CA689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C2E94-A65D-417C-95BA-24989C38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866C3-C9B6-4791-BC9A-59F7F1FA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5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85EF0-C15B-4EFC-A120-1063E554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7B99CA-79D6-4768-A2F2-204474AA8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54E6C-8D83-4D5C-8614-D0542D283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AD50D-913A-4DF3-8041-00830A8A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37B96-3A24-4B1D-A296-A3CDA202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A8342-E28D-4BD0-B140-7566F508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27794C-B9A2-4114-8C27-D661963D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050EF-0BA2-4146-A73F-CCDFCDD7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F8570-10BD-455C-9132-64ED74504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8ED3-7981-4018-AF5B-186BE706395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44412-6647-4286-AACF-9035079BE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52CA5-A5F4-4F7D-B4A5-754E95007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B2F9-2BBD-4426-BEFA-3CDE350E7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9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"/>
          <p:cNvSpPr/>
          <p:nvPr/>
        </p:nvSpPr>
        <p:spPr>
          <a:xfrm rot="16200000" flipV="1">
            <a:off x="-400553" y="448535"/>
            <a:ext cx="6858000" cy="5960931"/>
          </a:xfrm>
          <a:custGeom>
            <a:avLst/>
            <a:gdLst>
              <a:gd name="connsiteX0" fmla="*/ 9144000 w 9144000"/>
              <a:gd name="connsiteY0" fmla="*/ 0 h 2940271"/>
              <a:gd name="connsiteX1" fmla="*/ 9144000 w 9144000"/>
              <a:gd name="connsiteY1" fmla="*/ 2940271 h 2940271"/>
              <a:gd name="connsiteX2" fmla="*/ 0 w 9144000"/>
              <a:gd name="connsiteY2" fmla="*/ 2940271 h 2940271"/>
              <a:gd name="connsiteX3" fmla="*/ 0 w 9144000"/>
              <a:gd name="connsiteY3" fmla="*/ 1776897 h 2940271"/>
              <a:gd name="connsiteX4" fmla="*/ 341417 w 9144000"/>
              <a:gd name="connsiteY4" fmla="*/ 1805059 h 2940271"/>
              <a:gd name="connsiteX5" fmla="*/ 699471 w 9144000"/>
              <a:gd name="connsiteY5" fmla="*/ 1823782 h 2940271"/>
              <a:gd name="connsiteX6" fmla="*/ 8353309 w 9144000"/>
              <a:gd name="connsiteY6" fmla="*/ 339093 h 2940271"/>
              <a:gd name="connsiteX7" fmla="*/ 8994734 w 9144000"/>
              <a:gd name="connsiteY7" fmla="*/ 68839 h 294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940271">
                <a:moveTo>
                  <a:pt x="9144000" y="0"/>
                </a:moveTo>
                <a:lnTo>
                  <a:pt x="9144000" y="2940271"/>
                </a:lnTo>
                <a:lnTo>
                  <a:pt x="0" y="2940271"/>
                </a:lnTo>
                <a:lnTo>
                  <a:pt x="0" y="1776897"/>
                </a:lnTo>
                <a:lnTo>
                  <a:pt x="341417" y="1805059"/>
                </a:lnTo>
                <a:cubicBezTo>
                  <a:pt x="458459" y="1812924"/>
                  <a:pt x="577815" y="1819178"/>
                  <a:pt x="699471" y="1823782"/>
                </a:cubicBezTo>
                <a:cubicBezTo>
                  <a:pt x="3004627" y="1911016"/>
                  <a:pt x="5785913" y="1371503"/>
                  <a:pt x="8353309" y="339093"/>
                </a:cubicBezTo>
                <a:cubicBezTo>
                  <a:pt x="8570656" y="251693"/>
                  <a:pt x="8784561" y="161536"/>
                  <a:pt x="8994734" y="688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285"/>
          </a:p>
        </p:txBody>
      </p:sp>
      <p:sp>
        <p:nvSpPr>
          <p:cNvPr id="5" name="任意多边形 13"/>
          <p:cNvSpPr/>
          <p:nvPr/>
        </p:nvSpPr>
        <p:spPr>
          <a:xfrm rot="16200000" flipV="1">
            <a:off x="-409300" y="1306604"/>
            <a:ext cx="5652654" cy="3039446"/>
          </a:xfrm>
          <a:custGeom>
            <a:avLst/>
            <a:gdLst>
              <a:gd name="connsiteX0" fmla="*/ 5652654 w 5652654"/>
              <a:gd name="connsiteY0" fmla="*/ 1008697 h 4516324"/>
              <a:gd name="connsiteX1" fmla="*/ 5652654 w 5652654"/>
              <a:gd name="connsiteY1" fmla="*/ 0 h 4516324"/>
              <a:gd name="connsiteX2" fmla="*/ 5540704 w 5652654"/>
              <a:gd name="connsiteY2" fmla="*/ 169931 h 4516324"/>
              <a:gd name="connsiteX3" fmla="*/ 5059636 w 5652654"/>
              <a:gd name="connsiteY3" fmla="*/ 837062 h 4516324"/>
              <a:gd name="connsiteX4" fmla="*/ 153845 w 5652654"/>
              <a:gd name="connsiteY4" fmla="*/ 4490953 h 4516324"/>
              <a:gd name="connsiteX5" fmla="*/ 0 w 5652654"/>
              <a:gd name="connsiteY5" fmla="*/ 4508987 h 4516324"/>
              <a:gd name="connsiteX6" fmla="*/ 0 w 5652654"/>
              <a:gd name="connsiteY6" fmla="*/ 4516324 h 4516324"/>
              <a:gd name="connsiteX7" fmla="*/ 325998 w 5652654"/>
              <a:gd name="connsiteY7" fmla="*/ 4480248 h 4516324"/>
              <a:gd name="connsiteX8" fmla="*/ 5059637 w 5652654"/>
              <a:gd name="connsiteY8" fmla="*/ 1659922 h 4516324"/>
              <a:gd name="connsiteX9" fmla="*/ 5540706 w 5652654"/>
              <a:gd name="connsiteY9" fmla="*/ 1140899 h 451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52654" h="4516324">
                <a:moveTo>
                  <a:pt x="5652654" y="1008697"/>
                </a:moveTo>
                <a:lnTo>
                  <a:pt x="5652654" y="0"/>
                </a:lnTo>
                <a:lnTo>
                  <a:pt x="5540704" y="169931"/>
                </a:lnTo>
                <a:cubicBezTo>
                  <a:pt x="5383075" y="398757"/>
                  <a:pt x="5222646" y="621313"/>
                  <a:pt x="5059636" y="837062"/>
                </a:cubicBezTo>
                <a:cubicBezTo>
                  <a:pt x="3434956" y="2987393"/>
                  <a:pt x="1696072" y="4271513"/>
                  <a:pt x="153845" y="4490953"/>
                </a:cubicBezTo>
                <a:lnTo>
                  <a:pt x="0" y="4508987"/>
                </a:lnTo>
                <a:lnTo>
                  <a:pt x="0" y="4516324"/>
                </a:lnTo>
                <a:lnTo>
                  <a:pt x="325998" y="4480248"/>
                </a:lnTo>
                <a:cubicBezTo>
                  <a:pt x="1824723" y="4256969"/>
                  <a:pt x="3495130" y="3270900"/>
                  <a:pt x="5059637" y="1659922"/>
                </a:cubicBezTo>
                <a:cubicBezTo>
                  <a:pt x="5222647" y="1492070"/>
                  <a:pt x="5383076" y="1318924"/>
                  <a:pt x="5540706" y="114089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285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2" r="5345"/>
          <a:stretch>
            <a:fillRect/>
          </a:stretch>
        </p:blipFill>
        <p:spPr>
          <a:xfrm>
            <a:off x="1" y="0"/>
            <a:ext cx="5646786" cy="6858000"/>
          </a:xfrm>
          <a:custGeom>
            <a:avLst/>
            <a:gdLst>
              <a:gd name="connsiteX0" fmla="*/ 0 w 5646786"/>
              <a:gd name="connsiteY0" fmla="*/ 0 h 6858000"/>
              <a:gd name="connsiteX1" fmla="*/ 5646786 w 5646786"/>
              <a:gd name="connsiteY1" fmla="*/ 0 h 6858000"/>
              <a:gd name="connsiteX2" fmla="*/ 5514582 w 5646786"/>
              <a:gd name="connsiteY2" fmla="*/ 111949 h 6858000"/>
              <a:gd name="connsiteX3" fmla="*/ 4995559 w 5646786"/>
              <a:gd name="connsiteY3" fmla="*/ 593018 h 6858000"/>
              <a:gd name="connsiteX4" fmla="*/ 2144215 w 5646786"/>
              <a:gd name="connsiteY4" fmla="*/ 6333397 h 6858000"/>
              <a:gd name="connsiteX5" fmla="*/ 2180173 w 5646786"/>
              <a:gd name="connsiteY5" fmla="*/ 6601937 h 6858000"/>
              <a:gd name="connsiteX6" fmla="*/ 2234258 w 5646786"/>
              <a:gd name="connsiteY6" fmla="*/ 6858000 h 6858000"/>
              <a:gd name="connsiteX7" fmla="*/ 0 w 564678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6786" h="6858000">
                <a:moveTo>
                  <a:pt x="0" y="0"/>
                </a:moveTo>
                <a:lnTo>
                  <a:pt x="5646786" y="0"/>
                </a:lnTo>
                <a:lnTo>
                  <a:pt x="5514582" y="111949"/>
                </a:lnTo>
                <a:cubicBezTo>
                  <a:pt x="5336557" y="269579"/>
                  <a:pt x="5163411" y="430008"/>
                  <a:pt x="4995559" y="593018"/>
                </a:cubicBezTo>
                <a:cubicBezTo>
                  <a:pt x="3012817" y="2518565"/>
                  <a:pt x="1976683" y="4604529"/>
                  <a:pt x="2144215" y="6333397"/>
                </a:cubicBezTo>
                <a:cubicBezTo>
                  <a:pt x="2153057" y="6424639"/>
                  <a:pt x="2165068" y="6514156"/>
                  <a:pt x="2180173" y="6601937"/>
                </a:cubicBezTo>
                <a:lnTo>
                  <a:pt x="22342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基础扎实"/>
          <p:cNvSpPr txBox="1"/>
          <p:nvPr/>
        </p:nvSpPr>
        <p:spPr>
          <a:xfrm>
            <a:off x="4446937" y="2228671"/>
            <a:ext cx="5960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457200"/>
            <a:r>
              <a:rPr lang="zh-CN" altLang="en-US" sz="7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习题</a:t>
            </a:r>
            <a:r>
              <a:rPr lang="en-US" altLang="zh-CN" sz="7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4.1</a:t>
            </a:r>
            <a:r>
              <a:rPr lang="zh-CN" altLang="en-US" sz="7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讲解</a:t>
            </a:r>
          </a:p>
        </p:txBody>
      </p:sp>
      <p:sp>
        <p:nvSpPr>
          <p:cNvPr id="12" name="基础扎实">
            <a:extLst>
              <a:ext uri="{FF2B5EF4-FFF2-40B4-BE49-F238E27FC236}">
                <a16:creationId xmlns:a16="http://schemas.microsoft.com/office/drawing/2014/main" id="{3A3C95F1-F8C2-4DDB-9F31-8C032BD0A7FC}"/>
              </a:ext>
            </a:extLst>
          </p:cNvPr>
          <p:cNvSpPr txBox="1"/>
          <p:nvPr/>
        </p:nvSpPr>
        <p:spPr>
          <a:xfrm>
            <a:off x="4446937" y="5048070"/>
            <a:ext cx="5960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457200"/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讲解人：申旭弘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3AC508-17D9-47DB-94F5-7DAE13E78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10F976-DCB4-4028-A0BE-15ED280FC8A1}"/>
              </a:ext>
            </a:extLst>
          </p:cNvPr>
          <p:cNvSpPr txBox="1"/>
          <p:nvPr/>
        </p:nvSpPr>
        <p:spPr>
          <a:xfrm>
            <a:off x="1805709" y="2164089"/>
            <a:ext cx="8580582" cy="3158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marR="0" lvl="0" indent="-27305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根据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FOLLOW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计算方法：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如果存在一个产生式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αB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，或存在产生式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αBβ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且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FIRST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β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包含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ε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那么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FOLLOW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A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中的所有符号都在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FOLLOW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B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中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   请问，蓝色字体部分为什么不是“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那么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FOLLOW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B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中的所有符号都在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FOLLOW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A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”？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B57E86-C1BB-4439-8C32-45E62CAE605A}"/>
              </a:ext>
            </a:extLst>
          </p:cNvPr>
          <p:cNvSpPr txBox="1"/>
          <p:nvPr/>
        </p:nvSpPr>
        <p:spPr>
          <a:xfrm>
            <a:off x="3934691" y="612216"/>
            <a:ext cx="432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习题</a:t>
            </a:r>
            <a:r>
              <a:rPr lang="en-US" altLang="zh-CN" sz="5400" dirty="0">
                <a:latin typeface="KaiTi" panose="02010609060101010101" pitchFamily="49" charset="-122"/>
                <a:ea typeface="KaiTi" panose="02010609060101010101" pitchFamily="49" charset="-122"/>
              </a:rPr>
              <a:t>4.1 </a:t>
            </a:r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题目</a:t>
            </a:r>
          </a:p>
        </p:txBody>
      </p:sp>
    </p:spTree>
    <p:extLst>
      <p:ext uri="{BB962C8B-B14F-4D97-AF65-F5344CB8AC3E}">
        <p14:creationId xmlns:p14="http://schemas.microsoft.com/office/powerpoint/2010/main" val="411090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B8D71CE-46E8-44A3-8D13-128C59398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86166C-460B-4630-92FA-3A1D0FC5BC5F}"/>
              </a:ext>
            </a:extLst>
          </p:cNvPr>
          <p:cNvSpPr txBox="1"/>
          <p:nvPr/>
        </p:nvSpPr>
        <p:spPr>
          <a:xfrm>
            <a:off x="667327" y="1844579"/>
            <a:ext cx="4876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解题思路：证明一个结论是错误的，举出它的反例即可。因此，我们需要找出如下情况：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zh-CN" altLang="en-US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91CD34-EF3F-4A94-8A03-21C55C278F34}"/>
                  </a:ext>
                </a:extLst>
              </p:cNvPr>
              <p:cNvSpPr txBox="1"/>
              <p:nvPr/>
            </p:nvSpPr>
            <p:spPr>
              <a:xfrm>
                <a:off x="6278418" y="1844579"/>
                <a:ext cx="5107709" cy="308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定义：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FOLLOW(A)</a:t>
                </a:r>
                <a:r>
                  <a:rPr lang="en-US" altLang="zh-CN" sz="28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可能在某个句型紧跟在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后边的终结符</a:t>
                </a:r>
                <a:r>
                  <a:rPr lang="en-US" altLang="zh-CN" sz="28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的集合</a:t>
                </a:r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𝐴𝑎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endParaRPr lang="zh-CN" altLang="en-US" sz="2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91CD34-EF3F-4A94-8A03-21C55C278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418" y="1844579"/>
                <a:ext cx="5107709" cy="3088666"/>
              </a:xfrm>
              <a:prstGeom prst="rect">
                <a:avLst/>
              </a:prstGeom>
              <a:blipFill>
                <a:blip r:embed="rId3"/>
                <a:stretch>
                  <a:fillRect l="-2506" t="-2767" r="-1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6D67208-0FDA-4013-BD4F-4D423F88C49E}"/>
              </a:ext>
            </a:extLst>
          </p:cNvPr>
          <p:cNvSpPr txBox="1"/>
          <p:nvPr/>
        </p:nvSpPr>
        <p:spPr>
          <a:xfrm>
            <a:off x="6278418" y="5119493"/>
            <a:ext cx="5523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是某个句型的最右符号，则将结束符</a:t>
            </a: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加入到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FOLLOW(A)</a:t>
            </a:r>
            <a:r>
              <a:rPr kumimoji="0" lang="zh-CN" alt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中。</a:t>
            </a:r>
            <a:endParaRPr lang="zh-CN" altLang="en-US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2F3EB0-8604-4449-BE6C-9D9496D86A88}"/>
              </a:ext>
            </a:extLst>
          </p:cNvPr>
          <p:cNvSpPr txBox="1"/>
          <p:nvPr/>
        </p:nvSpPr>
        <p:spPr>
          <a:xfrm>
            <a:off x="3934691" y="612216"/>
            <a:ext cx="432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习题</a:t>
            </a:r>
            <a:r>
              <a:rPr lang="en-US" altLang="zh-CN" sz="5400" dirty="0">
                <a:latin typeface="KaiTi" panose="02010609060101010101" pitchFamily="49" charset="-122"/>
                <a:ea typeface="KaiTi" panose="02010609060101010101" pitchFamily="49" charset="-122"/>
              </a:rPr>
              <a:t>4.1 </a:t>
            </a:r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思路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CB06D4-E509-4CFF-8A8F-BE95677DEDCE}"/>
              </a:ext>
            </a:extLst>
          </p:cNvPr>
          <p:cNvSpPr txBox="1"/>
          <p:nvPr/>
        </p:nvSpPr>
        <p:spPr>
          <a:xfrm>
            <a:off x="667327" y="3519055"/>
            <a:ext cx="5107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如果存在一个产生式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→αB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，或存在产生式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αBβ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且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FIRST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β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包含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ε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，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那么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在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FOLLOW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B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中，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存在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符号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不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在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FOLLOW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A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26276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DAE18D3-A799-4107-BFD2-75D90D7B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0106D7-BD92-46E0-9099-1332C90EA4E0}"/>
                  </a:ext>
                </a:extLst>
              </p:cNvPr>
              <p:cNvSpPr txBox="1"/>
              <p:nvPr/>
            </p:nvSpPr>
            <p:spPr>
              <a:xfrm>
                <a:off x="184727" y="2216728"/>
                <a:ext cx="439189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𝐵𝐶</m:t>
                      </m:r>
                    </m:oMath>
                  </m:oMathPara>
                </a14:m>
                <a:endParaRPr lang="en-US" altLang="zh-CN" sz="2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0106D7-BD92-46E0-9099-1332C90E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7" y="2216728"/>
                <a:ext cx="4391890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F13184-358D-4975-AE14-743802FCC790}"/>
                  </a:ext>
                </a:extLst>
              </p:cNvPr>
              <p:cNvSpPr txBox="1"/>
              <p:nvPr/>
            </p:nvSpPr>
            <p:spPr>
              <a:xfrm>
                <a:off x="5075383" y="1833418"/>
                <a:ext cx="693189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可以看到，在左边的文法中，文法的开始符号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本身就是一个句型，因此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$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𝐹𝑂𝐿𝐿𝑂𝑊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并且可以看到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不再出现在其他句型中。因此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={ $ }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同时，我们可以根据这两个产生式，推导得出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𝐹𝑂𝐿𝐿𝑂𝑊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={ 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 $ }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同时，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𝐹𝐼𝑅𝑆𝑇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={ 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 , </m:t>
                    </m:r>
                    <m:r>
                      <a:rPr kumimoji="0" lang="zh-CN" alt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 }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可以看到，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存在于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FOLLOW(B)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中却不存在于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FOLLOW(A)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中，因此结论不成立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sz="2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F13184-358D-4975-AE14-743802FCC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83" y="1833418"/>
                <a:ext cx="6931890" cy="4832092"/>
              </a:xfrm>
              <a:prstGeom prst="rect">
                <a:avLst/>
              </a:prstGeom>
              <a:blipFill>
                <a:blip r:embed="rId4"/>
                <a:stretch>
                  <a:fillRect l="-1847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E6E4FA7-788F-4212-AC95-A15F53D7E240}"/>
              </a:ext>
            </a:extLst>
          </p:cNvPr>
          <p:cNvSpPr txBox="1"/>
          <p:nvPr/>
        </p:nvSpPr>
        <p:spPr>
          <a:xfrm>
            <a:off x="3934691" y="612216"/>
            <a:ext cx="432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习题</a:t>
            </a:r>
            <a:r>
              <a:rPr lang="en-US" altLang="zh-CN" sz="5400" dirty="0">
                <a:latin typeface="KaiTi" panose="02010609060101010101" pitchFamily="49" charset="-122"/>
                <a:ea typeface="KaiTi" panose="02010609060101010101" pitchFamily="49" charset="-122"/>
              </a:rPr>
              <a:t>4.1 </a:t>
            </a:r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371348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710A7F1-5A62-45DA-A18F-A5DF4611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CDEA3F-A94B-49AE-96D2-0A6540DB195B}"/>
                  </a:ext>
                </a:extLst>
              </p:cNvPr>
              <p:cNvSpPr txBox="1"/>
              <p:nvPr/>
            </p:nvSpPr>
            <p:spPr>
              <a:xfrm>
                <a:off x="1147618" y="1258455"/>
                <a:ext cx="10351655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对于这道题，最重要的是理解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FOLLOW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集的定义与构造方法。</a:t>
                </a:r>
                <a:endParaRPr lang="en-US" altLang="zh-CN" sz="2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首先，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FOLLOW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集表达的含义是，在某个句型中可能跟在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后面的终结符的集合。</a:t>
                </a:r>
                <a:endParaRPr lang="en-US" altLang="zh-CN" sz="2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对于规则的第一种情况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𝛽𝜖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那么句型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一定存在，那么句型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𝛾𝛼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也一定存在，所以𝛽𝜖𝐹𝑂𝐿𝐿𝑂𝑊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(B)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FOLLOW(A)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的所有符号一定在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FOLLOW(B)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中。</a:t>
                </a:r>
                <a:endParaRPr lang="en-US" altLang="zh-CN" sz="2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对于规则的第二种情况的解释也是同样的。</a:t>
                </a:r>
                <a:endParaRPr lang="en-US" altLang="zh-CN" sz="2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情况二：存在产生式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A→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β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FIRST ( 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β )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包含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。因为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FIRST ( 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β )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包含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，所以一定存在产生式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，那么同样的，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那么句型𝛾𝐴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δ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一定存在，那么句型𝛾𝛼𝐵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δ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也一定存在，所以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δ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𝜖𝐹𝑂𝐿𝐿𝑂𝑊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(B)</a:t>
                </a:r>
                <a:endParaRPr lang="zh-CN" altLang="en-US" sz="2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CDEA3F-A94B-49AE-96D2-0A6540DB1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18" y="1258455"/>
                <a:ext cx="10351655" cy="5262979"/>
              </a:xfrm>
              <a:prstGeom prst="rect">
                <a:avLst/>
              </a:prstGeom>
              <a:blipFill>
                <a:blip r:embed="rId3"/>
                <a:stretch>
                  <a:fillRect l="-1178" t="-1505" r="-1296" b="-2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DA38B5D-4E71-431E-AD0C-6053F65A2D8F}"/>
              </a:ext>
            </a:extLst>
          </p:cNvPr>
          <p:cNvSpPr txBox="1"/>
          <p:nvPr/>
        </p:nvSpPr>
        <p:spPr>
          <a:xfrm>
            <a:off x="3934691" y="335125"/>
            <a:ext cx="432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习题</a:t>
            </a:r>
            <a:r>
              <a:rPr lang="en-US" altLang="zh-CN" sz="5400" dirty="0">
                <a:latin typeface="KaiTi" panose="02010609060101010101" pitchFamily="49" charset="-122"/>
                <a:ea typeface="KaiTi" panose="02010609060101010101" pitchFamily="49" charset="-122"/>
              </a:rPr>
              <a:t>4.1 </a:t>
            </a:r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21932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00804F-F6E8-4CD5-AFF3-42BB682F4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195A77-BEB9-417C-9D2D-104B482C0FA5}"/>
              </a:ext>
            </a:extLst>
          </p:cNvPr>
          <p:cNvSpPr txBox="1"/>
          <p:nvPr/>
        </p:nvSpPr>
        <p:spPr>
          <a:xfrm>
            <a:off x="3934691" y="335125"/>
            <a:ext cx="432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习题</a:t>
            </a:r>
            <a:r>
              <a:rPr lang="en-US" altLang="zh-CN" sz="5400" dirty="0">
                <a:latin typeface="KaiTi" panose="02010609060101010101" pitchFamily="49" charset="-122"/>
                <a:ea typeface="KaiTi" panose="02010609060101010101" pitchFamily="49" charset="-122"/>
              </a:rPr>
              <a:t>4.1 </a:t>
            </a:r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小结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1093DD-AFFD-4303-B9EC-B3911058C7E9}"/>
              </a:ext>
            </a:extLst>
          </p:cNvPr>
          <p:cNvSpPr txBox="1"/>
          <p:nvPr/>
        </p:nvSpPr>
        <p:spPr>
          <a:xfrm>
            <a:off x="1147618" y="1258455"/>
            <a:ext cx="10351655" cy="487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在明白了为什么</a:t>
            </a:r>
            <a:r>
              <a:rPr lang="en-US" altLang="zh-CN" sz="28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FOLLOW(A)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中的元素一定在</a:t>
            </a:r>
            <a:r>
              <a:rPr lang="en-US" altLang="zh-CN" sz="28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FOLLOW(B)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中过后，还需要理解为什么</a:t>
            </a:r>
            <a:r>
              <a:rPr lang="en-US" altLang="zh-CN" sz="28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FOLLOW(B)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中可能存在不是</a:t>
            </a:r>
            <a:r>
              <a:rPr lang="en-US" altLang="zh-CN" sz="28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FOLLOW(A)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中的元素。</a:t>
            </a:r>
            <a:endParaRPr lang="en-US" altLang="zh-CN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在之前的一二两种情况下，我们都可以将</a:t>
            </a: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进行替换，从而出现包含</a:t>
            </a: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的句型，进而将</a:t>
            </a:r>
            <a:r>
              <a:rPr lang="en-US" altLang="zh-CN" sz="28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FOLLOW(A)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中的所有元素添加到</a:t>
            </a:r>
            <a:r>
              <a:rPr lang="en-US" altLang="zh-CN" sz="28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FOLLOW(B)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中，但很可能有其他含有</a:t>
            </a: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的句型，在这些句型中可能含有</a:t>
            </a:r>
            <a:r>
              <a:rPr lang="en-US" altLang="zh-CN" sz="28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FOLLOW(A)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所不含有的元素。因此原结论是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FOLLOW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A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中的所有符号都在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FOLLOW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B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中”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，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而不是“</a:t>
            </a:r>
            <a:r>
              <a:rPr kumimoji="0" lang="en-US" altLang="zh-CN" sz="28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FOLLOW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28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B 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中的所有符号都在</a:t>
            </a:r>
            <a:r>
              <a:rPr kumimoji="0" lang="en-US" altLang="zh-CN" sz="28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FOLLOW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( </a:t>
            </a:r>
            <a:r>
              <a:rPr kumimoji="0" lang="en-US" altLang="zh-CN" sz="28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A 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)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+mn-cs"/>
              </a:rPr>
              <a:t>中”</a:t>
            </a:r>
            <a:r>
              <a:rPr lang="zh-CN" altLang="en-US" sz="2800" kern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。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BC3D00-1451-476E-AACA-D3673FD3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09496F-266F-4844-A5EC-BFA6E31B2AD6}"/>
              </a:ext>
            </a:extLst>
          </p:cNvPr>
          <p:cNvSpPr txBox="1"/>
          <p:nvPr/>
        </p:nvSpPr>
        <p:spPr>
          <a:xfrm>
            <a:off x="1851891" y="1551710"/>
            <a:ext cx="8488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KaiTi" panose="02010609060101010101" pitchFamily="49" charset="-122"/>
                <a:ea typeface="KaiTi" panose="02010609060101010101" pitchFamily="49" charset="-122"/>
              </a:rPr>
              <a:t>多谢观看，欢迎大家提问讨论！</a:t>
            </a:r>
          </a:p>
        </p:txBody>
      </p:sp>
    </p:spTree>
    <p:extLst>
      <p:ext uri="{BB962C8B-B14F-4D97-AF65-F5344CB8AC3E}">
        <p14:creationId xmlns:p14="http://schemas.microsoft.com/office/powerpoint/2010/main" val="294269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680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KaiTi</vt:lpstr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 s</dc:creator>
  <cp:lastModifiedBy>xh s</cp:lastModifiedBy>
  <cp:revision>17</cp:revision>
  <dcterms:created xsi:type="dcterms:W3CDTF">2021-03-13T04:21:19Z</dcterms:created>
  <dcterms:modified xsi:type="dcterms:W3CDTF">2021-03-18T01:02:00Z</dcterms:modified>
</cp:coreProperties>
</file>