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89B0-7A5C-4457-9055-0370A4E9C98C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CEE8-41EC-47AF-92F9-E259EE358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34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89B0-7A5C-4457-9055-0370A4E9C98C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CEE8-41EC-47AF-92F9-E259EE358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61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89B0-7A5C-4457-9055-0370A4E9C98C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CEE8-41EC-47AF-92F9-E259EE3588D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5426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89B0-7A5C-4457-9055-0370A4E9C98C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CEE8-41EC-47AF-92F9-E259EE358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068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89B0-7A5C-4457-9055-0370A4E9C98C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CEE8-41EC-47AF-92F9-E259EE3588D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5245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89B0-7A5C-4457-9055-0370A4E9C98C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CEE8-41EC-47AF-92F9-E259EE358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493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89B0-7A5C-4457-9055-0370A4E9C98C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CEE8-41EC-47AF-92F9-E259EE358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200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89B0-7A5C-4457-9055-0370A4E9C98C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CEE8-41EC-47AF-92F9-E259EE358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50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89B0-7A5C-4457-9055-0370A4E9C98C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CEE8-41EC-47AF-92F9-E259EE358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22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89B0-7A5C-4457-9055-0370A4E9C98C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CEE8-41EC-47AF-92F9-E259EE358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93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89B0-7A5C-4457-9055-0370A4E9C98C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CEE8-41EC-47AF-92F9-E259EE358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3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89B0-7A5C-4457-9055-0370A4E9C98C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CEE8-41EC-47AF-92F9-E259EE358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4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89B0-7A5C-4457-9055-0370A4E9C98C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CEE8-41EC-47AF-92F9-E259EE358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71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89B0-7A5C-4457-9055-0370A4E9C98C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CEE8-41EC-47AF-92F9-E259EE358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77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89B0-7A5C-4457-9055-0370A4E9C98C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CEE8-41EC-47AF-92F9-E259EE358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32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CEE8-41EC-47AF-92F9-E259EE3588D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89B0-7A5C-4457-9055-0370A4E9C98C}" type="datetimeFigureOut">
              <a:rPr lang="zh-CN" altLang="en-US" smtClean="0"/>
              <a:t>2021/3/17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22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189B0-7A5C-4457-9055-0370A4E9C98C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BBCEE8-41EC-47AF-92F9-E259EE358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91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6BCA9-9076-4F66-A71B-B6C1FD880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3813" y="1781290"/>
            <a:ext cx="4849345" cy="862449"/>
          </a:xfrm>
        </p:spPr>
        <p:txBody>
          <a:bodyPr/>
          <a:lstStyle/>
          <a:p>
            <a:r>
              <a:rPr lang="zh-CN" altLang="en-US" sz="6600" dirty="0"/>
              <a:t>习题</a:t>
            </a:r>
            <a:r>
              <a:rPr lang="en-US" altLang="zh-CN" sz="6600" dirty="0"/>
              <a:t>4.2 </a:t>
            </a:r>
            <a:r>
              <a:rPr lang="zh-CN" altLang="en-US" sz="6600" dirty="0"/>
              <a:t>（</a:t>
            </a:r>
            <a:r>
              <a:rPr lang="en-US" altLang="zh-CN" sz="6600" dirty="0"/>
              <a:t>6</a:t>
            </a:r>
            <a:r>
              <a:rPr lang="zh-CN" altLang="en-US" sz="6600" dirty="0"/>
              <a:t>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A829BB-F55A-424C-8D27-825BD59F2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3157" y="3963880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姓名：秦海滨        学号：</a:t>
            </a:r>
            <a:r>
              <a:rPr lang="en-US" altLang="zh-CN" sz="2400" dirty="0"/>
              <a:t>1180300523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75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C50E2-B4E1-46C9-A01A-2D6B3FD53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503" y="1399498"/>
            <a:ext cx="9539796" cy="34920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dirty="0"/>
              <a:t>为文法设计预测分析器，并给出预测分析表。</a:t>
            </a:r>
            <a:endParaRPr lang="en-US" altLang="zh-CN" sz="3600" dirty="0"/>
          </a:p>
          <a:p>
            <a:endParaRPr lang="en-US" altLang="zh-CN" dirty="0"/>
          </a:p>
          <a:p>
            <a:r>
              <a:rPr lang="en-US" altLang="zh-CN" sz="2800" b="1" dirty="0"/>
              <a:t>E --&gt; E or T | T</a:t>
            </a:r>
          </a:p>
          <a:p>
            <a:r>
              <a:rPr lang="en-US" altLang="zh-CN" sz="2800" b="1" dirty="0"/>
              <a:t>T </a:t>
            </a:r>
            <a:r>
              <a:rPr lang="en-US" altLang="zh-CN" sz="2800" b="1" dirty="0">
                <a:sym typeface="Wingdings" panose="05000000000000000000" pitchFamily="2" charset="2"/>
              </a:rPr>
              <a:t>--&gt;  T and F | F</a:t>
            </a:r>
          </a:p>
          <a:p>
            <a:r>
              <a:rPr lang="en-US" altLang="zh-CN" sz="2800" b="1" dirty="0">
                <a:sym typeface="Wingdings" panose="05000000000000000000" pitchFamily="2" charset="2"/>
              </a:rPr>
              <a:t>F --&gt; not F | ( E ) | true | false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207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C8CF1-0BB9-4174-BFE0-54E08259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1 </a:t>
            </a:r>
            <a:r>
              <a:rPr lang="zh-CN" altLang="en-US" dirty="0"/>
              <a:t>消除左递归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C548ED-810E-445F-A040-1460323D4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613"/>
            <a:ext cx="9407699" cy="393564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2000" dirty="0"/>
              <a:t>在 </a:t>
            </a:r>
            <a:r>
              <a:rPr lang="en-US" altLang="zh-CN" sz="2000" b="1" dirty="0"/>
              <a:t>E --&gt; E or T | T </a:t>
            </a:r>
            <a:r>
              <a:rPr lang="zh-CN" altLang="en-US" sz="2000" dirty="0"/>
              <a:t>和 </a:t>
            </a:r>
            <a:r>
              <a:rPr lang="en-US" altLang="zh-CN" sz="2000" b="1" dirty="0"/>
              <a:t>T </a:t>
            </a:r>
            <a:r>
              <a:rPr lang="en-US" altLang="zh-CN" sz="2000" b="1" dirty="0">
                <a:sym typeface="Wingdings" panose="05000000000000000000" pitchFamily="2" charset="2"/>
              </a:rPr>
              <a:t>--&gt;  T and F | F </a:t>
            </a:r>
            <a:r>
              <a:rPr lang="zh-CN" altLang="en-US" sz="2000" dirty="0">
                <a:sym typeface="Wingdings" panose="05000000000000000000" pitchFamily="2" charset="2"/>
              </a:rPr>
              <a:t>中存在直接左递归，消除后文法如下：</a:t>
            </a:r>
            <a:endParaRPr lang="en-US" altLang="zh-CN" sz="2000" dirty="0">
              <a:sym typeface="Wingdings" panose="05000000000000000000" pitchFamily="2" charset="2"/>
            </a:endParaRPr>
          </a:p>
          <a:p>
            <a:endParaRPr lang="en-US" altLang="zh-CN" sz="2000" dirty="0">
              <a:sym typeface="Wingdings" panose="05000000000000000000" pitchFamily="2" charset="2"/>
            </a:endParaRPr>
          </a:p>
          <a:p>
            <a:r>
              <a:rPr lang="en-US" altLang="zh-CN" sz="2000" b="1" dirty="0">
                <a:sym typeface="Wingdings" panose="05000000000000000000" pitchFamily="2" charset="2"/>
              </a:rPr>
              <a:t>E --&gt; TE’</a:t>
            </a:r>
          </a:p>
          <a:p>
            <a:r>
              <a:rPr lang="en-US" altLang="zh-CN" sz="2000" b="1" dirty="0">
                <a:sym typeface="Wingdings" panose="05000000000000000000" pitchFamily="2" charset="2"/>
              </a:rPr>
              <a:t>E’ --&gt; or T | ε </a:t>
            </a:r>
          </a:p>
          <a:p>
            <a:r>
              <a:rPr lang="en-US" altLang="zh-CN" sz="2000" b="1" dirty="0">
                <a:sym typeface="Wingdings" panose="05000000000000000000" pitchFamily="2" charset="2"/>
              </a:rPr>
              <a:t>T --&gt; FT’</a:t>
            </a:r>
          </a:p>
          <a:p>
            <a:r>
              <a:rPr lang="en-US" altLang="zh-CN" sz="2000" b="1" dirty="0">
                <a:sym typeface="Wingdings" panose="05000000000000000000" pitchFamily="2" charset="2"/>
              </a:rPr>
              <a:t>T’ --&gt; and  F | ε</a:t>
            </a:r>
          </a:p>
          <a:p>
            <a:r>
              <a:rPr lang="en-US" altLang="zh-CN" sz="2000" b="1" dirty="0">
                <a:sym typeface="Wingdings" panose="05000000000000000000" pitchFamily="2" charset="2"/>
              </a:rPr>
              <a:t>F --&gt; not F | ( E ) | true | false</a:t>
            </a:r>
          </a:p>
          <a:p>
            <a:endParaRPr lang="zh-CN" altLang="en-US" sz="2000" b="1" dirty="0"/>
          </a:p>
          <a:p>
            <a:pPr marL="0" indent="0">
              <a:buNone/>
            </a:pPr>
            <a:r>
              <a:rPr lang="zh-CN" altLang="en-US" sz="2000" dirty="0">
                <a:sym typeface="Wingdings" panose="05000000000000000000" pitchFamily="2" charset="2"/>
              </a:rPr>
              <a:t>由于所有表达式中不存在左公因子，故不需要提取。</a:t>
            </a:r>
            <a:endParaRPr lang="en-US" altLang="zh-CN" sz="2000" dirty="0">
              <a:sym typeface="Wingdings" panose="05000000000000000000" pitchFamily="2" charset="2"/>
            </a:endParaRP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0074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B1354-97AB-4A71-8360-86CED7D6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36" y="547456"/>
            <a:ext cx="8596668" cy="1320800"/>
          </a:xfrm>
        </p:spPr>
        <p:txBody>
          <a:bodyPr/>
          <a:lstStyle/>
          <a:p>
            <a:r>
              <a:rPr lang="en-US" altLang="zh-CN" b="1" dirty="0"/>
              <a:t>Step 2 </a:t>
            </a:r>
            <a:r>
              <a:rPr lang="zh-CN" altLang="en-US" b="1" dirty="0"/>
              <a:t>计算串首终结符集 </a:t>
            </a:r>
            <a:r>
              <a:rPr lang="en-US" altLang="zh-CN" b="1" dirty="0"/>
              <a:t>FIRST</a:t>
            </a:r>
            <a:r>
              <a:rPr lang="zh-CN" altLang="en-US" b="1" dirty="0"/>
              <a:t>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B26BCE-D3E6-4C30-8ABE-2467A67B2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636" y="2013793"/>
            <a:ext cx="10703839" cy="293519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ym typeface="Wingdings" panose="05000000000000000000" pitchFamily="2" charset="2"/>
              </a:rPr>
              <a:t>E --&gt; TE’                                    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FIRST(E) = {not, (, true, false}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ym typeface="Wingdings" panose="05000000000000000000" pitchFamily="2" charset="2"/>
              </a:rPr>
              <a:t>E’ --&gt; or T | ε                            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FIRST(E’) = {or, ε}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ym typeface="Wingdings" panose="05000000000000000000" pitchFamily="2" charset="2"/>
              </a:rPr>
              <a:t>T --&gt; FT’                                    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FIRST(T) = {not, (, true, false}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ym typeface="Wingdings" panose="05000000000000000000" pitchFamily="2" charset="2"/>
              </a:rPr>
              <a:t>T’ --&gt; and  F | ε                         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FIRST(T’) = {and, ε}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ym typeface="Wingdings" panose="05000000000000000000" pitchFamily="2" charset="2"/>
              </a:rPr>
              <a:t>F --&gt; not F | ( E ) | true | false 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FIRST(E) = {not, (, true, false}</a:t>
            </a:r>
          </a:p>
          <a:p>
            <a:pPr>
              <a:lnSpc>
                <a:spcPct val="150000"/>
              </a:lnSpc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890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B1354-97AB-4A71-8360-86CED7D6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36" y="449802"/>
            <a:ext cx="8596668" cy="1320800"/>
          </a:xfrm>
        </p:spPr>
        <p:txBody>
          <a:bodyPr/>
          <a:lstStyle/>
          <a:p>
            <a:r>
              <a:rPr lang="en-US" altLang="zh-CN" b="1" dirty="0"/>
              <a:t>Step 3 </a:t>
            </a:r>
            <a:r>
              <a:rPr lang="zh-CN" altLang="en-US" b="1" dirty="0"/>
              <a:t>计算后继符号集 </a:t>
            </a:r>
            <a:r>
              <a:rPr lang="en-US" altLang="zh-CN" b="1" dirty="0"/>
              <a:t>FOLLOW</a:t>
            </a:r>
            <a:r>
              <a:rPr lang="zh-CN" altLang="en-US" b="1" dirty="0"/>
              <a:t>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B26BCE-D3E6-4C30-8ABE-2467A67B2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636" y="2013793"/>
            <a:ext cx="10703839" cy="29351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ym typeface="Wingdings" panose="05000000000000000000" pitchFamily="2" charset="2"/>
              </a:rPr>
              <a:t>E --&gt; TE’                                     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FIRST(E) = {not, (, true, false}   </a:t>
            </a:r>
            <a:r>
              <a:rPr lang="en-US" altLang="zh-CN" b="1" dirty="0">
                <a:solidFill>
                  <a:srgbClr val="FFC000"/>
                </a:solidFill>
                <a:sym typeface="Wingdings" panose="05000000000000000000" pitchFamily="2" charset="2"/>
              </a:rPr>
              <a:t>FOLLOW(E) = {$,</a:t>
            </a:r>
            <a:r>
              <a:rPr lang="zh-CN" altLang="en-US" b="1" dirty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en-US" altLang="zh-CN" b="1" dirty="0">
                <a:solidFill>
                  <a:srgbClr val="FFC000"/>
                </a:solidFill>
                <a:sym typeface="Wingdings" panose="05000000000000000000" pitchFamily="2" charset="2"/>
              </a:rPr>
              <a:t>)}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ym typeface="Wingdings" panose="05000000000000000000" pitchFamily="2" charset="2"/>
              </a:rPr>
              <a:t>E’ --&gt; or TE’ | ε                          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FIRST(E’) = {or, ε}                      </a:t>
            </a:r>
            <a:r>
              <a:rPr lang="en-US" altLang="zh-CN" b="1" dirty="0">
                <a:solidFill>
                  <a:srgbClr val="FFC000"/>
                </a:solidFill>
                <a:sym typeface="Wingdings" panose="05000000000000000000" pitchFamily="2" charset="2"/>
              </a:rPr>
              <a:t>FOLLOW(E’) = {$, )}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ym typeface="Wingdings" panose="05000000000000000000" pitchFamily="2" charset="2"/>
              </a:rPr>
              <a:t>T --&gt; FT’                                     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FIRST(T) = {not, (, true, false}   </a:t>
            </a:r>
            <a:r>
              <a:rPr lang="en-US" altLang="zh-CN" b="1" dirty="0">
                <a:solidFill>
                  <a:srgbClr val="FFC000"/>
                </a:solidFill>
                <a:sym typeface="Wingdings" panose="05000000000000000000" pitchFamily="2" charset="2"/>
              </a:rPr>
              <a:t>FOLLOW(T) = {$, or, )}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ym typeface="Wingdings" panose="05000000000000000000" pitchFamily="2" charset="2"/>
              </a:rPr>
              <a:t>T’ --&gt; and  FT’ | ε                       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FIRST(T’) = {and, ε}                   </a:t>
            </a:r>
            <a:r>
              <a:rPr lang="en-US" altLang="zh-CN" b="1" dirty="0">
                <a:solidFill>
                  <a:srgbClr val="FFC000"/>
                </a:solidFill>
                <a:sym typeface="Wingdings" panose="05000000000000000000" pitchFamily="2" charset="2"/>
              </a:rPr>
              <a:t>FOLLOW(T’) = {$, or, )}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ym typeface="Wingdings" panose="05000000000000000000" pitchFamily="2" charset="2"/>
              </a:rPr>
              <a:t>F --&gt; not F | ( E ) | true | false  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FIRST(F) = {not, (, true, false}    </a:t>
            </a:r>
            <a:r>
              <a:rPr lang="en-US" altLang="zh-CN" b="1" dirty="0">
                <a:solidFill>
                  <a:srgbClr val="FFC000"/>
                </a:solidFill>
                <a:sym typeface="Wingdings" panose="05000000000000000000" pitchFamily="2" charset="2"/>
              </a:rPr>
              <a:t>FOLLOW(F) = {$, or,  and, )}</a:t>
            </a:r>
          </a:p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0000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B1354-97AB-4A71-8360-86CED7D6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05" y="332914"/>
            <a:ext cx="8596668" cy="1320800"/>
          </a:xfrm>
        </p:spPr>
        <p:txBody>
          <a:bodyPr/>
          <a:lstStyle/>
          <a:p>
            <a:r>
              <a:rPr lang="en-US" altLang="zh-CN" b="1" dirty="0"/>
              <a:t>Step 4 </a:t>
            </a:r>
            <a:r>
              <a:rPr lang="zh-CN" altLang="en-US" b="1" dirty="0"/>
              <a:t>计算产生式的可选集 </a:t>
            </a:r>
            <a:r>
              <a:rPr lang="en-US" altLang="zh-CN" b="1" dirty="0"/>
              <a:t>SELECT</a:t>
            </a:r>
            <a:r>
              <a:rPr lang="zh-CN" altLang="en-US" b="1" dirty="0"/>
              <a:t>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B26BCE-D3E6-4C30-8ABE-2467A67B2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944" y="1129180"/>
            <a:ext cx="7074454" cy="1711674"/>
          </a:xfrm>
        </p:spPr>
        <p:txBody>
          <a:bodyPr>
            <a:normAutofit/>
          </a:bodyPr>
          <a:lstStyle/>
          <a:p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FIRST(E) = {not, (, true, false}                    </a:t>
            </a:r>
            <a:r>
              <a:rPr lang="en-US" altLang="zh-CN" sz="1400" b="1" dirty="0">
                <a:solidFill>
                  <a:srgbClr val="FFC000"/>
                </a:solidFill>
                <a:sym typeface="Wingdings" panose="05000000000000000000" pitchFamily="2" charset="2"/>
              </a:rPr>
              <a:t>FOLLOW(E) = {$,</a:t>
            </a:r>
            <a:r>
              <a:rPr lang="zh-CN" altLang="en-US" sz="1400" b="1" dirty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1400" b="1" dirty="0">
                <a:solidFill>
                  <a:srgbClr val="FFC000"/>
                </a:solidFill>
                <a:sym typeface="Wingdings" panose="05000000000000000000" pitchFamily="2" charset="2"/>
              </a:rPr>
              <a:t>)}</a:t>
            </a:r>
          </a:p>
          <a:p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FIRST(E’) = {or, ε}                                       </a:t>
            </a:r>
            <a:r>
              <a:rPr lang="en-US" altLang="zh-CN" sz="1400" b="1" dirty="0">
                <a:solidFill>
                  <a:srgbClr val="FFC000"/>
                </a:solidFill>
                <a:sym typeface="Wingdings" panose="05000000000000000000" pitchFamily="2" charset="2"/>
              </a:rPr>
              <a:t>FOLLOW(E’) = {$, )}</a:t>
            </a:r>
          </a:p>
          <a:p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FIRST(T) = {not, (, true, false}                    </a:t>
            </a:r>
            <a:r>
              <a:rPr lang="en-US" altLang="zh-CN" sz="1400" b="1" dirty="0">
                <a:solidFill>
                  <a:srgbClr val="FFC000"/>
                </a:solidFill>
                <a:sym typeface="Wingdings" panose="05000000000000000000" pitchFamily="2" charset="2"/>
              </a:rPr>
              <a:t>FOLLOW(T) = {$, or, )}</a:t>
            </a:r>
          </a:p>
          <a:p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FIRST(T’) = {and, ε}                                    </a:t>
            </a:r>
            <a:r>
              <a:rPr lang="en-US" altLang="zh-CN" sz="1400" b="1" dirty="0">
                <a:solidFill>
                  <a:srgbClr val="FFC000"/>
                </a:solidFill>
                <a:sym typeface="Wingdings" panose="05000000000000000000" pitchFamily="2" charset="2"/>
              </a:rPr>
              <a:t>FOLLOW(T’) = {$, or, )}</a:t>
            </a:r>
          </a:p>
          <a:p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FIRST(F) = {not, (, true, false}                    </a:t>
            </a:r>
            <a:r>
              <a:rPr lang="en-US" altLang="zh-CN" sz="1400" b="1" dirty="0">
                <a:solidFill>
                  <a:srgbClr val="FFC000"/>
                </a:solidFill>
                <a:sym typeface="Wingdings" panose="05000000000000000000" pitchFamily="2" charset="2"/>
              </a:rPr>
              <a:t>FOLLOW(F) = {$, or,  and, )}</a:t>
            </a:r>
          </a:p>
          <a:p>
            <a:endParaRPr lang="zh-CN" altLang="en-US" sz="105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558C366-BD0B-44C6-AE58-7DA94249F2E4}"/>
              </a:ext>
            </a:extLst>
          </p:cNvPr>
          <p:cNvSpPr txBox="1">
            <a:spLocks/>
          </p:cNvSpPr>
          <p:nvPr/>
        </p:nvSpPr>
        <p:spPr>
          <a:xfrm>
            <a:off x="1314944" y="2967544"/>
            <a:ext cx="9008203" cy="34687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E --&gt; TE’                                             </a:t>
            </a:r>
            <a:r>
              <a:rPr lang="en-US" altLang="zh-CN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SELECT(1) = {not, (, true, false}</a:t>
            </a: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E’ --&gt; or TE’                                        </a:t>
            </a:r>
            <a:r>
              <a:rPr lang="en-US" altLang="zh-CN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SELECT(2) = {or}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E’ --&gt; ε                                               </a:t>
            </a:r>
            <a:r>
              <a:rPr lang="en-US" altLang="zh-CN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SELECT(3) = {$, )}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T --&gt; FT’</a:t>
            </a:r>
            <a:r>
              <a:rPr lang="en-US" altLang="zh-CN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                                             SELECT(4) = {not, (, true, false}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T’ --&gt; and  FT’                                   </a:t>
            </a:r>
            <a:r>
              <a:rPr lang="en-US" altLang="zh-CN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 SELECT(5) = {and}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T’ --&gt; </a:t>
            </a:r>
            <a:r>
              <a:rPr lang="en-US" altLang="zh-CN" sz="1600" b="1" kern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华文新魏" panose="02010800040101010101" pitchFamily="2" charset="-122"/>
                <a:cs typeface="+mn-cs"/>
              </a:rPr>
              <a:t>ε                                              </a:t>
            </a:r>
            <a:r>
              <a:rPr lang="en-US" altLang="zh-CN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 SELECT(6) = {$, or, )}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F --&gt; not F                                          </a:t>
            </a:r>
            <a:r>
              <a:rPr lang="en-US" altLang="zh-CN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SELECT(7) = {not}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F --&gt; ( E )</a:t>
            </a:r>
            <a:r>
              <a:rPr lang="en-US" altLang="zh-CN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                                            SELECT(8) = {(}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F --&gt; true                                            </a:t>
            </a:r>
            <a:r>
              <a:rPr lang="en-US" altLang="zh-CN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SELECT(9) = {true}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F --&gt; false</a:t>
            </a:r>
            <a:r>
              <a:rPr lang="en-US" altLang="zh-CN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                                           SELECT(10) = {false}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9378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6A233-017D-4296-ABBC-5D9D83E8B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47" y="609600"/>
            <a:ext cx="8596668" cy="1320800"/>
          </a:xfrm>
        </p:spPr>
        <p:txBody>
          <a:bodyPr/>
          <a:lstStyle/>
          <a:p>
            <a:r>
              <a:rPr lang="en-US" altLang="zh-CN" dirty="0"/>
              <a:t>Step 5 </a:t>
            </a:r>
            <a:r>
              <a:rPr lang="zh-CN" altLang="en-US" dirty="0"/>
              <a:t>写出预测分析表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88CF83E8-FE48-43B4-8CBE-0E8172F37E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381238"/>
              </p:ext>
            </p:extLst>
          </p:nvPr>
        </p:nvGraphicFramePr>
        <p:xfrm>
          <a:off x="384898" y="1793289"/>
          <a:ext cx="10685555" cy="36130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89061">
                  <a:extLst>
                    <a:ext uri="{9D8B030D-6E8A-4147-A177-3AD203B41FA5}">
                      <a16:colId xmlns:a16="http://schemas.microsoft.com/office/drawing/2014/main" val="4138140895"/>
                    </a:ext>
                  </a:extLst>
                </a:gridCol>
                <a:gridCol w="1189061">
                  <a:extLst>
                    <a:ext uri="{9D8B030D-6E8A-4147-A177-3AD203B41FA5}">
                      <a16:colId xmlns:a16="http://schemas.microsoft.com/office/drawing/2014/main" val="1711954938"/>
                    </a:ext>
                  </a:extLst>
                </a:gridCol>
                <a:gridCol w="1173067">
                  <a:extLst>
                    <a:ext uri="{9D8B030D-6E8A-4147-A177-3AD203B41FA5}">
                      <a16:colId xmlns:a16="http://schemas.microsoft.com/office/drawing/2014/main" val="793051225"/>
                    </a:ext>
                  </a:extLst>
                </a:gridCol>
                <a:gridCol w="1189061">
                  <a:extLst>
                    <a:ext uri="{9D8B030D-6E8A-4147-A177-3AD203B41FA5}">
                      <a16:colId xmlns:a16="http://schemas.microsoft.com/office/drawing/2014/main" val="71268621"/>
                    </a:ext>
                  </a:extLst>
                </a:gridCol>
                <a:gridCol w="1189061">
                  <a:extLst>
                    <a:ext uri="{9D8B030D-6E8A-4147-A177-3AD203B41FA5}">
                      <a16:colId xmlns:a16="http://schemas.microsoft.com/office/drawing/2014/main" val="3443937254"/>
                    </a:ext>
                  </a:extLst>
                </a:gridCol>
                <a:gridCol w="1189061">
                  <a:extLst>
                    <a:ext uri="{9D8B030D-6E8A-4147-A177-3AD203B41FA5}">
                      <a16:colId xmlns:a16="http://schemas.microsoft.com/office/drawing/2014/main" val="4110634445"/>
                    </a:ext>
                  </a:extLst>
                </a:gridCol>
                <a:gridCol w="1189061">
                  <a:extLst>
                    <a:ext uri="{9D8B030D-6E8A-4147-A177-3AD203B41FA5}">
                      <a16:colId xmlns:a16="http://schemas.microsoft.com/office/drawing/2014/main" val="741015491"/>
                    </a:ext>
                  </a:extLst>
                </a:gridCol>
                <a:gridCol w="1189061">
                  <a:extLst>
                    <a:ext uri="{9D8B030D-6E8A-4147-A177-3AD203B41FA5}">
                      <a16:colId xmlns:a16="http://schemas.microsoft.com/office/drawing/2014/main" val="163298840"/>
                    </a:ext>
                  </a:extLst>
                </a:gridCol>
                <a:gridCol w="1189061">
                  <a:extLst>
                    <a:ext uri="{9D8B030D-6E8A-4147-A177-3AD203B41FA5}">
                      <a16:colId xmlns:a16="http://schemas.microsoft.com/office/drawing/2014/main" val="2028118985"/>
                    </a:ext>
                  </a:extLst>
                </a:gridCol>
              </a:tblGrid>
              <a:tr h="634025">
                <a:tc>
                  <a:txBody>
                    <a:bodyPr/>
                    <a:lstStyle/>
                    <a:p>
                      <a:pPr algn="ctr"/>
                      <a:endParaRPr lang="en-US" altLang="zh-CN" sz="1400" dirty="0"/>
                    </a:p>
                    <a:p>
                      <a:pPr algn="ctr"/>
                      <a:r>
                        <a:rPr lang="zh-CN" altLang="en-US" sz="1400" dirty="0"/>
                        <a:t>非终结符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 dirty="0"/>
                    </a:p>
                    <a:p>
                      <a:pPr algn="ctr"/>
                      <a:r>
                        <a:rPr lang="en-US" altLang="zh-CN" sz="1400" dirty="0"/>
                        <a:t>not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 dirty="0"/>
                    </a:p>
                    <a:p>
                      <a:pPr algn="ctr"/>
                      <a:r>
                        <a:rPr lang="en-US" altLang="zh-CN" sz="1400" dirty="0"/>
                        <a:t>true</a:t>
                      </a:r>
                    </a:p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 dirty="0"/>
                    </a:p>
                    <a:p>
                      <a:pPr algn="ctr"/>
                      <a:r>
                        <a:rPr lang="en-US" altLang="zh-CN" sz="1400" dirty="0"/>
                        <a:t>false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 dirty="0"/>
                    </a:p>
                    <a:p>
                      <a:pPr algn="ctr"/>
                      <a:r>
                        <a:rPr lang="en-US" altLang="zh-CN" sz="1400" dirty="0"/>
                        <a:t>or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 dirty="0"/>
                    </a:p>
                    <a:p>
                      <a:pPr algn="ctr"/>
                      <a:r>
                        <a:rPr lang="en-US" altLang="zh-CN" sz="1400" dirty="0"/>
                        <a:t>and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 dirty="0"/>
                    </a:p>
                    <a:p>
                      <a:pPr algn="ctr"/>
                      <a:r>
                        <a:rPr lang="en-US" altLang="zh-CN" sz="1400" dirty="0"/>
                        <a:t>(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 dirty="0"/>
                    </a:p>
                    <a:p>
                      <a:pPr algn="ctr"/>
                      <a:r>
                        <a:rPr lang="en-US" altLang="zh-CN" sz="1400" dirty="0"/>
                        <a:t>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 dirty="0"/>
                    </a:p>
                    <a:p>
                      <a:pPr algn="ctr"/>
                      <a:r>
                        <a:rPr lang="en-US" altLang="zh-CN" sz="1400" dirty="0"/>
                        <a:t>$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223569"/>
                  </a:ext>
                </a:extLst>
              </a:tr>
              <a:tr h="58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E --&gt; TE’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E --&gt; TE’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E --&gt; TE’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E --&gt; TE’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581775"/>
                  </a:ext>
                </a:extLst>
              </a:tr>
              <a:tr h="532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E’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E’ --&gt; or TE’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E’ --&gt; ε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E’ --&gt; ε 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37821"/>
                  </a:ext>
                </a:extLst>
              </a:tr>
              <a:tr h="58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T --&gt; FT’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T --&gt; FT’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T --&gt; FT’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T --&gt; FT’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1114"/>
                  </a:ext>
                </a:extLst>
              </a:tr>
              <a:tr h="58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T’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T’ --&gt; </a:t>
                      </a:r>
                      <a:r>
                        <a:rPr lang="en-US" altLang="zh-CN" sz="1400" b="1" kern="1200" dirty="0">
                          <a:solidFill>
                            <a:srgbClr val="40404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ε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T’ --&gt; and  FT’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T’ --&gt; </a:t>
                      </a:r>
                      <a:r>
                        <a:rPr lang="en-US" altLang="zh-CN" sz="1400" b="1" kern="1200" dirty="0">
                          <a:solidFill>
                            <a:srgbClr val="40404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ε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T’ --&gt; </a:t>
                      </a:r>
                      <a:r>
                        <a:rPr lang="en-US" altLang="zh-CN" sz="1400" b="1" kern="1200" dirty="0">
                          <a:solidFill>
                            <a:srgbClr val="40404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ε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388651"/>
                  </a:ext>
                </a:extLst>
              </a:tr>
              <a:tr h="58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F --&gt; not F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F --&gt; true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F --&gt; false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F --&gt; ( E )</a:t>
                      </a:r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538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78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998C6-D888-449D-81E8-189A77968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0523" y="2180946"/>
            <a:ext cx="6140716" cy="2595239"/>
          </a:xfrm>
        </p:spPr>
        <p:txBody>
          <a:bodyPr>
            <a:normAutofit/>
          </a:bodyPr>
          <a:lstStyle/>
          <a:p>
            <a:r>
              <a:rPr lang="zh-CN" altLang="en-US" sz="9600" dirty="0"/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3084611714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TM02900688[[fn=平面]]</Template>
  <TotalTime>90</TotalTime>
  <Words>728</Words>
  <Application>Microsoft Office PowerPoint</Application>
  <PresentationFormat>宽屏</PresentationFormat>
  <Paragraphs>89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平面</vt:lpstr>
      <vt:lpstr>习题4.2 （6）</vt:lpstr>
      <vt:lpstr>PowerPoint 演示文稿</vt:lpstr>
      <vt:lpstr>Step 1 消除左递归</vt:lpstr>
      <vt:lpstr>Step 2 计算串首终结符集 FIRST集</vt:lpstr>
      <vt:lpstr>Step 3 计算后继符号集 FOLLOW集</vt:lpstr>
      <vt:lpstr>Step 4 计算产生式的可选集 SELECT集</vt:lpstr>
      <vt:lpstr>Step 5 写出预测分析表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习题4.2 （6）</dc:title>
  <dc:creator>秦 海滨</dc:creator>
  <cp:lastModifiedBy>秦 海滨</cp:lastModifiedBy>
  <cp:revision>9</cp:revision>
  <dcterms:created xsi:type="dcterms:W3CDTF">2021-03-17T14:37:34Z</dcterms:created>
  <dcterms:modified xsi:type="dcterms:W3CDTF">2021-03-17T16:07:38Z</dcterms:modified>
</cp:coreProperties>
</file>