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475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D2FD6-9465-46C5-9EDD-A9480C76DA5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EDBD5-A67F-4142-A936-8243BAF86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4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8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9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6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4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1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67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6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5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10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3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6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9BEF-C212-48FC-B1D9-BC19792B3EC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068C-9C7C-4BD9-9E49-17FCC880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7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为下面的文法设计一个预测分析器，并给出预测分析表。你可能先要对文法进行提取左公因子或消除左递归的操作。计算文法的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27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08F3A20-5768-4BEC-9E14-DC2140AF6C06}"/>
              </a:ext>
            </a:extLst>
          </p:cNvPr>
          <p:cNvSpPr/>
          <p:nvPr/>
        </p:nvSpPr>
        <p:spPr>
          <a:xfrm>
            <a:off x="670681" y="405337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S → S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 + | S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anose="02010600040101010101" pitchFamily="2" charset="-122"/>
              </a:rPr>
              <a:t> * | a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30512-FBDA-4D80-A014-4F5B713365BA}"/>
              </a:ext>
            </a:extLst>
          </p:cNvPr>
          <p:cNvSpPr txBox="1"/>
          <p:nvPr/>
        </p:nvSpPr>
        <p:spPr>
          <a:xfrm>
            <a:off x="670681" y="1282045"/>
            <a:ext cx="361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消除左递归</a:t>
            </a:r>
            <a:endParaRPr lang="en-US" altLang="zh-CN" dirty="0"/>
          </a:p>
          <a:p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 → 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aA</a:t>
            </a:r>
            <a:endParaRPr lang="en-US" altLang="zh-CN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 → S + A | S </a:t>
            </a:r>
            <a:r>
              <a:rPr lang="zh-CN" altLang="en-US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* </a:t>
            </a:r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 | ε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5B5111-8BFB-4DC7-A221-0170C4FAAB3E}"/>
              </a:ext>
            </a:extLst>
          </p:cNvPr>
          <p:cNvSpPr txBox="1"/>
          <p:nvPr/>
        </p:nvSpPr>
        <p:spPr>
          <a:xfrm>
            <a:off x="670681" y="2558862"/>
            <a:ext cx="400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提取左公因式</a:t>
            </a:r>
            <a:endParaRPr lang="en-US" altLang="zh-CN" dirty="0"/>
          </a:p>
          <a:p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S → </a:t>
            </a:r>
            <a:r>
              <a:rPr lang="en-US" altLang="zh-CN" b="1" kern="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aA</a:t>
            </a:r>
            <a:endParaRPr lang="en-US" altLang="zh-CN" b="1" kern="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  <a:p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A → SB | ε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  <a:p>
            <a:r>
              <a:rPr lang="en-US" altLang="zh-CN" b="1" kern="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B → + A | * A</a:t>
            </a:r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FDA56-F178-4CC5-A771-31738CCB83A2}"/>
              </a:ext>
            </a:extLst>
          </p:cNvPr>
          <p:cNvSpPr txBox="1"/>
          <p:nvPr/>
        </p:nvSpPr>
        <p:spPr>
          <a:xfrm>
            <a:off x="4572000" y="1303492"/>
            <a:ext cx="2892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FIRST(S) = {a}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FIRST(A) = {ε, a}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FIRST(B) = {+, </a:t>
            </a:r>
            <a:r>
              <a:rPr lang="zh-CN" altLang="en-US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D71055-9B07-4898-9179-D7D0ED77488B}"/>
              </a:ext>
            </a:extLst>
          </p:cNvPr>
          <p:cNvSpPr txBox="1"/>
          <p:nvPr/>
        </p:nvSpPr>
        <p:spPr>
          <a:xfrm>
            <a:off x="4572000" y="2558862"/>
            <a:ext cx="346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FOLLOW(S) = {$, +, </a:t>
            </a:r>
            <a:r>
              <a:rPr lang="zh-CN" altLang="en-US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FOLLOW(A) = {$, +, </a:t>
            </a:r>
            <a:r>
              <a:rPr lang="zh-CN" altLang="en-US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FOLLOW(B) = {$, +, </a:t>
            </a:r>
            <a:r>
              <a:rPr lang="zh-CN" altLang="en-US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AC518-8DCA-4124-BF98-03079F4F9A18}"/>
              </a:ext>
            </a:extLst>
          </p:cNvPr>
          <p:cNvSpPr txBox="1"/>
          <p:nvPr/>
        </p:nvSpPr>
        <p:spPr>
          <a:xfrm>
            <a:off x="670681" y="4260915"/>
            <a:ext cx="204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预测分析表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32665578-11C4-4C4E-AB4A-FA6BC4B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32880"/>
              </p:ext>
            </p:extLst>
          </p:nvPr>
        </p:nvGraphicFramePr>
        <p:xfrm>
          <a:off x="670681" y="4771796"/>
          <a:ext cx="70310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04">
                  <a:extLst>
                    <a:ext uri="{9D8B030D-6E8A-4147-A177-3AD203B41FA5}">
                      <a16:colId xmlns:a16="http://schemas.microsoft.com/office/drawing/2014/main" val="2188497062"/>
                    </a:ext>
                  </a:extLst>
                </a:gridCol>
                <a:gridCol w="1406204">
                  <a:extLst>
                    <a:ext uri="{9D8B030D-6E8A-4147-A177-3AD203B41FA5}">
                      <a16:colId xmlns:a16="http://schemas.microsoft.com/office/drawing/2014/main" val="1751020675"/>
                    </a:ext>
                  </a:extLst>
                </a:gridCol>
                <a:gridCol w="1406204">
                  <a:extLst>
                    <a:ext uri="{9D8B030D-6E8A-4147-A177-3AD203B41FA5}">
                      <a16:colId xmlns:a16="http://schemas.microsoft.com/office/drawing/2014/main" val="2233054181"/>
                    </a:ext>
                  </a:extLst>
                </a:gridCol>
                <a:gridCol w="1406204">
                  <a:extLst>
                    <a:ext uri="{9D8B030D-6E8A-4147-A177-3AD203B41FA5}">
                      <a16:colId xmlns:a16="http://schemas.microsoft.com/office/drawing/2014/main" val="1707438406"/>
                    </a:ext>
                  </a:extLst>
                </a:gridCol>
                <a:gridCol w="1406204">
                  <a:extLst>
                    <a:ext uri="{9D8B030D-6E8A-4147-A177-3AD203B41FA5}">
                      <a16:colId xmlns:a16="http://schemas.microsoft.com/office/drawing/2014/main" val="24961591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非终结符号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963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+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$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S → </a:t>
                      </a:r>
                      <a:r>
                        <a:rPr lang="en-US" altLang="zh-CN" b="1" kern="0" dirty="0" err="1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aA</a:t>
                      </a:r>
                      <a:endParaRPr lang="en-US" altLang="zh-CN" b="1" kern="0" dirty="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A → SB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A → 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A → 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A → 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5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B → + 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B → </a:t>
                      </a:r>
                      <a:r>
                        <a:rPr lang="zh-CN" altLang="en-US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*</a:t>
                      </a:r>
                      <a:r>
                        <a:rPr lang="en-US" altLang="zh-CN" b="1" kern="0" dirty="0">
                          <a:solidFill>
                            <a:prstClr val="black"/>
                          </a:solidFill>
                          <a:latin typeface="Times New Roman" pitchFamily="18" charset="0"/>
                          <a:ea typeface="华文楷体" panose="02010600040101010101" pitchFamily="2" charset="-122"/>
                        </a:rPr>
                        <a:t> 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8312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762E54D-86E5-402E-8C46-E8EF5E3762BC}"/>
              </a:ext>
            </a:extLst>
          </p:cNvPr>
          <p:cNvSpPr/>
          <p:nvPr/>
        </p:nvSpPr>
        <p:spPr>
          <a:xfrm>
            <a:off x="514449" y="2856323"/>
            <a:ext cx="2200471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F075E8-29D8-4E1C-8031-8FAF1B88FF63}"/>
              </a:ext>
            </a:extLst>
          </p:cNvPr>
          <p:cNvSpPr/>
          <p:nvPr/>
        </p:nvSpPr>
        <p:spPr>
          <a:xfrm>
            <a:off x="670681" y="5506128"/>
            <a:ext cx="7031020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495A25-561C-4731-904F-51F11E721DFD}"/>
              </a:ext>
            </a:extLst>
          </p:cNvPr>
          <p:cNvSpPr/>
          <p:nvPr/>
        </p:nvSpPr>
        <p:spPr>
          <a:xfrm>
            <a:off x="514448" y="3092193"/>
            <a:ext cx="1088109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B224D1-75B2-406B-BEC7-6E874C7CBC68}"/>
              </a:ext>
            </a:extLst>
          </p:cNvPr>
          <p:cNvSpPr/>
          <p:nvPr/>
        </p:nvSpPr>
        <p:spPr>
          <a:xfrm>
            <a:off x="670681" y="5867786"/>
            <a:ext cx="2798383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F0D660-CB5B-431E-8725-152677F7E05D}"/>
              </a:ext>
            </a:extLst>
          </p:cNvPr>
          <p:cNvSpPr/>
          <p:nvPr/>
        </p:nvSpPr>
        <p:spPr>
          <a:xfrm>
            <a:off x="1614684" y="3092193"/>
            <a:ext cx="509047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E815FC-191D-4A47-8F65-FFE12ACEBF03}"/>
              </a:ext>
            </a:extLst>
          </p:cNvPr>
          <p:cNvSpPr/>
          <p:nvPr/>
        </p:nvSpPr>
        <p:spPr>
          <a:xfrm>
            <a:off x="3469064" y="5867786"/>
            <a:ext cx="4232637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F3702B-3C3B-47A0-BC86-8AAF47F1A399}"/>
              </a:ext>
            </a:extLst>
          </p:cNvPr>
          <p:cNvSpPr/>
          <p:nvPr/>
        </p:nvSpPr>
        <p:spPr>
          <a:xfrm>
            <a:off x="514448" y="3374586"/>
            <a:ext cx="1776265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AFC1CA-FA91-44F5-878C-FDBA1C878F76}"/>
              </a:ext>
            </a:extLst>
          </p:cNvPr>
          <p:cNvSpPr/>
          <p:nvPr/>
        </p:nvSpPr>
        <p:spPr>
          <a:xfrm>
            <a:off x="670681" y="6229444"/>
            <a:ext cx="7031020" cy="361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195</Words>
  <Application>Microsoft Office PowerPoint</Application>
  <PresentationFormat>全屏显示(4:3)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Consolas</vt:lpstr>
      <vt:lpstr>Tahoma</vt:lpstr>
      <vt:lpstr>Times New Roman</vt:lpstr>
      <vt:lpstr>Wingdings</vt:lpstr>
      <vt:lpstr>Office 主题​​</vt:lpstr>
      <vt:lpstr>Blends</vt:lpstr>
      <vt:lpstr>习题4.3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K50453</dc:creator>
  <cp:lastModifiedBy>K50453</cp:lastModifiedBy>
  <cp:revision>12</cp:revision>
  <dcterms:created xsi:type="dcterms:W3CDTF">2021-03-17T11:30:38Z</dcterms:created>
  <dcterms:modified xsi:type="dcterms:W3CDTF">2021-03-17T12:23:10Z</dcterms:modified>
</cp:coreProperties>
</file>