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01" r:id="rId2"/>
    <p:sldId id="314" r:id="rId3"/>
    <p:sldId id="327" r:id="rId4"/>
    <p:sldId id="32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495"/>
    <a:srgbClr val="A8B0BB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114" d="100"/>
          <a:sy n="114" d="100"/>
        </p:scale>
        <p:origin x="7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EA511-84E0-4AE0-9842-AB0E10994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15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EA511-84E0-4AE0-9842-AB0E10994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4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EA511-84E0-4AE0-9842-AB0E10994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3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EA511-84E0-4AE0-9842-AB0E10994B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1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2021/3/16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E362B57-CBC8-4307-8962-13F34B97E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r="588"/>
          <a:stretch/>
        </p:blipFill>
        <p:spPr>
          <a:xfrm>
            <a:off x="143434" y="0"/>
            <a:ext cx="12048565" cy="1854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DFED9E-3823-4F59-97A8-7BC98EA32EAD}"/>
              </a:ext>
            </a:extLst>
          </p:cNvPr>
          <p:cNvSpPr txBox="1"/>
          <p:nvPr/>
        </p:nvSpPr>
        <p:spPr>
          <a:xfrm>
            <a:off x="3787892" y="2192897"/>
            <a:ext cx="4759647" cy="207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编译原理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R="0" lvl="0" algn="ctr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lang="en-US" altLang="zh-CN" sz="4000" dirty="0">
              <a:solidFill>
                <a:prstClr val="black"/>
              </a:solidFill>
              <a:latin typeface="+mn-ea"/>
            </a:endParaRPr>
          </a:p>
          <a:p>
            <a:pPr marR="0" lvl="0" algn="ctr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R="0" lvl="0" algn="ctr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习题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4.2</a:t>
            </a:r>
            <a:r>
              <a:rPr lang="en-US" altLang="zh-CN" sz="32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(1)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B53D1-7149-4F29-87DF-97F906FA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0" y="0"/>
            <a:ext cx="12046740" cy="18594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4786AB-DEA3-4E69-908F-B50DFB982D31}"/>
              </a:ext>
            </a:extLst>
          </p:cNvPr>
          <p:cNvSpPr txBox="1"/>
          <p:nvPr/>
        </p:nvSpPr>
        <p:spPr>
          <a:xfrm>
            <a:off x="470336" y="972846"/>
            <a:ext cx="10691650" cy="19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FOIRST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FOLLOW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集合。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673100" marR="0" lvl="1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(1) S → 0 S 1 | 0 1</a:t>
            </a:r>
          </a:p>
        </p:txBody>
      </p:sp>
      <p:sp>
        <p:nvSpPr>
          <p:cNvPr id="19" name="ïsḷíḑè">
            <a:extLst>
              <a:ext uri="{FF2B5EF4-FFF2-40B4-BE49-F238E27FC236}">
                <a16:creationId xmlns:a16="http://schemas.microsoft.com/office/drawing/2014/main" id="{BCA1D507-016E-4B24-917B-3F1D7A222D27}"/>
              </a:ext>
            </a:extLst>
          </p:cNvPr>
          <p:cNvSpPr/>
          <p:nvPr/>
        </p:nvSpPr>
        <p:spPr>
          <a:xfrm>
            <a:off x="-863952" y="-89892"/>
            <a:ext cx="4983091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300" dirty="0">
                <a:solidFill>
                  <a:srgbClr val="778495"/>
                </a:solidFill>
                <a:latin typeface="Arial"/>
                <a:ea typeface="微软雅黑"/>
              </a:rPr>
              <a:t>4.2</a:t>
            </a:r>
            <a:r>
              <a:rPr lang="zh-CN" altLang="en-US" sz="4000" b="1" spc="300" dirty="0">
                <a:solidFill>
                  <a:srgbClr val="778495"/>
                </a:solidFill>
                <a:latin typeface="Arial"/>
                <a:ea typeface="微软雅黑"/>
              </a:rPr>
              <a:t>（</a:t>
            </a:r>
            <a:r>
              <a:rPr lang="en-US" altLang="zh-CN" sz="4000" b="1" spc="300" dirty="0">
                <a:solidFill>
                  <a:srgbClr val="778495"/>
                </a:solidFill>
                <a:latin typeface="Arial"/>
                <a:ea typeface="微软雅黑"/>
              </a:rPr>
              <a:t>1</a:t>
            </a:r>
            <a:r>
              <a:rPr lang="zh-CN" altLang="en-US" sz="4000" b="1" spc="300" dirty="0">
                <a:solidFill>
                  <a:srgbClr val="778495"/>
                </a:solidFill>
                <a:latin typeface="Arial"/>
                <a:ea typeface="微软雅黑"/>
              </a:rPr>
              <a:t>）</a:t>
            </a:r>
            <a:endParaRPr kumimoji="0" lang="en-US" altLang="zh-CN" sz="4000" b="1" i="0" u="none" strike="noStrike" kern="1200" cap="none" spc="30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FC7273-9F36-4AF4-BC11-38177C963D8B}"/>
              </a:ext>
            </a:extLst>
          </p:cNvPr>
          <p:cNvSpPr txBox="1"/>
          <p:nvPr/>
        </p:nvSpPr>
        <p:spPr>
          <a:xfrm>
            <a:off x="973675" y="3140154"/>
            <a:ext cx="8908555" cy="376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解：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1.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消除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歧义                 该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文法是无二义性的。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2.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文法改造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677323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消除左递归       该文法不是左递归的。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677323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提取左公因子   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S → 0 S 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S → 0 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的左公因子为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0</a:t>
            </a:r>
          </a:p>
          <a:p>
            <a:pPr marL="404273" marR="0" lvl="1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                           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定义一个新的产生式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→ S 1| 1</a:t>
            </a:r>
          </a:p>
          <a:p>
            <a:pPr marL="404273" lvl="1" fontAlgn="base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文法变为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S → 0 A    </a:t>
            </a: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→ S 1| 1</a:t>
            </a:r>
          </a:p>
          <a:p>
            <a:pPr marL="404273" marR="0" lvl="1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9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B53D1-7149-4F29-87DF-97F906FA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0" y="0"/>
            <a:ext cx="12046740" cy="1859441"/>
          </a:xfrm>
          <a:prstGeom prst="rect">
            <a:avLst/>
          </a:prstGeom>
        </p:spPr>
      </p:pic>
      <p:sp>
        <p:nvSpPr>
          <p:cNvPr id="19" name="ïsḷíḑè">
            <a:extLst>
              <a:ext uri="{FF2B5EF4-FFF2-40B4-BE49-F238E27FC236}">
                <a16:creationId xmlns:a16="http://schemas.microsoft.com/office/drawing/2014/main" id="{BCA1D507-016E-4B24-917B-3F1D7A222D27}"/>
              </a:ext>
            </a:extLst>
          </p:cNvPr>
          <p:cNvSpPr/>
          <p:nvPr/>
        </p:nvSpPr>
        <p:spPr>
          <a:xfrm>
            <a:off x="-863952" y="-89892"/>
            <a:ext cx="4983091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300" dirty="0">
                <a:solidFill>
                  <a:srgbClr val="778495"/>
                </a:solidFill>
                <a:latin typeface="Arial"/>
                <a:ea typeface="微软雅黑"/>
              </a:rPr>
              <a:t>4.2</a:t>
            </a:r>
            <a:r>
              <a:rPr lang="zh-CN" altLang="en-US" sz="4000" b="1" spc="300" dirty="0">
                <a:solidFill>
                  <a:srgbClr val="778495"/>
                </a:solidFill>
                <a:latin typeface="Arial"/>
                <a:ea typeface="微软雅黑"/>
              </a:rPr>
              <a:t>（</a:t>
            </a:r>
            <a:r>
              <a:rPr lang="en-US" altLang="zh-CN" sz="4000" b="1" spc="300" dirty="0">
                <a:solidFill>
                  <a:srgbClr val="778495"/>
                </a:solidFill>
                <a:latin typeface="Arial"/>
                <a:ea typeface="微软雅黑"/>
              </a:rPr>
              <a:t>1</a:t>
            </a:r>
            <a:r>
              <a:rPr lang="zh-CN" altLang="en-US" sz="4000" b="1" spc="300" dirty="0">
                <a:solidFill>
                  <a:srgbClr val="778495"/>
                </a:solidFill>
                <a:latin typeface="Arial"/>
                <a:ea typeface="微软雅黑"/>
              </a:rPr>
              <a:t>）</a:t>
            </a:r>
            <a:endParaRPr kumimoji="0" lang="en-US" altLang="zh-CN" sz="4000" b="1" i="0" u="none" strike="noStrike" kern="1200" cap="none" spc="30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FC7273-9F36-4AF4-BC11-38177C963D8B}"/>
                  </a:ext>
                </a:extLst>
              </p:cNvPr>
              <p:cNvSpPr txBox="1"/>
              <p:nvPr/>
            </p:nvSpPr>
            <p:spPr>
              <a:xfrm>
                <a:off x="1003181" y="1482795"/>
                <a:ext cx="8908555" cy="616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base" latinLnBrk="0" hangingPunct="1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tabLst/>
                  <a:defRPr/>
                </a:pP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S → 0 A    A → S 1| 1</a:t>
                </a:r>
                <a:endParaRPr lang="en-US" altLang="zh-CN" sz="2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tabLst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rPr>
                  <a:t>. LL(1)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rPr>
                  <a:t>文法判定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𝐹𝐼𝑅𝑆𝑇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𝐹𝐼𝑅𝑆𝑇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𝐸𝐿𝐿𝑂𝑊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1,$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𝐸𝐿𝐿𝑂𝑊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1,$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于是</a:t>
                </a:r>
                <a:endParaRPr lang="en-US" altLang="zh-CN" sz="2000" b="0" i="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𝑆𝐸𝐿𝐸𝐶𝑇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0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𝑆𝐸𝐿𝐸𝐶𝑇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𝑆𝐸𝐿𝐸𝐶𝑇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1</m:t>
                      </m:r>
                      <m:r>
                        <a:rPr lang="en-US" altLang="zh-CN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该文法是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文法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/>
                </a:pP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tabLst/>
                  <a:defRPr/>
                </a:pP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FC7273-9F36-4AF4-BC11-38177C96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81" y="1482795"/>
                <a:ext cx="8908555" cy="6165278"/>
              </a:xfrm>
              <a:prstGeom prst="rect">
                <a:avLst/>
              </a:prstGeom>
              <a:blipFill>
                <a:blip r:embed="rId4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8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B53D1-7149-4F29-87DF-97F906FA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0" y="0"/>
            <a:ext cx="12046740" cy="1859441"/>
          </a:xfrm>
          <a:prstGeom prst="rect">
            <a:avLst/>
          </a:prstGeom>
        </p:spPr>
      </p:pic>
      <p:sp>
        <p:nvSpPr>
          <p:cNvPr id="19" name="ïsḷíḑè">
            <a:extLst>
              <a:ext uri="{FF2B5EF4-FFF2-40B4-BE49-F238E27FC236}">
                <a16:creationId xmlns:a16="http://schemas.microsoft.com/office/drawing/2014/main" id="{BCA1D507-016E-4B24-917B-3F1D7A222D27}"/>
              </a:ext>
            </a:extLst>
          </p:cNvPr>
          <p:cNvSpPr/>
          <p:nvPr/>
        </p:nvSpPr>
        <p:spPr>
          <a:xfrm>
            <a:off x="-863952" y="-89892"/>
            <a:ext cx="4983091" cy="923330"/>
          </a:xfrm>
          <a:prstGeom prst="rect">
            <a:avLst/>
          </a:prstGeom>
        </p:spPr>
        <p:txBody>
          <a:bodyPr wrap="square" anchor="ctr" anchorCtr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300" dirty="0">
                <a:solidFill>
                  <a:srgbClr val="778495"/>
                </a:solidFill>
                <a:latin typeface="Arial"/>
                <a:ea typeface="微软雅黑"/>
              </a:rPr>
              <a:t>4.2</a:t>
            </a:r>
            <a:r>
              <a:rPr lang="zh-CN" altLang="en-US" sz="4000" b="1" spc="300" dirty="0">
                <a:solidFill>
                  <a:srgbClr val="778495"/>
                </a:solidFill>
                <a:latin typeface="Arial"/>
                <a:ea typeface="微软雅黑"/>
              </a:rPr>
              <a:t>（</a:t>
            </a:r>
            <a:r>
              <a:rPr lang="en-US" altLang="zh-CN" sz="4000" b="1" spc="300" dirty="0">
                <a:solidFill>
                  <a:srgbClr val="778495"/>
                </a:solidFill>
                <a:latin typeface="Arial"/>
                <a:ea typeface="微软雅黑"/>
              </a:rPr>
              <a:t>1</a:t>
            </a:r>
            <a:r>
              <a:rPr lang="zh-CN" altLang="en-US" sz="4000" b="1" spc="300" dirty="0">
                <a:solidFill>
                  <a:srgbClr val="778495"/>
                </a:solidFill>
                <a:latin typeface="Arial"/>
                <a:ea typeface="微软雅黑"/>
              </a:rPr>
              <a:t>）</a:t>
            </a:r>
            <a:endParaRPr kumimoji="0" lang="en-US" altLang="zh-CN" sz="4000" b="1" i="0" u="none" strike="noStrike" kern="1200" cap="none" spc="300" normalizeH="0" baseline="0" noProof="0" dirty="0">
              <a:ln>
                <a:noFill/>
              </a:ln>
              <a:solidFill>
                <a:srgbClr val="778495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FC7273-9F36-4AF4-BC11-38177C963D8B}"/>
              </a:ext>
            </a:extLst>
          </p:cNvPr>
          <p:cNvSpPr txBox="1"/>
          <p:nvPr/>
        </p:nvSpPr>
        <p:spPr>
          <a:xfrm>
            <a:off x="592529" y="934549"/>
            <a:ext cx="8908555" cy="93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预测分析表：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75DDA43-2911-4F82-8220-46EC67C5A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079343"/>
                  </p:ext>
                </p:extLst>
              </p:nvPr>
            </p:nvGraphicFramePr>
            <p:xfrm>
              <a:off x="483064" y="3162455"/>
              <a:ext cx="4736044" cy="2057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4011">
                      <a:extLst>
                        <a:ext uri="{9D8B030D-6E8A-4147-A177-3AD203B41FA5}">
                          <a16:colId xmlns:a16="http://schemas.microsoft.com/office/drawing/2014/main" val="3054725892"/>
                        </a:ext>
                      </a:extLst>
                    </a:gridCol>
                    <a:gridCol w="1184011">
                      <a:extLst>
                        <a:ext uri="{9D8B030D-6E8A-4147-A177-3AD203B41FA5}">
                          <a16:colId xmlns:a16="http://schemas.microsoft.com/office/drawing/2014/main" val="1295021682"/>
                        </a:ext>
                      </a:extLst>
                    </a:gridCol>
                    <a:gridCol w="1184011">
                      <a:extLst>
                        <a:ext uri="{9D8B030D-6E8A-4147-A177-3AD203B41FA5}">
                          <a16:colId xmlns:a16="http://schemas.microsoft.com/office/drawing/2014/main" val="2698558797"/>
                        </a:ext>
                      </a:extLst>
                    </a:gridCol>
                    <a:gridCol w="1184011">
                      <a:extLst>
                        <a:ext uri="{9D8B030D-6E8A-4147-A177-3AD203B41FA5}">
                          <a16:colId xmlns:a16="http://schemas.microsoft.com/office/drawing/2014/main" val="1415818922"/>
                        </a:ext>
                      </a:extLst>
                    </a:gridCol>
                  </a:tblGrid>
                  <a:tr h="38599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非终结符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cap="none" spc="0" dirty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输入符号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cap="none" spc="0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cap="none" spc="0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23963892"/>
                      </a:ext>
                    </a:extLst>
                  </a:tr>
                  <a:tr h="364228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$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T w="381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0138175"/>
                      </a:ext>
                    </a:extLst>
                  </a:tr>
                  <a:tr h="647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80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ea"/>
                            </a:rPr>
                            <a:t>S → 0 A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3421307"/>
                      </a:ext>
                    </a:extLst>
                  </a:tr>
                  <a:tr h="647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80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ea"/>
                            </a:rPr>
                            <a:t>A → S 1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dirty="0" smtClean="0">
                                    <a:solidFill>
                                      <a:prstClr val="black"/>
                                    </a:solidFill>
                                    <a:latin typeface="+mn-ea"/>
                                    <a:ea typeface="+mn-ea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dirty="0" smtClean="0">
                                    <a:solidFill>
                                      <a:prstClr val="black"/>
                                    </a:solidFill>
                                    <a:latin typeface="+mn-ea"/>
                                    <a:ea typeface="+mn-ea"/>
                                  </a:rPr>
                                  <m:t> → 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725424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575DDA43-2911-4F82-8220-46EC67C5A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079343"/>
                  </p:ext>
                </p:extLst>
              </p:nvPr>
            </p:nvGraphicFramePr>
            <p:xfrm>
              <a:off x="483064" y="3162455"/>
              <a:ext cx="4736044" cy="2057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4011">
                      <a:extLst>
                        <a:ext uri="{9D8B030D-6E8A-4147-A177-3AD203B41FA5}">
                          <a16:colId xmlns:a16="http://schemas.microsoft.com/office/drawing/2014/main" val="3054725892"/>
                        </a:ext>
                      </a:extLst>
                    </a:gridCol>
                    <a:gridCol w="1184011">
                      <a:extLst>
                        <a:ext uri="{9D8B030D-6E8A-4147-A177-3AD203B41FA5}">
                          <a16:colId xmlns:a16="http://schemas.microsoft.com/office/drawing/2014/main" val="1295021682"/>
                        </a:ext>
                      </a:extLst>
                    </a:gridCol>
                    <a:gridCol w="1184011">
                      <a:extLst>
                        <a:ext uri="{9D8B030D-6E8A-4147-A177-3AD203B41FA5}">
                          <a16:colId xmlns:a16="http://schemas.microsoft.com/office/drawing/2014/main" val="2698558797"/>
                        </a:ext>
                      </a:extLst>
                    </a:gridCol>
                    <a:gridCol w="1184011">
                      <a:extLst>
                        <a:ext uri="{9D8B030D-6E8A-4147-A177-3AD203B41FA5}">
                          <a16:colId xmlns:a16="http://schemas.microsoft.com/office/drawing/2014/main" val="1415818922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非终结符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cap="none" spc="0" dirty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</a:rPr>
                            <a:t>输入符号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cap="none" spc="0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cap="none" spc="0" dirty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2396389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381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$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T w="381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0138175"/>
                      </a:ext>
                    </a:extLst>
                  </a:tr>
                  <a:tr h="647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80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ea"/>
                            </a:rPr>
                            <a:t>S → 0 A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3421307"/>
                      </a:ext>
                    </a:extLst>
                  </a:tr>
                  <a:tr h="647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CN" sz="180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ea"/>
                            </a:rPr>
                            <a:t>A → S 1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487" t="-222430" r="-10051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725424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4E55E29-7408-451C-8F74-35B96D062ED6}"/>
              </a:ext>
            </a:extLst>
          </p:cNvPr>
          <p:cNvSpPr txBox="1"/>
          <p:nvPr/>
        </p:nvSpPr>
        <p:spPr>
          <a:xfrm>
            <a:off x="5551412" y="909998"/>
            <a:ext cx="6326687" cy="93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预测分析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器伪代码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D47118-5F1F-442B-BB44-D3A077218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194" y="1524999"/>
            <a:ext cx="3632159" cy="46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28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512</TotalTime>
  <Words>255</Words>
  <Application>Microsoft Office PowerPoint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Calibri</vt:lpstr>
      <vt:lpstr>Cambria Math</vt:lpstr>
      <vt:lpstr>Wingdings</vt:lpstr>
      <vt:lpstr>主题5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不用人夸名字好</cp:lastModifiedBy>
  <cp:revision>91</cp:revision>
  <cp:lastPrinted>2018-02-05T16:00:00Z</cp:lastPrinted>
  <dcterms:created xsi:type="dcterms:W3CDTF">2018-02-05T16:00:00Z</dcterms:created>
  <dcterms:modified xsi:type="dcterms:W3CDTF">2021-03-16T11:12:50Z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