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79" r:id="rId2"/>
    <p:sldId id="480" r:id="rId3"/>
    <p:sldId id="482" r:id="rId4"/>
    <p:sldId id="48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3166E-F0A5-47B1-A656-AE5FED52A60E}" type="datetimeFigureOut">
              <a:rPr lang="zh-CN" altLang="en-US" smtClean="0"/>
              <a:t>2021/03/18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DC5B3-B0A4-4A4B-B84B-581EDD00F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2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61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44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014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57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7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5" y="160527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4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9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7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0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3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1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4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4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2" y="1185764"/>
            <a:ext cx="8601075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根据</a:t>
            </a:r>
            <a:r>
              <a:rPr lang="en-US" altLang="zh-CN" sz="2800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sz="2800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计算方法：</a:t>
            </a:r>
            <a:r>
              <a:rPr lang="zh-CN" altLang="en-US" sz="2800" dirty="0"/>
              <a:t>如果存在一个产生式</a:t>
            </a:r>
            <a:r>
              <a:rPr lang="en-US" altLang="zh-CN" sz="2800" i="1" dirty="0">
                <a:ea typeface="楷体_GB2312"/>
                <a:cs typeface="楷体_GB2312"/>
              </a:rPr>
              <a:t>A</a:t>
            </a:r>
            <a:r>
              <a:rPr lang="en-US" altLang="zh-CN" sz="2800" dirty="0">
                <a:ea typeface="楷体_GB2312"/>
                <a:cs typeface="楷体_GB2312"/>
              </a:rPr>
              <a:t>→</a:t>
            </a:r>
            <a:r>
              <a:rPr lang="en-US" altLang="zh-CN" sz="2800" i="1" dirty="0">
                <a:ea typeface="楷体_GB2312"/>
                <a:cs typeface="楷体_GB2312"/>
              </a:rPr>
              <a:t>αB</a:t>
            </a:r>
            <a:r>
              <a:rPr lang="zh-CN" altLang="en-US" sz="2800" dirty="0"/>
              <a:t>，或存在产生式</a:t>
            </a:r>
            <a:r>
              <a:rPr lang="en-US" altLang="zh-CN" sz="2800" i="1" dirty="0">
                <a:ea typeface="楷体_GB2312"/>
                <a:cs typeface="楷体_GB2312"/>
              </a:rPr>
              <a:t>A</a:t>
            </a:r>
            <a:r>
              <a:rPr lang="en-US" altLang="zh-CN" sz="2800" dirty="0">
                <a:ea typeface="楷体_GB2312"/>
                <a:cs typeface="楷体_GB2312"/>
              </a:rPr>
              <a:t>→</a:t>
            </a:r>
            <a:r>
              <a:rPr lang="en-US" altLang="zh-CN" sz="2800" i="1" dirty="0">
                <a:ea typeface="楷体_GB2312"/>
                <a:cs typeface="楷体_GB2312"/>
              </a:rPr>
              <a:t>αBβ</a:t>
            </a:r>
            <a:r>
              <a:rPr lang="zh-CN" altLang="en-US" sz="2800" dirty="0"/>
              <a:t>且</a:t>
            </a:r>
            <a:r>
              <a:rPr lang="en-US" altLang="zh-CN" sz="2800" i="1" dirty="0"/>
              <a:t>FIRST </a:t>
            </a:r>
            <a:r>
              <a:rPr lang="en-US" altLang="zh-CN" sz="2800" dirty="0"/>
              <a:t>( </a:t>
            </a:r>
            <a:r>
              <a:rPr lang="en-US" altLang="zh-CN" sz="2800" i="1" dirty="0">
                <a:ea typeface="楷体_GB2312"/>
                <a:cs typeface="楷体_GB2312"/>
              </a:rPr>
              <a:t>β </a:t>
            </a:r>
            <a:r>
              <a:rPr lang="en-US" altLang="zh-CN" sz="2800" dirty="0"/>
              <a:t>) </a:t>
            </a:r>
            <a:r>
              <a:rPr lang="zh-CN" altLang="en-US" sz="2800" dirty="0"/>
              <a:t>包含</a:t>
            </a:r>
            <a:r>
              <a:rPr lang="en-US" altLang="zh-CN" sz="2800" i="1" dirty="0">
                <a:ea typeface="楷体_GB2312"/>
                <a:cs typeface="楷体_GB2312"/>
              </a:rPr>
              <a:t>ε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3366FF"/>
                </a:solidFill>
              </a:rPr>
              <a:t>那么</a:t>
            </a:r>
            <a:r>
              <a:rPr lang="en-US" altLang="zh-CN" sz="2800" dirty="0"/>
              <a:t> </a:t>
            </a:r>
            <a:r>
              <a:rPr lang="en-US" altLang="zh-CN" sz="2800" i="1" dirty="0">
                <a:solidFill>
                  <a:srgbClr val="3366FF"/>
                </a:solidFill>
              </a:rPr>
              <a:t>FOLLOW</a:t>
            </a:r>
            <a:r>
              <a:rPr lang="en-US" altLang="zh-CN" sz="2800" dirty="0">
                <a:solidFill>
                  <a:srgbClr val="3366FF"/>
                </a:solidFill>
              </a:rPr>
              <a:t>( </a:t>
            </a:r>
            <a:r>
              <a:rPr lang="en-US" altLang="zh-CN" sz="2800" i="1" dirty="0">
                <a:solidFill>
                  <a:srgbClr val="3366FF"/>
                </a:solidFill>
              </a:rPr>
              <a:t>A </a:t>
            </a:r>
            <a:r>
              <a:rPr lang="en-US" altLang="zh-CN" sz="2800" dirty="0">
                <a:solidFill>
                  <a:srgbClr val="3366FF"/>
                </a:solidFill>
              </a:rPr>
              <a:t>)</a:t>
            </a:r>
            <a:r>
              <a:rPr lang="zh-CN" altLang="en-US" sz="2800" dirty="0">
                <a:solidFill>
                  <a:srgbClr val="3366FF"/>
                </a:solidFill>
              </a:rPr>
              <a:t>中的所有符号都在</a:t>
            </a:r>
            <a:r>
              <a:rPr lang="en-US" altLang="zh-CN" sz="2800" i="1" dirty="0">
                <a:solidFill>
                  <a:srgbClr val="3366FF"/>
                </a:solidFill>
              </a:rPr>
              <a:t>FOLLOW</a:t>
            </a:r>
            <a:r>
              <a:rPr lang="en-US" altLang="zh-CN" sz="2800" dirty="0">
                <a:solidFill>
                  <a:srgbClr val="3366FF"/>
                </a:solidFill>
              </a:rPr>
              <a:t>( </a:t>
            </a:r>
            <a:r>
              <a:rPr lang="en-US" altLang="zh-CN" sz="2800" i="1" dirty="0">
                <a:solidFill>
                  <a:srgbClr val="3366FF"/>
                </a:solidFill>
              </a:rPr>
              <a:t>B </a:t>
            </a:r>
            <a:r>
              <a:rPr lang="en-US" altLang="zh-CN" sz="2800" dirty="0">
                <a:solidFill>
                  <a:srgbClr val="3366FF"/>
                </a:solidFill>
              </a:rPr>
              <a:t>)</a:t>
            </a:r>
            <a:r>
              <a:rPr lang="zh-CN" altLang="en-US" sz="2800" dirty="0">
                <a:solidFill>
                  <a:srgbClr val="3366FF"/>
                </a:solidFill>
              </a:rPr>
              <a:t>中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请问，蓝色字体部分为什么不是“</a:t>
            </a:r>
            <a:r>
              <a:rPr lang="zh-CN" altLang="en-US" sz="2800" dirty="0"/>
              <a:t>那么</a:t>
            </a:r>
            <a:r>
              <a:rPr lang="en-US" altLang="zh-CN" sz="2800" i="1" dirty="0"/>
              <a:t>FOLLOW</a:t>
            </a:r>
            <a:r>
              <a:rPr lang="en-US" altLang="zh-CN" sz="2800" dirty="0"/>
              <a:t>( </a:t>
            </a:r>
            <a:r>
              <a:rPr lang="en-US" altLang="zh-CN" sz="2800" i="1" dirty="0"/>
              <a:t>B </a:t>
            </a:r>
            <a:r>
              <a:rPr lang="en-US" altLang="zh-CN" sz="2800" dirty="0"/>
              <a:t>)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dirty="0"/>
              <a:t>   </a:t>
            </a:r>
            <a:r>
              <a:rPr lang="zh-CN" altLang="en-US" sz="2800" dirty="0"/>
              <a:t>中的所有符号都在</a:t>
            </a:r>
            <a:r>
              <a:rPr lang="en-US" altLang="zh-CN" sz="2800" i="1" dirty="0"/>
              <a:t>FOLLOW</a:t>
            </a:r>
            <a:r>
              <a:rPr lang="en-US" altLang="zh-CN" sz="2800" dirty="0"/>
              <a:t>( </a:t>
            </a:r>
            <a:r>
              <a:rPr lang="en-US" altLang="zh-CN" sz="2800" i="1" dirty="0"/>
              <a:t>A </a:t>
            </a:r>
            <a:r>
              <a:rPr lang="en-US" altLang="zh-CN" sz="2800" dirty="0"/>
              <a:t>)</a:t>
            </a:r>
            <a:r>
              <a:rPr lang="zh-CN" altLang="en-US" sz="2800" dirty="0"/>
              <a:t>中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”？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409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2902" y="1185764"/>
                <a:ext cx="8601075" cy="4885257"/>
              </a:xfrm>
            </p:spPr>
            <p:txBody>
              <a:bodyPr/>
              <a:lstStyle/>
              <a:p>
                <a:pPr marL="273050" indent="-273050" eaLnBrk="1" hangingPunct="1">
                  <a:lnSpc>
                    <a:spcPts val="3800"/>
                  </a:lnSpc>
                  <a:buClrTx/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产生式形如</a:t>
                </a:r>
                <a:r>
                  <a:rPr lang="en-US" altLang="zh-CN" sz="2800" i="1" dirty="0">
                    <a:ea typeface="楷体_GB2312"/>
                    <a:cs typeface="楷体_GB2312"/>
                  </a:rPr>
                  <a:t>A</a:t>
                </a:r>
                <a:r>
                  <a:rPr lang="en-US" altLang="zh-CN" sz="2800" dirty="0">
                    <a:ea typeface="楷体_GB2312"/>
                    <a:cs typeface="楷体_GB2312"/>
                  </a:rPr>
                  <a:t>→</a:t>
                </a:r>
                <a:r>
                  <a:rPr lang="en-US" altLang="zh-CN" sz="2800" i="1" dirty="0">
                    <a:ea typeface="楷体_GB2312"/>
                    <a:cs typeface="楷体_GB2312"/>
                  </a:rPr>
                  <a:t>αBβ</a:t>
                </a:r>
                <a:r>
                  <a:rPr lang="zh-CN" altLang="en-US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FIRST(β</a:t>
                </a:r>
                <a:r>
                  <a:rPr lang="zh-CN" altLang="en-US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）包含</a:t>
                </a:r>
                <a:r>
                  <a:rPr lang="en-US" altLang="zh-CN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ε</a:t>
                </a:r>
                <a:r>
                  <a:rPr lang="zh-CN" altLang="en-US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）的情况，实际上可以视作</a:t>
                </a:r>
                <a:r>
                  <a:rPr lang="en-US" altLang="zh-CN" sz="2800" i="1" dirty="0">
                    <a:ea typeface="楷体_GB2312"/>
                    <a:cs typeface="楷体_GB2312"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sz="2800" i="1" dirty="0">
                    <a:ea typeface="楷体_GB2312"/>
                    <a:cs typeface="楷体_GB2312"/>
                  </a:rPr>
                  <a:t>αB</a:t>
                </a:r>
                <a:r>
                  <a:rPr lang="zh-CN" altLang="en-US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，因此问题可以变形为对于产生式形如</a:t>
                </a:r>
                <a:r>
                  <a:rPr lang="en-US" altLang="zh-CN" sz="2800" i="1" dirty="0">
                    <a:ea typeface="楷体_GB2312"/>
                    <a:cs typeface="楷体_GB2312"/>
                  </a:rPr>
                  <a:t>A</a:t>
                </a:r>
                <a:r>
                  <a:rPr lang="en-US" altLang="zh-CN" sz="2800" dirty="0">
                    <a:ea typeface="楷体_GB2312"/>
                    <a:cs typeface="楷体_GB2312"/>
                  </a:rPr>
                  <a:t>→</a:t>
                </a:r>
                <a:r>
                  <a:rPr lang="en-US" altLang="zh-CN" sz="2800" i="1" dirty="0">
                    <a:ea typeface="楷体_GB2312"/>
                    <a:cs typeface="楷体_GB2312"/>
                  </a:rPr>
                  <a:t>αB</a:t>
                </a:r>
                <a:r>
                  <a:rPr lang="zh-CN" altLang="en-US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的情况，证明</a:t>
                </a:r>
                <a:r>
                  <a:rPr lang="en-US" altLang="zh-CN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FOLLOW(A) </a:t>
                </a:r>
                <a:r>
                  <a:rPr lang="en-US" altLang="zh-CN" sz="2800" kern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⊆</a:t>
                </a:r>
                <a:r>
                  <a:rPr lang="en-US" altLang="zh-CN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FOLLOW(B) </a:t>
                </a:r>
                <a:r>
                  <a:rPr lang="zh-CN" altLang="en-US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而</a:t>
                </a:r>
                <a:r>
                  <a:rPr lang="en-US" altLang="zh-CN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FOLLOW(B)</a:t>
                </a:r>
                <a:r>
                  <a:rPr lang="zh-CN" altLang="en-US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未必包含于</a:t>
                </a:r>
                <a:r>
                  <a:rPr lang="en-US" altLang="zh-CN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FOLLOW(A)</a:t>
                </a:r>
                <a:r>
                  <a:rPr lang="zh-CN" altLang="en-US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。</a:t>
                </a:r>
                <a:endParaRPr lang="en-US" altLang="zh-CN" sz="2800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marL="273050" indent="-273050" eaLnBrk="1" hangingPunct="1">
                  <a:lnSpc>
                    <a:spcPts val="3800"/>
                  </a:lnSpc>
                  <a:buClrTx/>
                  <a:buSzPct val="100000"/>
                  <a:buFont typeface="Wingdings" panose="05000000000000000000" pitchFamily="2" charset="2"/>
                  <a:buChar char="Ø"/>
                  <a:defRPr/>
                </a:pPr>
                <a:endParaRPr lang="en-US" altLang="zh-CN" sz="2800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2" y="1185764"/>
                <a:ext cx="8601075" cy="4885257"/>
              </a:xfrm>
              <a:blipFill>
                <a:blip r:embed="rId3"/>
                <a:stretch>
                  <a:fillRect l="-1205" t="-99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讲解</a:t>
            </a:r>
          </a:p>
        </p:txBody>
      </p:sp>
    </p:spTree>
    <p:extLst>
      <p:ext uri="{BB962C8B-B14F-4D97-AF65-F5344CB8AC3E}">
        <p14:creationId xmlns:p14="http://schemas.microsoft.com/office/powerpoint/2010/main" val="217924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2" y="1185764"/>
            <a:ext cx="8601075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对于形如</a:t>
            </a:r>
            <a:r>
              <a:rPr lang="en-US" altLang="zh-CN" sz="2800" i="1" dirty="0">
                <a:ea typeface="楷体_GB2312"/>
                <a:cs typeface="楷体_GB2312"/>
              </a:rPr>
              <a:t>A</a:t>
            </a:r>
            <a:r>
              <a:rPr lang="en-US" altLang="zh-CN" sz="2800" dirty="0">
                <a:ea typeface="楷体_GB2312"/>
                <a:cs typeface="楷体_GB2312"/>
              </a:rPr>
              <a:t>→</a:t>
            </a:r>
            <a:r>
              <a:rPr lang="en-US" altLang="zh-CN" sz="2800" i="1" dirty="0">
                <a:ea typeface="楷体_GB2312"/>
                <a:cs typeface="楷体_GB2312"/>
              </a:rPr>
              <a:t>αB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的产生式，</a:t>
            </a:r>
            <a:r>
              <a:rPr lang="zh-CN" altLang="en-US" sz="2800" kern="1200" dirty="0">
                <a:solidFill>
                  <a:prstClr val="black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∀</a:t>
            </a:r>
            <a:r>
              <a:rPr lang="en-US" altLang="zh-CN" sz="2800" kern="1200" dirty="0">
                <a:solidFill>
                  <a:prstClr val="black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a </a:t>
            </a:r>
            <a:r>
              <a:rPr lang="zh-CN" altLang="en-US" sz="2800" kern="1200" dirty="0">
                <a:solidFill>
                  <a:prstClr val="black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∈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FOLLOW(A)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，必定存在一个句型形如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β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Aaγ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，其中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β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γ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为可能推导出空串的文法符号串。此时将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替换为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αB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，则原句型推导出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βα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Baγ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，故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FOLLOW(B)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。因此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FOLLOW(A)</a:t>
            </a:r>
            <a:r>
              <a:rPr lang="en-US" altLang="zh-CN" sz="2800" kern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⊆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FOLLOW(B)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讲解</a:t>
            </a:r>
          </a:p>
        </p:txBody>
      </p:sp>
    </p:spTree>
    <p:extLst>
      <p:ext uri="{BB962C8B-B14F-4D97-AF65-F5344CB8AC3E}">
        <p14:creationId xmlns:p14="http://schemas.microsoft.com/office/powerpoint/2010/main" val="382824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2" y="1185764"/>
            <a:ext cx="8601075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假设对于形如</a:t>
            </a:r>
            <a:r>
              <a:rPr lang="en-US" altLang="zh-CN" sz="2800" i="1" dirty="0">
                <a:ea typeface="楷体_GB2312"/>
                <a:cs typeface="楷体_GB2312"/>
              </a:rPr>
              <a:t>A</a:t>
            </a:r>
            <a:r>
              <a:rPr lang="en-US" altLang="zh-CN" sz="2800" dirty="0">
                <a:ea typeface="楷体_GB2312"/>
                <a:cs typeface="楷体_GB2312"/>
              </a:rPr>
              <a:t>→</a:t>
            </a:r>
            <a:r>
              <a:rPr lang="en-US" altLang="zh-CN" sz="2800" i="1" dirty="0">
                <a:ea typeface="楷体_GB2312"/>
                <a:cs typeface="楷体_GB2312"/>
              </a:rPr>
              <a:t>αB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的产生式，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FOLLOW(B) </a:t>
            </a:r>
            <a:r>
              <a:rPr lang="en-US" altLang="zh-CN" sz="2800" kern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⊆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FOLLOW(A)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也成立，即出现在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之后的终结符也必定可以出现在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之后。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考虑如下的文法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({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a,b,c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},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{A, B}, A, P)</a:t>
            </a: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其中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P = {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A </a:t>
            </a:r>
            <a:r>
              <a:rPr lang="zh-CN" altLang="en-US" sz="2800" kern="1200" dirty="0">
                <a:solidFill>
                  <a:srgbClr val="FF0000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→ </a:t>
            </a:r>
            <a:r>
              <a:rPr lang="en-US" altLang="zh-CN" sz="2800" kern="1200" dirty="0" err="1">
                <a:solidFill>
                  <a:srgbClr val="FF0000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Ba|bB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B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→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c</a:t>
            </a:r>
            <a:r>
              <a:rPr lang="en-US" altLang="zh-CN" sz="2800" kern="120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}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sym typeface="Wingdings" panose="05000000000000000000" pitchFamily="2" charset="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注意到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FOLLOW(B)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，但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a</a:t>
            </a:r>
            <a:r>
              <a:rPr lang="en-US" altLang="zh-CN" sz="2800" kern="12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∉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FOLLOW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sym typeface="Wingdings" panose="05000000000000000000" pitchFamily="2" charset="2"/>
              </a:rPr>
              <a:t>(A)</a:t>
            </a:r>
            <a:r>
              <a:rPr lang="zh-CN" altLang="en-US" sz="2800" kern="1200" dirty="0">
                <a:solidFill>
                  <a:prstClr val="black"/>
                </a:solidFill>
                <a:latin typeface="Cambria Math" panose="02040503050406030204" pitchFamily="18" charset="0"/>
                <a:ea typeface="华文楷体" panose="02010600040101010101" pitchFamily="2" charset="-122"/>
                <a:sym typeface="Wingdings" panose="05000000000000000000" pitchFamily="2" charset="2"/>
              </a:rPr>
              <a:t>，因此假设不成立。</a:t>
            </a:r>
            <a:endParaRPr lang="en-US" altLang="zh-CN" sz="2800" kern="1200" dirty="0">
              <a:solidFill>
                <a:prstClr val="black"/>
              </a:solidFill>
              <a:latin typeface="Cambria Math" panose="02040503050406030204" pitchFamily="18" charset="0"/>
              <a:ea typeface="华文楷体" panose="02010600040101010101" pitchFamily="2" charset="-122"/>
              <a:sym typeface="Wingdings" panose="05000000000000000000" pitchFamily="2" charset="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latin typeface="Cambria Math" panose="02040503050406030204" pitchFamily="18" charset="0"/>
                <a:ea typeface="华文楷体" panose="02010600040101010101" pitchFamily="2" charset="-122"/>
                <a:sym typeface="Wingdings" panose="05000000000000000000" pitchFamily="2" charset="2"/>
              </a:rPr>
              <a:t>综上所述，</a:t>
            </a:r>
            <a:r>
              <a:rPr lang="zh-CN" altLang="en-US" sz="2800" dirty="0"/>
              <a:t>如果存在一个产生式</a:t>
            </a:r>
            <a:r>
              <a:rPr lang="en-US" altLang="zh-CN" sz="2800" i="1" dirty="0">
                <a:ea typeface="楷体_GB2312"/>
                <a:cs typeface="楷体_GB2312"/>
              </a:rPr>
              <a:t>A</a:t>
            </a:r>
            <a:r>
              <a:rPr lang="en-US" altLang="zh-CN" sz="2800" dirty="0">
                <a:ea typeface="楷体_GB2312"/>
                <a:cs typeface="楷体_GB2312"/>
              </a:rPr>
              <a:t>→</a:t>
            </a:r>
            <a:r>
              <a:rPr lang="en-US" altLang="zh-CN" sz="2800" i="1" dirty="0">
                <a:ea typeface="楷体_GB2312"/>
                <a:cs typeface="楷体_GB2312"/>
              </a:rPr>
              <a:t>αB</a:t>
            </a:r>
            <a:r>
              <a:rPr lang="zh-CN" altLang="en-US" sz="2800" dirty="0"/>
              <a:t>，或存在产生式</a:t>
            </a:r>
            <a:r>
              <a:rPr lang="en-US" altLang="zh-CN" sz="2800" i="1" dirty="0">
                <a:ea typeface="楷体_GB2312"/>
                <a:cs typeface="楷体_GB2312"/>
              </a:rPr>
              <a:t>A</a:t>
            </a:r>
            <a:r>
              <a:rPr lang="en-US" altLang="zh-CN" sz="2800" dirty="0">
                <a:ea typeface="楷体_GB2312"/>
                <a:cs typeface="楷体_GB2312"/>
              </a:rPr>
              <a:t>→</a:t>
            </a:r>
            <a:r>
              <a:rPr lang="en-US" altLang="zh-CN" sz="2800" i="1" dirty="0">
                <a:ea typeface="楷体_GB2312"/>
                <a:cs typeface="楷体_GB2312"/>
              </a:rPr>
              <a:t>αBβ</a:t>
            </a:r>
            <a:r>
              <a:rPr lang="zh-CN" altLang="en-US" sz="2800" dirty="0"/>
              <a:t>且</a:t>
            </a:r>
            <a:r>
              <a:rPr lang="en-US" altLang="zh-CN" sz="2800" i="1" dirty="0"/>
              <a:t>FIRST </a:t>
            </a:r>
            <a:r>
              <a:rPr lang="en-US" altLang="zh-CN" sz="2800" dirty="0"/>
              <a:t>( </a:t>
            </a:r>
            <a:r>
              <a:rPr lang="en-US" altLang="zh-CN" sz="2800" i="1" dirty="0">
                <a:ea typeface="楷体_GB2312"/>
                <a:cs typeface="楷体_GB2312"/>
              </a:rPr>
              <a:t>β </a:t>
            </a:r>
            <a:r>
              <a:rPr lang="en-US" altLang="zh-CN" sz="2800" dirty="0"/>
              <a:t>) </a:t>
            </a:r>
            <a:r>
              <a:rPr lang="zh-CN" altLang="en-US" sz="2800" dirty="0"/>
              <a:t>包含</a:t>
            </a:r>
            <a:r>
              <a:rPr lang="en-US" altLang="zh-CN" sz="2800" i="1" dirty="0">
                <a:ea typeface="楷体_GB2312"/>
                <a:cs typeface="楷体_GB2312"/>
              </a:rPr>
              <a:t>ε</a:t>
            </a:r>
            <a:r>
              <a:rPr lang="zh-CN" altLang="en-US" sz="2800" dirty="0"/>
              <a:t>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FOLLOW(A)</a:t>
            </a:r>
            <a:r>
              <a:rPr lang="en-US" altLang="zh-CN" sz="2800" kern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⊆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FOLLOW(B)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FOLLOW(B)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未必包含于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FOLLOW(A)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讲解</a:t>
            </a:r>
          </a:p>
        </p:txBody>
      </p:sp>
    </p:spTree>
    <p:extLst>
      <p:ext uri="{BB962C8B-B14F-4D97-AF65-F5344CB8AC3E}">
        <p14:creationId xmlns:p14="http://schemas.microsoft.com/office/powerpoint/2010/main" val="343509576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374</Words>
  <Application>Microsoft Office PowerPoint</Application>
  <PresentationFormat>全屏显示(4:3)</PresentationFormat>
  <Paragraphs>18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Arial</vt:lpstr>
      <vt:lpstr>Calibri</vt:lpstr>
      <vt:lpstr>Cambria Math</vt:lpstr>
      <vt:lpstr>Tahoma</vt:lpstr>
      <vt:lpstr>Times New Roman</vt:lpstr>
      <vt:lpstr>Wingdings</vt:lpstr>
      <vt:lpstr>Blends</vt:lpstr>
      <vt:lpstr>习题4.1</vt:lpstr>
      <vt:lpstr>习题4.1 讲解</vt:lpstr>
      <vt:lpstr>习题4.1 讲解</vt:lpstr>
      <vt:lpstr>习题4.1 讲解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习题4.1</dc:title>
  <dc:creator>刘 义诚</dc:creator>
  <cp:lastModifiedBy>许 健</cp:lastModifiedBy>
  <cp:revision>16</cp:revision>
  <dcterms:created xsi:type="dcterms:W3CDTF">2021-03-16T04:39:21Z</dcterms:created>
  <dcterms:modified xsi:type="dcterms:W3CDTF">2021-03-17T23:33:34Z</dcterms:modified>
</cp:coreProperties>
</file>