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3"/>
  </p:notesMasterIdLst>
  <p:handoutMasterIdLst>
    <p:handoutMasterId r:id="rId14"/>
  </p:handoutMasterIdLst>
  <p:sldIdLst>
    <p:sldId id="473" r:id="rId2"/>
    <p:sldId id="474" r:id="rId3"/>
    <p:sldId id="477" r:id="rId4"/>
    <p:sldId id="478" r:id="rId5"/>
    <p:sldId id="479" r:id="rId6"/>
    <p:sldId id="480" r:id="rId7"/>
    <p:sldId id="481" r:id="rId8"/>
    <p:sldId id="482" r:id="rId9"/>
    <p:sldId id="483" r:id="rId10"/>
    <p:sldId id="484" r:id="rId11"/>
    <p:sldId id="485" r:id="rId12"/>
  </p:sldIdLst>
  <p:sldSz cx="9144000" cy="6858000" type="screen4x3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0DC0FF"/>
    <a:srgbClr val="FFFFFF"/>
    <a:srgbClr val="B5C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526" autoAdjust="0"/>
    <p:restoredTop sz="74128" autoAdjust="0"/>
  </p:normalViewPr>
  <p:slideViewPr>
    <p:cSldViewPr snapToGrid="0">
      <p:cViewPr varScale="1">
        <p:scale>
          <a:sx n="61" d="100"/>
          <a:sy n="61" d="100"/>
        </p:scale>
        <p:origin x="6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83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2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r">
              <a:defRPr sz="1300"/>
            </a:lvl1pPr>
          </a:lstStyle>
          <a:p>
            <a:fld id="{3F11E259-0704-4A96-9029-583C193F35AA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2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r">
              <a:defRPr sz="1300"/>
            </a:lvl1pPr>
          </a:lstStyle>
          <a:p>
            <a:fld id="{17F8DA47-DAB9-4E9B-8B11-A8AC769CF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185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2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r">
              <a:defRPr sz="1300"/>
            </a:lvl1pPr>
          </a:lstStyle>
          <a:p>
            <a:fld id="{07E45AC4-77D2-4720-9D3F-883BC1DDD57E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23" tIns="47713" rIns="95423" bIns="47713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4"/>
            <a:ext cx="5408930" cy="3914865"/>
          </a:xfrm>
          <a:prstGeom prst="rect">
            <a:avLst/>
          </a:prstGeom>
        </p:spPr>
        <p:txBody>
          <a:bodyPr vert="horz" lIns="95423" tIns="47713" rIns="95423" bIns="47713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2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r">
              <a:defRPr sz="1300"/>
            </a:lvl1pPr>
          </a:lstStyle>
          <a:p>
            <a:fld id="{9849400F-177C-4236-BC7C-5112B3842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024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1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862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9400F-177C-4236-BC7C-5112B38429B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052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9400F-177C-4236-BC7C-5112B38429B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556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C07A3F0-6A55-4A74-B752-4361FB4EE8D7}" type="slidenum">
              <a:rPr lang="zh-CN" alt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30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1D6-10ED-487A-9AB9-66A1F63C30F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90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E0279-D67A-45F5-90E0-7F3CAED4919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>
            <a:grpSpLocks/>
          </p:cNvGrpSpPr>
          <p:nvPr userDrawn="1"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" name="五边形 4"/>
            <p:cNvSpPr>
              <a:spLocks noChangeArrowheads="1"/>
            </p:cNvSpPr>
            <p:nvPr/>
          </p:nvSpPr>
          <p:spPr bwMode="auto">
            <a:xfrm>
              <a:off x="-786" y="195486"/>
              <a:ext cx="756363" cy="432048"/>
            </a:xfrm>
            <a:prstGeom prst="homePlate">
              <a:avLst>
                <a:gd name="adj" fmla="val 49999"/>
              </a:avLst>
            </a:prstGeom>
            <a:solidFill>
              <a:srgbClr val="0B8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楷体_GB2312" pitchFamily="49" charset="-122"/>
              </a:endParaRPr>
            </a:p>
          </p:txBody>
        </p:sp>
        <p:sp>
          <p:nvSpPr>
            <p:cNvPr id="6" name="五边形 5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60525"/>
            <a:ext cx="8116391" cy="643913"/>
          </a:xfrm>
        </p:spPr>
        <p:txBody>
          <a:bodyPr/>
          <a:lstStyle>
            <a:lvl1pPr>
              <a:defRPr b="0" i="0" baseline="0">
                <a:latin typeface="Times New Roman" pitchFamily="18" charset="0"/>
                <a:ea typeface="楷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Times New Roman" pitchFamily="18" charset="0"/>
                <a:ea typeface="楷体" pitchFamily="49" charset="-122"/>
              </a:defRPr>
            </a:lvl1pPr>
            <a:lvl2pPr>
              <a:defRPr b="1" i="0" baseline="0">
                <a:latin typeface="Times New Roman" pitchFamily="18" charset="0"/>
                <a:ea typeface="楷体" pitchFamily="49" charset="-122"/>
              </a:defRPr>
            </a:lvl2pPr>
            <a:lvl3pPr>
              <a:defRPr b="1" i="0" baseline="0">
                <a:latin typeface="Times New Roman" pitchFamily="18" charset="0"/>
                <a:ea typeface="楷体" pitchFamily="49" charset="-122"/>
              </a:defRPr>
            </a:lvl3pPr>
            <a:lvl4pPr>
              <a:defRPr b="1" i="0" baseline="0">
                <a:latin typeface="Times New Roman" pitchFamily="18" charset="0"/>
                <a:ea typeface="楷体" pitchFamily="49" charset="-122"/>
              </a:defRPr>
            </a:lvl4pPr>
            <a:lvl5pPr>
              <a:defRPr b="1" i="0" baseline="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CE5E9-B6EE-4128-87EA-E68AACC1DC9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8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CBAFB-72E0-4A51-95B2-31955ECFFBC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6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337C1-E69E-4D4A-A8F9-0B0A666610E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50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86C3E-F850-41DA-9F5D-9EE5C191B96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60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A0416-C3C0-4A55-B3AB-D651B26F6A2A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60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637BA-84C5-4ADB-ABDF-79D51ACBCEC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92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FBD3B-9A15-4503-8327-F7D8166B63ED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63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D91E8-F6AA-40E0-AE34-F0118636E01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06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C7FF5F-E73E-4BCA-AB54-9F078C7126B9}" type="slidenum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61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为下面的每一个文法设计一个预测分析器，并给出预测分析表。你可能先要对文法进行提取左公因子或消除左递归的操作。计算各文法的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FIRST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FOLLOW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集合。</a:t>
            </a: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S → 0 S 1 | 0 1					</a:t>
            </a: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schemeClr val="bg1">
                    <a:lumMod val="85000"/>
                  </a:schemeClr>
                </a:solidFill>
                <a:ea typeface="华文楷体" panose="02010600040101010101" pitchFamily="2" charset="-122"/>
              </a:rPr>
              <a:t>(2) S → + S </a:t>
            </a:r>
            <a:r>
              <a:rPr lang="en-US" altLang="zh-CN" sz="2400" kern="1200" dirty="0" err="1">
                <a:solidFill>
                  <a:schemeClr val="bg1">
                    <a:lumMod val="85000"/>
                  </a:schemeClr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400" kern="1200" dirty="0">
                <a:solidFill>
                  <a:schemeClr val="bg1">
                    <a:lumMod val="85000"/>
                  </a:schemeClr>
                </a:solidFill>
                <a:ea typeface="华文楷体" panose="02010600040101010101" pitchFamily="2" charset="-122"/>
              </a:rPr>
              <a:t>| * S </a:t>
            </a:r>
            <a:r>
              <a:rPr lang="en-US" altLang="zh-CN" sz="2400" kern="1200" dirty="0" err="1">
                <a:solidFill>
                  <a:schemeClr val="bg1">
                    <a:lumMod val="85000"/>
                  </a:schemeClr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400" kern="1200" dirty="0">
                <a:solidFill>
                  <a:schemeClr val="bg1">
                    <a:lumMod val="85000"/>
                  </a:schemeClr>
                </a:solidFill>
                <a:ea typeface="华文楷体" panose="02010600040101010101" pitchFamily="2" charset="-122"/>
              </a:rPr>
              <a:t> | a				</a:t>
            </a: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schemeClr val="bg1">
                    <a:lumMod val="85000"/>
                  </a:schemeClr>
                </a:solidFill>
                <a:ea typeface="华文楷体" panose="02010600040101010101" pitchFamily="2" charset="-122"/>
              </a:rPr>
              <a:t>(3) S →S (S) S |</a:t>
            </a:r>
            <a:r>
              <a:rPr lang="el-GR" altLang="zh-CN" sz="2400" kern="1200" dirty="0">
                <a:solidFill>
                  <a:schemeClr val="bg1">
                    <a:lumMod val="85000"/>
                  </a:schemeClr>
                </a:solidFill>
                <a:ea typeface="华文楷体" panose="02010600040101010101" pitchFamily="2" charset="-122"/>
              </a:rPr>
              <a:t>ε					</a:t>
            </a: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l-GR" altLang="zh-CN" sz="2400" kern="1200" dirty="0">
                <a:solidFill>
                  <a:schemeClr val="bg1">
                    <a:lumMod val="85000"/>
                  </a:schemeClr>
                </a:solidFill>
                <a:ea typeface="华文楷体" panose="02010600040101010101" pitchFamily="2" charset="-122"/>
              </a:rPr>
              <a:t>(4) </a:t>
            </a:r>
            <a:r>
              <a:rPr lang="en-US" altLang="zh-CN" sz="2400" kern="1200" dirty="0">
                <a:solidFill>
                  <a:schemeClr val="bg1">
                    <a:lumMod val="85000"/>
                  </a:schemeClr>
                </a:solidFill>
                <a:ea typeface="华文楷体" panose="02010600040101010101" pitchFamily="2" charset="-122"/>
              </a:rPr>
              <a:t>S → a | S + S | S </a:t>
            </a:r>
            <a:r>
              <a:rPr lang="en-US" altLang="zh-CN" sz="2400" kern="1200" dirty="0" err="1">
                <a:solidFill>
                  <a:schemeClr val="bg1">
                    <a:lumMod val="85000"/>
                  </a:schemeClr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400" kern="1200" dirty="0">
                <a:solidFill>
                  <a:schemeClr val="bg1">
                    <a:lumMod val="85000"/>
                  </a:schemeClr>
                </a:solidFill>
                <a:ea typeface="华文楷体" panose="02010600040101010101" pitchFamily="2" charset="-122"/>
              </a:rPr>
              <a:t> | S * | (S) 		</a:t>
            </a: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schemeClr val="bg1">
                    <a:lumMod val="85000"/>
                  </a:schemeClr>
                </a:solidFill>
                <a:ea typeface="华文楷体" panose="02010600040101010101" pitchFamily="2" charset="-122"/>
              </a:rPr>
              <a:t>(5) S → ( L ) | a </a:t>
            </a:r>
            <a:r>
              <a:rPr lang="zh-CN" altLang="en-US" sz="2400" kern="1200" dirty="0">
                <a:solidFill>
                  <a:schemeClr val="bg1">
                    <a:lumMod val="85000"/>
                  </a:schemeClr>
                </a:solidFill>
                <a:ea typeface="华文楷体" panose="02010600040101010101" pitchFamily="2" charset="-122"/>
              </a:rPr>
              <a:t>以及 </a:t>
            </a:r>
            <a:r>
              <a:rPr lang="en-US" altLang="zh-CN" sz="2400" kern="1200" dirty="0">
                <a:solidFill>
                  <a:schemeClr val="bg1">
                    <a:lumMod val="85000"/>
                  </a:schemeClr>
                </a:solidFill>
                <a:ea typeface="华文楷体" panose="02010600040101010101" pitchFamily="2" charset="-122"/>
              </a:rPr>
              <a:t>L → L , S | S	</a:t>
            </a: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schemeClr val="bg1">
                    <a:lumMod val="85000"/>
                  </a:schemeClr>
                </a:solidFill>
                <a:ea typeface="华文楷体" panose="02010600040101010101" pitchFamily="2" charset="-122"/>
              </a:rPr>
              <a:t>(6) E → E or T | T</a:t>
            </a:r>
          </a:p>
          <a:p>
            <a:pPr marL="400050" lvl="1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schemeClr val="bg1">
                    <a:lumMod val="85000"/>
                  </a:schemeClr>
                </a:solidFill>
                <a:ea typeface="华文楷体" panose="02010600040101010101" pitchFamily="2" charset="-122"/>
              </a:rPr>
              <a:t>	  T → T and F | F</a:t>
            </a:r>
          </a:p>
          <a:p>
            <a:pPr marL="400050" lvl="1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schemeClr val="bg1">
                    <a:lumMod val="85000"/>
                  </a:schemeClr>
                </a:solidFill>
                <a:ea typeface="华文楷体" panose="02010600040101010101" pitchFamily="2" charset="-122"/>
              </a:rPr>
              <a:t>	  F → not F | ( E ) | true | false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9563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687D1-4F10-4625-8732-50986383B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预测分析表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21BC81C-11F1-453E-BE76-19530FCDF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S → 0 T		SELECT(1) = {0}</a:t>
            </a: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T → S 1		SELECT(2) = {0}</a:t>
            </a:r>
          </a:p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T → 1		SELECT(3) = {1}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E461367-0DCD-4FE3-A8AF-A8095093C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852379"/>
              </p:ext>
            </p:extLst>
          </p:nvPr>
        </p:nvGraphicFramePr>
        <p:xfrm>
          <a:off x="1470764" y="3154931"/>
          <a:ext cx="6202472" cy="291608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50618">
                  <a:extLst>
                    <a:ext uri="{9D8B030D-6E8A-4147-A177-3AD203B41FA5}">
                      <a16:colId xmlns:a16="http://schemas.microsoft.com/office/drawing/2014/main" val="951730760"/>
                    </a:ext>
                  </a:extLst>
                </a:gridCol>
                <a:gridCol w="1550618">
                  <a:extLst>
                    <a:ext uri="{9D8B030D-6E8A-4147-A177-3AD203B41FA5}">
                      <a16:colId xmlns:a16="http://schemas.microsoft.com/office/drawing/2014/main" val="2822788159"/>
                    </a:ext>
                  </a:extLst>
                </a:gridCol>
                <a:gridCol w="1550618">
                  <a:extLst>
                    <a:ext uri="{9D8B030D-6E8A-4147-A177-3AD203B41FA5}">
                      <a16:colId xmlns:a16="http://schemas.microsoft.com/office/drawing/2014/main" val="3218326564"/>
                    </a:ext>
                  </a:extLst>
                </a:gridCol>
                <a:gridCol w="1550618">
                  <a:extLst>
                    <a:ext uri="{9D8B030D-6E8A-4147-A177-3AD203B41FA5}">
                      <a16:colId xmlns:a16="http://schemas.microsoft.com/office/drawing/2014/main" val="3404985658"/>
                    </a:ext>
                  </a:extLst>
                </a:gridCol>
              </a:tblGrid>
              <a:tr h="729022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200" b="1" i="0" kern="1200" baseline="0" dirty="0">
                          <a:solidFill>
                            <a:prstClr val="black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+mn-cs"/>
                        </a:rPr>
                        <a:t>非终结符</a:t>
                      </a:r>
                    </a:p>
                  </a:txBody>
                  <a:tcPr marL="82359" marR="82359" marT="41179" marB="41179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2200" b="1" i="0" kern="1200" baseline="0" dirty="0">
                          <a:solidFill>
                            <a:prstClr val="black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+mn-cs"/>
                        </a:rPr>
                        <a:t>输入字符</a:t>
                      </a:r>
                    </a:p>
                  </a:txBody>
                  <a:tcPr marL="82359" marR="82359" marT="41179" marB="411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200" b="1" i="0" kern="1200" baseline="0" dirty="0">
                        <a:solidFill>
                          <a:prstClr val="black"/>
                        </a:solidFill>
                        <a:latin typeface="Times New Roman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82359" marR="82359" marT="41179" marB="411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200" b="1" i="0" kern="1200" baseline="0" dirty="0">
                        <a:solidFill>
                          <a:prstClr val="black"/>
                        </a:solidFill>
                        <a:latin typeface="Times New Roman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82359" marR="82359" marT="41179" marB="411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331016"/>
                  </a:ext>
                </a:extLst>
              </a:tr>
              <a:tr h="729022">
                <a:tc vMerge="1">
                  <a:txBody>
                    <a:bodyPr/>
                    <a:lstStyle/>
                    <a:p>
                      <a:pPr algn="ctr"/>
                      <a:endParaRPr lang="zh-CN" altLang="en-US" sz="2200" b="1" i="0" kern="1200" baseline="0" dirty="0">
                        <a:solidFill>
                          <a:prstClr val="black"/>
                        </a:solidFill>
                        <a:latin typeface="Times New Roman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82359" marR="82359" marT="41179" marB="41179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i="0" kern="1200" baseline="0" dirty="0">
                          <a:solidFill>
                            <a:prstClr val="black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+mn-cs"/>
                        </a:rPr>
                        <a:t>0</a:t>
                      </a:r>
                      <a:endParaRPr lang="zh-CN" altLang="en-US" sz="2200" b="1" i="0" kern="1200" baseline="0" dirty="0">
                        <a:solidFill>
                          <a:prstClr val="black"/>
                        </a:solidFill>
                        <a:latin typeface="Times New Roman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82359" marR="82359" marT="41179" marB="411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i="0" kern="1200" baseline="0" dirty="0">
                          <a:solidFill>
                            <a:prstClr val="black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200" b="1" i="0" kern="1200" baseline="0" dirty="0">
                        <a:solidFill>
                          <a:prstClr val="black"/>
                        </a:solidFill>
                        <a:latin typeface="Times New Roman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82359" marR="82359" marT="41179" marB="411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i="0" kern="1200" baseline="0" dirty="0">
                          <a:solidFill>
                            <a:prstClr val="black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+mn-cs"/>
                        </a:rPr>
                        <a:t>$</a:t>
                      </a:r>
                      <a:endParaRPr lang="zh-CN" altLang="en-US" sz="2200" b="1" i="0" kern="1200" baseline="0" dirty="0">
                        <a:solidFill>
                          <a:prstClr val="black"/>
                        </a:solidFill>
                        <a:latin typeface="Times New Roman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82359" marR="82359" marT="41179" marB="411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597210"/>
                  </a:ext>
                </a:extLst>
              </a:tr>
              <a:tr h="7290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i="0" kern="1200" baseline="0" dirty="0">
                          <a:solidFill>
                            <a:prstClr val="black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+mn-cs"/>
                        </a:rPr>
                        <a:t>S</a:t>
                      </a:r>
                      <a:endParaRPr lang="zh-CN" altLang="en-US" sz="2200" b="1" i="0" kern="1200" baseline="0" dirty="0">
                        <a:solidFill>
                          <a:prstClr val="black"/>
                        </a:solidFill>
                        <a:latin typeface="Times New Roman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82359" marR="82359" marT="41179" marB="41179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kern="1200" baseline="0" dirty="0">
                          <a:solidFill>
                            <a:prstClr val="black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+mn-cs"/>
                        </a:rPr>
                        <a:t>S → 0 T</a:t>
                      </a:r>
                      <a:endParaRPr lang="zh-CN" altLang="en-US" sz="2400" b="1" i="0" kern="1200" baseline="0" dirty="0">
                        <a:solidFill>
                          <a:prstClr val="black"/>
                        </a:solidFill>
                        <a:latin typeface="Times New Roman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82359" marR="82359" marT="41179" marB="411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i="0" kern="1200" baseline="0" dirty="0">
                        <a:solidFill>
                          <a:prstClr val="black"/>
                        </a:solidFill>
                        <a:latin typeface="Times New Roman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82359" marR="82359" marT="41179" marB="411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i="0" kern="1200" baseline="0" dirty="0">
                        <a:solidFill>
                          <a:prstClr val="black"/>
                        </a:solidFill>
                        <a:latin typeface="Times New Roman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82359" marR="82359" marT="41179" marB="411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2440535"/>
                  </a:ext>
                </a:extLst>
              </a:tr>
              <a:tr h="7290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i="0" kern="1200" baseline="0" dirty="0">
                          <a:solidFill>
                            <a:prstClr val="black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+mn-cs"/>
                        </a:rPr>
                        <a:t>T</a:t>
                      </a:r>
                    </a:p>
                  </a:txBody>
                  <a:tcPr marL="82359" marR="82359" marT="41179" marB="41179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kern="1200" baseline="0" dirty="0">
                          <a:solidFill>
                            <a:prstClr val="black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+mn-cs"/>
                        </a:rPr>
                        <a:t>T → S 1</a:t>
                      </a:r>
                      <a:endParaRPr lang="zh-CN" altLang="en-US" sz="2400" b="1" i="0" kern="1200" baseline="0" dirty="0">
                        <a:solidFill>
                          <a:prstClr val="black"/>
                        </a:solidFill>
                        <a:latin typeface="Times New Roman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82359" marR="82359" marT="41179" marB="411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i="0" kern="1200" baseline="0" dirty="0">
                          <a:solidFill>
                            <a:prstClr val="black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+mn-cs"/>
                        </a:rPr>
                        <a:t>T → 1</a:t>
                      </a:r>
                      <a:endParaRPr lang="zh-CN" altLang="en-US" sz="2400" b="1" i="0" kern="1200" baseline="0" dirty="0">
                        <a:solidFill>
                          <a:prstClr val="black"/>
                        </a:solidFill>
                        <a:latin typeface="Times New Roman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82359" marR="82359" marT="41179" marB="411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1" i="0" kern="1200" baseline="0" dirty="0">
                        <a:solidFill>
                          <a:prstClr val="black"/>
                        </a:solidFill>
                        <a:latin typeface="Times New Roman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82359" marR="82359" marT="41179" marB="411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19238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387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687D1-4F10-4625-8732-50986383B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预测分析器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21BC81C-11F1-453E-BE76-19530FCDF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 numCol="2"/>
          <a:lstStyle/>
          <a:p>
            <a:pPr lvl="0" indent="-273050" eaLnBrk="1" hangingPunct="1">
              <a:lnSpc>
                <a:spcPct val="150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1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PROCEDURE S</a:t>
            </a:r>
          </a:p>
          <a:p>
            <a:pPr lvl="1" indent="-273050" eaLnBrk="1" hangingPunct="1">
              <a:lnSpc>
                <a:spcPct val="150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1400" kern="1200" dirty="0">
                <a:solidFill>
                  <a:prstClr val="black"/>
                </a:solidFill>
                <a:ea typeface="华文楷体" panose="02010600040101010101" pitchFamily="2" charset="-122"/>
                <a:cs typeface="+mn-cs"/>
              </a:rPr>
              <a:t>BEGIN</a:t>
            </a:r>
          </a:p>
          <a:p>
            <a:pPr lvl="1" indent="-273050" eaLnBrk="1" hangingPunct="1">
              <a:lnSpc>
                <a:spcPct val="150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1400" kern="1200" dirty="0">
                <a:solidFill>
                  <a:prstClr val="black"/>
                </a:solidFill>
                <a:ea typeface="华文楷体" panose="02010600040101010101" pitchFamily="2" charset="-122"/>
                <a:cs typeface="+mn-cs"/>
              </a:rPr>
              <a:t>IF(lookahead == ‘0’)</a:t>
            </a:r>
          </a:p>
          <a:p>
            <a:pPr lvl="1" indent="-273050" eaLnBrk="1" hangingPunct="1">
              <a:lnSpc>
                <a:spcPct val="150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1400" kern="1200" dirty="0">
                <a:solidFill>
                  <a:prstClr val="black"/>
                </a:solidFill>
                <a:ea typeface="华文楷体" panose="02010600040101010101" pitchFamily="2" charset="-122"/>
                <a:cs typeface="+mn-cs"/>
              </a:rPr>
              <a:t>THEN</a:t>
            </a:r>
            <a:endParaRPr lang="en-US" altLang="zh-CN" sz="1800" kern="1200" dirty="0">
              <a:solidFill>
                <a:prstClr val="black"/>
              </a:solidFill>
              <a:ea typeface="华文楷体" panose="02010600040101010101" pitchFamily="2" charset="-122"/>
              <a:cs typeface="+mn-cs"/>
            </a:endParaRPr>
          </a:p>
          <a:p>
            <a:pPr marL="1085850" lvl="2" indent="-273050" eaLnBrk="1" hangingPunct="1">
              <a:lnSpc>
                <a:spcPct val="150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1400" kern="1200" dirty="0">
                <a:solidFill>
                  <a:prstClr val="black"/>
                </a:solidFill>
                <a:ea typeface="华文楷体" panose="02010600040101010101" pitchFamily="2" charset="-122"/>
                <a:cs typeface="+mn-cs"/>
              </a:rPr>
              <a:t>match (‘0’);</a:t>
            </a:r>
          </a:p>
          <a:p>
            <a:pPr marL="1085850" lvl="2" indent="-273050" eaLnBrk="1" hangingPunct="1">
              <a:lnSpc>
                <a:spcPct val="150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1400" kern="1200" dirty="0">
                <a:solidFill>
                  <a:prstClr val="black"/>
                </a:solidFill>
                <a:ea typeface="华文楷体" panose="02010600040101010101" pitchFamily="2" charset="-122"/>
                <a:cs typeface="+mn-cs"/>
              </a:rPr>
              <a:t>T;</a:t>
            </a:r>
          </a:p>
          <a:p>
            <a:pPr marL="1085850" lvl="2" indent="-273050" eaLnBrk="1" hangingPunct="1">
              <a:lnSpc>
                <a:spcPct val="150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1400" kern="1200" dirty="0">
                <a:solidFill>
                  <a:prstClr val="black"/>
                </a:solidFill>
                <a:ea typeface="华文楷体" panose="02010600040101010101" pitchFamily="2" charset="-122"/>
                <a:cs typeface="+mn-cs"/>
              </a:rPr>
              <a:t>END;</a:t>
            </a:r>
          </a:p>
          <a:p>
            <a:pPr lvl="1" indent="-273050" eaLnBrk="1" hangingPunct="1">
              <a:lnSpc>
                <a:spcPct val="150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1400" kern="1200" dirty="0">
                <a:solidFill>
                  <a:prstClr val="black"/>
                </a:solidFill>
                <a:ea typeface="华文楷体" panose="02010600040101010101" pitchFamily="2" charset="-122"/>
                <a:cs typeface="+mn-cs"/>
              </a:rPr>
              <a:t>ELSE ERROR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A979AB0-0C67-40DC-9CC3-2646BE22B969}"/>
              </a:ext>
            </a:extLst>
          </p:cNvPr>
          <p:cNvSpPr txBox="1">
            <a:spLocks/>
          </p:cNvSpPr>
          <p:nvPr/>
        </p:nvSpPr>
        <p:spPr bwMode="auto">
          <a:xfrm>
            <a:off x="4222985" y="1185762"/>
            <a:ext cx="8116391" cy="4885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73050" indent="-273050" eaLnBrk="1" hangingPunct="1">
              <a:lnSpc>
                <a:spcPct val="150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1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PROCEDURE T</a:t>
            </a:r>
          </a:p>
          <a:p>
            <a:pPr marL="673100" lvl="1" indent="-273050" eaLnBrk="1" hangingPunct="1">
              <a:lnSpc>
                <a:spcPct val="150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1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BEGIN</a:t>
            </a:r>
          </a:p>
          <a:p>
            <a:pPr marL="673100" lvl="1" indent="-273050" eaLnBrk="1" hangingPunct="1">
              <a:lnSpc>
                <a:spcPct val="150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1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IF(lookahead == ‘0’)</a:t>
            </a:r>
          </a:p>
          <a:p>
            <a:pPr marL="673100" lvl="1" indent="-273050" eaLnBrk="1" hangingPunct="1">
              <a:lnSpc>
                <a:spcPct val="150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1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THEN </a:t>
            </a:r>
          </a:p>
          <a:p>
            <a:pPr marL="1073150" lvl="2" indent="-273050" eaLnBrk="1" hangingPunct="1">
              <a:lnSpc>
                <a:spcPct val="150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1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S;</a:t>
            </a:r>
          </a:p>
          <a:p>
            <a:pPr marL="1073150" lvl="2" indent="-273050" eaLnBrk="1" hangingPunct="1">
              <a:lnSpc>
                <a:spcPct val="150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1400" dirty="0">
                <a:solidFill>
                  <a:prstClr val="black"/>
                </a:solidFill>
                <a:ea typeface="华文楷体" panose="02010600040101010101" pitchFamily="2" charset="-122"/>
              </a:rPr>
              <a:t>match(‘1’);</a:t>
            </a:r>
            <a:endParaRPr lang="en-US" altLang="zh-CN" sz="1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1073150" lvl="2" indent="-273050" eaLnBrk="1" hangingPunct="1">
              <a:lnSpc>
                <a:spcPct val="150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1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END;</a:t>
            </a:r>
          </a:p>
          <a:p>
            <a:pPr marL="673100" lvl="1" indent="-273050" eaLnBrk="1" hangingPunct="1">
              <a:lnSpc>
                <a:spcPct val="150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1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ELSE IF </a:t>
            </a:r>
            <a:r>
              <a:rPr lang="en-US" altLang="zh-CN" sz="1400" dirty="0">
                <a:solidFill>
                  <a:prstClr val="black"/>
                </a:solidFill>
                <a:ea typeface="华文楷体" panose="02010600040101010101" pitchFamily="2" charset="-122"/>
              </a:rPr>
              <a:t>(lookahead == ‘1’)</a:t>
            </a:r>
          </a:p>
          <a:p>
            <a:pPr marL="673100" lvl="1" indent="-273050" eaLnBrk="1" hangingPunct="1">
              <a:lnSpc>
                <a:spcPct val="150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1400" dirty="0">
                <a:solidFill>
                  <a:prstClr val="black"/>
                </a:solidFill>
                <a:ea typeface="华文楷体" panose="02010600040101010101" pitchFamily="2" charset="-122"/>
              </a:rPr>
              <a:t>THEN</a:t>
            </a:r>
          </a:p>
          <a:p>
            <a:pPr marL="1073150" lvl="2" indent="-273050" eaLnBrk="1" hangingPunct="1">
              <a:lnSpc>
                <a:spcPct val="150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1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match(‘1’);</a:t>
            </a:r>
          </a:p>
          <a:p>
            <a:pPr marL="1073150" lvl="2" indent="-273050" eaLnBrk="1" hangingPunct="1">
              <a:lnSpc>
                <a:spcPct val="150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1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END;</a:t>
            </a:r>
          </a:p>
          <a:p>
            <a:pPr marL="673100" lvl="1" indent="-273050" eaLnBrk="1" hangingPunct="1">
              <a:lnSpc>
                <a:spcPct val="150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1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ELSE ERROR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7258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687D1-4F10-4625-8732-50986383B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提取左公因子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21BC81C-11F1-453E-BE76-19530FCDF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 → 0 T</a:t>
            </a: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T → S 1 | 1</a:t>
            </a:r>
            <a:endParaRPr lang="en-US" altLang="zh-CN" sz="2400" kern="1200" dirty="0">
              <a:solidFill>
                <a:schemeClr val="bg1">
                  <a:lumMod val="85000"/>
                </a:schemeClr>
              </a:solidFill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0751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687D1-4F10-4625-8732-50986383B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en-US" altLang="zh-CN" dirty="0"/>
              <a:t>FOLLOW</a:t>
            </a:r>
            <a:r>
              <a:rPr lang="zh-CN" altLang="en-US" dirty="0"/>
              <a:t>、</a:t>
            </a:r>
            <a:r>
              <a:rPr lang="en-US" altLang="zh-CN" dirty="0"/>
              <a:t>FIRST</a:t>
            </a:r>
            <a:r>
              <a:rPr lang="zh-CN" altLang="en-US" dirty="0"/>
              <a:t>集合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21BC81C-11F1-453E-BE76-19530FCDF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 → 0 T</a:t>
            </a: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T → S 1 | 1</a:t>
            </a:r>
            <a:endParaRPr lang="en-US" altLang="zh-CN" sz="2400" kern="1200" dirty="0">
              <a:solidFill>
                <a:schemeClr val="bg1">
                  <a:lumMod val="85000"/>
                </a:schemeClr>
              </a:solidFill>
              <a:ea typeface="华文楷体" panose="02010600040101010101" pitchFamily="2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E461367-0DCD-4FE3-A8AF-A8095093C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823086"/>
              </p:ext>
            </p:extLst>
          </p:nvPr>
        </p:nvGraphicFramePr>
        <p:xfrm>
          <a:off x="1524000" y="2637077"/>
          <a:ext cx="6096001" cy="242822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07507">
                  <a:extLst>
                    <a:ext uri="{9D8B030D-6E8A-4147-A177-3AD203B41FA5}">
                      <a16:colId xmlns:a16="http://schemas.microsoft.com/office/drawing/2014/main" val="951730760"/>
                    </a:ext>
                  </a:extLst>
                </a:gridCol>
                <a:gridCol w="2244247">
                  <a:extLst>
                    <a:ext uri="{9D8B030D-6E8A-4147-A177-3AD203B41FA5}">
                      <a16:colId xmlns:a16="http://schemas.microsoft.com/office/drawing/2014/main" val="2822788159"/>
                    </a:ext>
                  </a:extLst>
                </a:gridCol>
                <a:gridCol w="2244247">
                  <a:extLst>
                    <a:ext uri="{9D8B030D-6E8A-4147-A177-3AD203B41FA5}">
                      <a16:colId xmlns:a16="http://schemas.microsoft.com/office/drawing/2014/main" val="3404985658"/>
                    </a:ext>
                  </a:extLst>
                </a:gridCol>
              </a:tblGrid>
              <a:tr h="809408">
                <a:tc>
                  <a:txBody>
                    <a:bodyPr/>
                    <a:lstStyle/>
                    <a:p>
                      <a:pPr algn="ctr"/>
                      <a:endParaRPr lang="zh-CN" altLang="en-US" sz="2400" b="1" i="0" kern="1200" baseline="0" dirty="0">
                        <a:solidFill>
                          <a:prstClr val="black"/>
                        </a:solidFill>
                        <a:latin typeface="Times New Roman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kern="1200" baseline="0" dirty="0">
                          <a:solidFill>
                            <a:prstClr val="black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+mn-cs"/>
                        </a:rPr>
                        <a:t>S</a:t>
                      </a:r>
                      <a:endParaRPr lang="zh-CN" altLang="en-US" sz="2400" b="1" i="0" kern="1200" baseline="0" dirty="0">
                        <a:solidFill>
                          <a:prstClr val="black"/>
                        </a:solidFill>
                        <a:latin typeface="Times New Roman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kern="1200" baseline="0" dirty="0">
                          <a:solidFill>
                            <a:prstClr val="black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+mn-cs"/>
                        </a:rPr>
                        <a:t>T</a:t>
                      </a:r>
                      <a:endParaRPr lang="zh-CN" altLang="en-US" sz="2400" b="1" i="0" kern="1200" baseline="0" dirty="0">
                        <a:solidFill>
                          <a:prstClr val="black"/>
                        </a:solidFill>
                        <a:latin typeface="Times New Roman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8331016"/>
                  </a:ext>
                </a:extLst>
              </a:tr>
              <a:tr h="8094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kern="1200" baseline="0" dirty="0">
                          <a:solidFill>
                            <a:prstClr val="black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+mn-cs"/>
                        </a:rPr>
                        <a:t>FOLLOW</a:t>
                      </a:r>
                      <a:endParaRPr lang="zh-CN" altLang="en-US" sz="2400" b="1" i="0" kern="1200" baseline="0" dirty="0">
                        <a:solidFill>
                          <a:prstClr val="black"/>
                        </a:solidFill>
                        <a:latin typeface="Times New Roman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i="0" kern="1200" baseline="0" dirty="0">
                        <a:solidFill>
                          <a:prstClr val="black"/>
                        </a:solidFill>
                        <a:latin typeface="Times New Roman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i="0" kern="1200" baseline="0" dirty="0">
                        <a:solidFill>
                          <a:prstClr val="black"/>
                        </a:solidFill>
                        <a:latin typeface="Times New Roman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9597210"/>
                  </a:ext>
                </a:extLst>
              </a:tr>
              <a:tr h="8094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kern="1200" baseline="0" dirty="0">
                          <a:solidFill>
                            <a:prstClr val="black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+mn-cs"/>
                        </a:rPr>
                        <a:t>FIRST</a:t>
                      </a:r>
                      <a:endParaRPr lang="zh-CN" altLang="en-US" sz="2400" b="1" i="0" kern="1200" baseline="0" dirty="0">
                        <a:solidFill>
                          <a:prstClr val="black"/>
                        </a:solidFill>
                        <a:latin typeface="Times New Roman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i="0" kern="1200" baseline="0" dirty="0">
                        <a:solidFill>
                          <a:prstClr val="black"/>
                        </a:solidFill>
                        <a:latin typeface="Times New Roman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i="0" kern="1200" baseline="0" dirty="0">
                        <a:solidFill>
                          <a:prstClr val="black"/>
                        </a:solidFill>
                        <a:latin typeface="Times New Roman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2440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712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687D1-4F10-4625-8732-50986383B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en-US" altLang="zh-CN" dirty="0"/>
              <a:t>FOLLOW</a:t>
            </a:r>
            <a:r>
              <a:rPr lang="zh-CN" altLang="en-US" dirty="0"/>
              <a:t>、</a:t>
            </a:r>
            <a:r>
              <a:rPr lang="en-US" altLang="zh-CN" dirty="0"/>
              <a:t>FIRST</a:t>
            </a:r>
            <a:r>
              <a:rPr lang="zh-CN" altLang="en-US" dirty="0"/>
              <a:t>集合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21BC81C-11F1-453E-BE76-19530FCDF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 → 0 T</a:t>
            </a: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T → S 1 | 1</a:t>
            </a:r>
            <a:endParaRPr lang="en-US" altLang="zh-CN" sz="2400" kern="1200" dirty="0">
              <a:solidFill>
                <a:schemeClr val="bg1">
                  <a:lumMod val="85000"/>
                </a:schemeClr>
              </a:solidFill>
              <a:ea typeface="华文楷体" panose="02010600040101010101" pitchFamily="2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E461367-0DCD-4FE3-A8AF-A8095093C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168323"/>
              </p:ext>
            </p:extLst>
          </p:nvPr>
        </p:nvGraphicFramePr>
        <p:xfrm>
          <a:off x="1524000" y="2637077"/>
          <a:ext cx="6096001" cy="242822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07507">
                  <a:extLst>
                    <a:ext uri="{9D8B030D-6E8A-4147-A177-3AD203B41FA5}">
                      <a16:colId xmlns:a16="http://schemas.microsoft.com/office/drawing/2014/main" val="951730760"/>
                    </a:ext>
                  </a:extLst>
                </a:gridCol>
                <a:gridCol w="2244247">
                  <a:extLst>
                    <a:ext uri="{9D8B030D-6E8A-4147-A177-3AD203B41FA5}">
                      <a16:colId xmlns:a16="http://schemas.microsoft.com/office/drawing/2014/main" val="2822788159"/>
                    </a:ext>
                  </a:extLst>
                </a:gridCol>
                <a:gridCol w="2244247">
                  <a:extLst>
                    <a:ext uri="{9D8B030D-6E8A-4147-A177-3AD203B41FA5}">
                      <a16:colId xmlns:a16="http://schemas.microsoft.com/office/drawing/2014/main" val="3404985658"/>
                    </a:ext>
                  </a:extLst>
                </a:gridCol>
              </a:tblGrid>
              <a:tr h="809408">
                <a:tc>
                  <a:txBody>
                    <a:bodyPr/>
                    <a:lstStyle/>
                    <a:p>
                      <a:pPr algn="ctr"/>
                      <a:endParaRPr lang="zh-CN" altLang="en-US" sz="2400" b="1" i="0" kern="1200" baseline="0" dirty="0">
                        <a:solidFill>
                          <a:prstClr val="black"/>
                        </a:solidFill>
                        <a:latin typeface="Times New Roman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kern="1200" baseline="0" dirty="0">
                          <a:solidFill>
                            <a:prstClr val="black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+mn-cs"/>
                        </a:rPr>
                        <a:t>S</a:t>
                      </a:r>
                      <a:endParaRPr lang="zh-CN" altLang="en-US" sz="2400" b="1" i="0" kern="1200" baseline="0" dirty="0">
                        <a:solidFill>
                          <a:prstClr val="black"/>
                        </a:solidFill>
                        <a:latin typeface="Times New Roman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kern="1200" baseline="0" dirty="0">
                          <a:solidFill>
                            <a:prstClr val="black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+mn-cs"/>
                        </a:rPr>
                        <a:t>T</a:t>
                      </a:r>
                      <a:endParaRPr lang="zh-CN" altLang="en-US" sz="2400" b="1" i="0" kern="1200" baseline="0" dirty="0">
                        <a:solidFill>
                          <a:prstClr val="black"/>
                        </a:solidFill>
                        <a:latin typeface="Times New Roman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331016"/>
                  </a:ext>
                </a:extLst>
              </a:tr>
              <a:tr h="8094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kern="1200" baseline="0" dirty="0">
                          <a:solidFill>
                            <a:prstClr val="black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+mn-cs"/>
                        </a:rPr>
                        <a:t>FOLLOW</a:t>
                      </a:r>
                      <a:endParaRPr lang="zh-CN" altLang="en-US" sz="2400" b="1" i="0" kern="1200" baseline="0" dirty="0">
                        <a:solidFill>
                          <a:prstClr val="black"/>
                        </a:solidFill>
                        <a:latin typeface="Times New Roman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i="0" kern="1200" baseline="0" dirty="0">
                        <a:solidFill>
                          <a:prstClr val="black"/>
                        </a:solidFill>
                        <a:latin typeface="Times New Roman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i="0" kern="1200" baseline="0" dirty="0">
                        <a:solidFill>
                          <a:prstClr val="black"/>
                        </a:solidFill>
                        <a:latin typeface="Times New Roman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597210"/>
                  </a:ext>
                </a:extLst>
              </a:tr>
              <a:tr h="8094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kern="1200" baseline="0" dirty="0">
                          <a:solidFill>
                            <a:prstClr val="black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+mn-cs"/>
                        </a:rPr>
                        <a:t>FIRST</a:t>
                      </a:r>
                      <a:endParaRPr lang="zh-CN" altLang="en-US" sz="2400" b="1" i="0" kern="1200" baseline="0" dirty="0">
                        <a:solidFill>
                          <a:prstClr val="black"/>
                        </a:solidFill>
                        <a:latin typeface="Times New Roman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kern="1200" baseline="0" dirty="0">
                          <a:solidFill>
                            <a:prstClr val="black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+mn-cs"/>
                        </a:rPr>
                        <a:t>0</a:t>
                      </a:r>
                      <a:endParaRPr lang="zh-CN" altLang="en-US" sz="2400" b="1" i="0" kern="1200" baseline="0" dirty="0">
                        <a:solidFill>
                          <a:prstClr val="black"/>
                        </a:solidFill>
                        <a:latin typeface="Times New Roman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i="0" kern="1200" baseline="0" dirty="0">
                        <a:solidFill>
                          <a:prstClr val="black"/>
                        </a:solidFill>
                        <a:latin typeface="Times New Roman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2440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893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687D1-4F10-4625-8732-50986383B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en-US" altLang="zh-CN" dirty="0"/>
              <a:t>FOLLOW</a:t>
            </a:r>
            <a:r>
              <a:rPr lang="zh-CN" altLang="en-US" dirty="0"/>
              <a:t>、</a:t>
            </a:r>
            <a:r>
              <a:rPr lang="en-US" altLang="zh-CN" dirty="0"/>
              <a:t>FIRST</a:t>
            </a:r>
            <a:r>
              <a:rPr lang="zh-CN" altLang="en-US" dirty="0"/>
              <a:t>集合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21BC81C-11F1-453E-BE76-19530FCDF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 → 0 T</a:t>
            </a: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T → S 1 | 1</a:t>
            </a:r>
            <a:endParaRPr lang="en-US" altLang="zh-CN" sz="2400" kern="1200" dirty="0">
              <a:solidFill>
                <a:schemeClr val="bg1">
                  <a:lumMod val="85000"/>
                </a:schemeClr>
              </a:solidFill>
              <a:ea typeface="华文楷体" panose="02010600040101010101" pitchFamily="2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E461367-0DCD-4FE3-A8AF-A8095093C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278832"/>
              </p:ext>
            </p:extLst>
          </p:nvPr>
        </p:nvGraphicFramePr>
        <p:xfrm>
          <a:off x="1524000" y="2637077"/>
          <a:ext cx="6096001" cy="242822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07507">
                  <a:extLst>
                    <a:ext uri="{9D8B030D-6E8A-4147-A177-3AD203B41FA5}">
                      <a16:colId xmlns:a16="http://schemas.microsoft.com/office/drawing/2014/main" val="951730760"/>
                    </a:ext>
                  </a:extLst>
                </a:gridCol>
                <a:gridCol w="2244247">
                  <a:extLst>
                    <a:ext uri="{9D8B030D-6E8A-4147-A177-3AD203B41FA5}">
                      <a16:colId xmlns:a16="http://schemas.microsoft.com/office/drawing/2014/main" val="2822788159"/>
                    </a:ext>
                  </a:extLst>
                </a:gridCol>
                <a:gridCol w="2244247">
                  <a:extLst>
                    <a:ext uri="{9D8B030D-6E8A-4147-A177-3AD203B41FA5}">
                      <a16:colId xmlns:a16="http://schemas.microsoft.com/office/drawing/2014/main" val="3404985658"/>
                    </a:ext>
                  </a:extLst>
                </a:gridCol>
              </a:tblGrid>
              <a:tr h="809408">
                <a:tc>
                  <a:txBody>
                    <a:bodyPr/>
                    <a:lstStyle/>
                    <a:p>
                      <a:pPr algn="ctr"/>
                      <a:endParaRPr lang="zh-CN" altLang="en-US" sz="2400" b="1" i="0" kern="1200" baseline="0" dirty="0">
                        <a:solidFill>
                          <a:prstClr val="black"/>
                        </a:solidFill>
                        <a:latin typeface="Times New Roman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kern="1200" baseline="0" dirty="0">
                          <a:solidFill>
                            <a:prstClr val="black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+mn-cs"/>
                        </a:rPr>
                        <a:t>S</a:t>
                      </a:r>
                      <a:endParaRPr lang="zh-CN" altLang="en-US" sz="2400" b="1" i="0" kern="1200" baseline="0" dirty="0">
                        <a:solidFill>
                          <a:prstClr val="black"/>
                        </a:solidFill>
                        <a:latin typeface="Times New Roman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kern="1200" baseline="0" dirty="0">
                          <a:solidFill>
                            <a:prstClr val="black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+mn-cs"/>
                        </a:rPr>
                        <a:t>T</a:t>
                      </a:r>
                      <a:endParaRPr lang="zh-CN" altLang="en-US" sz="2400" b="1" i="0" kern="1200" baseline="0" dirty="0">
                        <a:solidFill>
                          <a:prstClr val="black"/>
                        </a:solidFill>
                        <a:latin typeface="Times New Roman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331016"/>
                  </a:ext>
                </a:extLst>
              </a:tr>
              <a:tr h="8094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kern="1200" baseline="0" dirty="0">
                          <a:solidFill>
                            <a:prstClr val="black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+mn-cs"/>
                        </a:rPr>
                        <a:t>FOLLOW</a:t>
                      </a:r>
                      <a:endParaRPr lang="zh-CN" altLang="en-US" sz="2400" b="1" i="0" kern="1200" baseline="0" dirty="0">
                        <a:solidFill>
                          <a:prstClr val="black"/>
                        </a:solidFill>
                        <a:latin typeface="Times New Roman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i="0" kern="1200" baseline="0" dirty="0">
                        <a:solidFill>
                          <a:prstClr val="black"/>
                        </a:solidFill>
                        <a:latin typeface="Times New Roman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i="0" kern="1200" baseline="0" dirty="0">
                        <a:solidFill>
                          <a:prstClr val="black"/>
                        </a:solidFill>
                        <a:latin typeface="Times New Roman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597210"/>
                  </a:ext>
                </a:extLst>
              </a:tr>
              <a:tr h="8094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kern="1200" baseline="0" dirty="0">
                          <a:solidFill>
                            <a:prstClr val="black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+mn-cs"/>
                        </a:rPr>
                        <a:t>FIRST</a:t>
                      </a:r>
                      <a:endParaRPr lang="zh-CN" altLang="en-US" sz="2400" b="1" i="0" kern="1200" baseline="0" dirty="0">
                        <a:solidFill>
                          <a:prstClr val="black"/>
                        </a:solidFill>
                        <a:latin typeface="Times New Roman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kern="1200" baseline="0" dirty="0">
                          <a:solidFill>
                            <a:prstClr val="black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+mn-cs"/>
                        </a:rPr>
                        <a:t>0</a:t>
                      </a:r>
                      <a:endParaRPr lang="zh-CN" altLang="en-US" sz="2400" b="1" i="0" kern="1200" baseline="0" dirty="0">
                        <a:solidFill>
                          <a:prstClr val="black"/>
                        </a:solidFill>
                        <a:latin typeface="Times New Roman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kern="1200" baseline="0" dirty="0">
                          <a:solidFill>
                            <a:prstClr val="black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+mn-cs"/>
                        </a:rPr>
                        <a:t>FIRST(S), 1</a:t>
                      </a:r>
                      <a:endParaRPr lang="zh-CN" altLang="en-US" sz="2400" b="1" i="0" kern="1200" baseline="0" dirty="0">
                        <a:solidFill>
                          <a:prstClr val="black"/>
                        </a:solidFill>
                        <a:latin typeface="Times New Roman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2440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8099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687D1-4F10-4625-8732-50986383B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en-US" altLang="zh-CN" dirty="0"/>
              <a:t>FOLLOW</a:t>
            </a:r>
            <a:r>
              <a:rPr lang="zh-CN" altLang="en-US" dirty="0"/>
              <a:t>、</a:t>
            </a:r>
            <a:r>
              <a:rPr lang="en-US" altLang="zh-CN" dirty="0"/>
              <a:t>FIRST</a:t>
            </a:r>
            <a:r>
              <a:rPr lang="zh-CN" altLang="en-US" dirty="0"/>
              <a:t>集合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21BC81C-11F1-453E-BE76-19530FCDF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 → 0 T</a:t>
            </a: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T → S 1 | 1</a:t>
            </a:r>
            <a:endParaRPr lang="en-US" altLang="zh-CN" sz="2400" kern="1200" dirty="0">
              <a:solidFill>
                <a:schemeClr val="bg1">
                  <a:lumMod val="85000"/>
                </a:schemeClr>
              </a:solidFill>
              <a:ea typeface="华文楷体" panose="02010600040101010101" pitchFamily="2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E461367-0DCD-4FE3-A8AF-A8095093C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039176"/>
              </p:ext>
            </p:extLst>
          </p:nvPr>
        </p:nvGraphicFramePr>
        <p:xfrm>
          <a:off x="1524000" y="2637077"/>
          <a:ext cx="6096001" cy="242822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07507">
                  <a:extLst>
                    <a:ext uri="{9D8B030D-6E8A-4147-A177-3AD203B41FA5}">
                      <a16:colId xmlns:a16="http://schemas.microsoft.com/office/drawing/2014/main" val="951730760"/>
                    </a:ext>
                  </a:extLst>
                </a:gridCol>
                <a:gridCol w="2244247">
                  <a:extLst>
                    <a:ext uri="{9D8B030D-6E8A-4147-A177-3AD203B41FA5}">
                      <a16:colId xmlns:a16="http://schemas.microsoft.com/office/drawing/2014/main" val="2822788159"/>
                    </a:ext>
                  </a:extLst>
                </a:gridCol>
                <a:gridCol w="2244247">
                  <a:extLst>
                    <a:ext uri="{9D8B030D-6E8A-4147-A177-3AD203B41FA5}">
                      <a16:colId xmlns:a16="http://schemas.microsoft.com/office/drawing/2014/main" val="3404985658"/>
                    </a:ext>
                  </a:extLst>
                </a:gridCol>
              </a:tblGrid>
              <a:tr h="809408">
                <a:tc>
                  <a:txBody>
                    <a:bodyPr/>
                    <a:lstStyle/>
                    <a:p>
                      <a:pPr algn="ctr"/>
                      <a:endParaRPr lang="zh-CN" altLang="en-US" sz="2400" b="1" i="0" kern="1200" baseline="0" dirty="0">
                        <a:solidFill>
                          <a:prstClr val="black"/>
                        </a:solidFill>
                        <a:latin typeface="Times New Roman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kern="1200" baseline="0" dirty="0">
                          <a:solidFill>
                            <a:prstClr val="black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+mn-cs"/>
                        </a:rPr>
                        <a:t>S</a:t>
                      </a:r>
                      <a:endParaRPr lang="zh-CN" altLang="en-US" sz="2400" b="1" i="0" kern="1200" baseline="0" dirty="0">
                        <a:solidFill>
                          <a:prstClr val="black"/>
                        </a:solidFill>
                        <a:latin typeface="Times New Roman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kern="1200" baseline="0" dirty="0">
                          <a:solidFill>
                            <a:prstClr val="black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+mn-cs"/>
                        </a:rPr>
                        <a:t>T</a:t>
                      </a:r>
                      <a:endParaRPr lang="zh-CN" altLang="en-US" sz="2400" b="1" i="0" kern="1200" baseline="0" dirty="0">
                        <a:solidFill>
                          <a:prstClr val="black"/>
                        </a:solidFill>
                        <a:latin typeface="Times New Roman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331016"/>
                  </a:ext>
                </a:extLst>
              </a:tr>
              <a:tr h="8094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kern="1200" baseline="0" dirty="0">
                          <a:solidFill>
                            <a:prstClr val="black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+mn-cs"/>
                        </a:rPr>
                        <a:t>FOLLOW</a:t>
                      </a:r>
                      <a:endParaRPr lang="zh-CN" altLang="en-US" sz="2400" b="1" i="0" kern="1200" baseline="0" dirty="0">
                        <a:solidFill>
                          <a:prstClr val="black"/>
                        </a:solidFill>
                        <a:latin typeface="Times New Roman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kern="1200" baseline="0" dirty="0">
                          <a:solidFill>
                            <a:prstClr val="black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+mn-cs"/>
                        </a:rPr>
                        <a:t>1, $</a:t>
                      </a:r>
                      <a:endParaRPr lang="zh-CN" altLang="en-US" sz="2400" b="1" i="0" kern="1200" baseline="0" dirty="0">
                        <a:solidFill>
                          <a:prstClr val="black"/>
                        </a:solidFill>
                        <a:latin typeface="Times New Roman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i="0" kern="1200" baseline="0" dirty="0">
                        <a:solidFill>
                          <a:prstClr val="black"/>
                        </a:solidFill>
                        <a:latin typeface="Times New Roman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597210"/>
                  </a:ext>
                </a:extLst>
              </a:tr>
              <a:tr h="8094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kern="1200" baseline="0" dirty="0">
                          <a:solidFill>
                            <a:prstClr val="black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+mn-cs"/>
                        </a:rPr>
                        <a:t>FIRST</a:t>
                      </a:r>
                      <a:endParaRPr lang="zh-CN" altLang="en-US" sz="2400" b="1" i="0" kern="1200" baseline="0" dirty="0">
                        <a:solidFill>
                          <a:prstClr val="black"/>
                        </a:solidFill>
                        <a:latin typeface="Times New Roman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kern="1200" baseline="0" dirty="0">
                          <a:solidFill>
                            <a:prstClr val="black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+mn-cs"/>
                        </a:rPr>
                        <a:t>0</a:t>
                      </a:r>
                      <a:endParaRPr lang="zh-CN" altLang="en-US" sz="2400" b="1" i="0" kern="1200" baseline="0" dirty="0">
                        <a:solidFill>
                          <a:prstClr val="black"/>
                        </a:solidFill>
                        <a:latin typeface="Times New Roman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kern="1200" baseline="0" dirty="0">
                          <a:solidFill>
                            <a:prstClr val="black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+mn-cs"/>
                        </a:rPr>
                        <a:t>FIRST(S), 1</a:t>
                      </a:r>
                      <a:endParaRPr lang="zh-CN" altLang="en-US" sz="2400" b="1" i="0" kern="1200" baseline="0" dirty="0">
                        <a:solidFill>
                          <a:prstClr val="black"/>
                        </a:solidFill>
                        <a:latin typeface="Times New Roman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2440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947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687D1-4F10-4625-8732-50986383B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en-US" altLang="zh-CN" dirty="0"/>
              <a:t>FOLLOW</a:t>
            </a:r>
            <a:r>
              <a:rPr lang="zh-CN" altLang="en-US" dirty="0"/>
              <a:t>、</a:t>
            </a:r>
            <a:r>
              <a:rPr lang="en-US" altLang="zh-CN" dirty="0"/>
              <a:t>FIRST</a:t>
            </a:r>
            <a:r>
              <a:rPr lang="zh-CN" altLang="en-US" dirty="0"/>
              <a:t>集合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21BC81C-11F1-453E-BE76-19530FCDF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 → 0 T</a:t>
            </a: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T → S 1 | 1</a:t>
            </a:r>
            <a:endParaRPr lang="en-US" altLang="zh-CN" sz="2400" kern="1200" dirty="0">
              <a:solidFill>
                <a:schemeClr val="bg1">
                  <a:lumMod val="85000"/>
                </a:schemeClr>
              </a:solidFill>
              <a:ea typeface="华文楷体" panose="02010600040101010101" pitchFamily="2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E461367-0DCD-4FE3-A8AF-A8095093C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334168"/>
              </p:ext>
            </p:extLst>
          </p:nvPr>
        </p:nvGraphicFramePr>
        <p:xfrm>
          <a:off x="1524000" y="2637077"/>
          <a:ext cx="6096001" cy="242822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07507">
                  <a:extLst>
                    <a:ext uri="{9D8B030D-6E8A-4147-A177-3AD203B41FA5}">
                      <a16:colId xmlns:a16="http://schemas.microsoft.com/office/drawing/2014/main" val="951730760"/>
                    </a:ext>
                  </a:extLst>
                </a:gridCol>
                <a:gridCol w="2244247">
                  <a:extLst>
                    <a:ext uri="{9D8B030D-6E8A-4147-A177-3AD203B41FA5}">
                      <a16:colId xmlns:a16="http://schemas.microsoft.com/office/drawing/2014/main" val="2822788159"/>
                    </a:ext>
                  </a:extLst>
                </a:gridCol>
                <a:gridCol w="2244247">
                  <a:extLst>
                    <a:ext uri="{9D8B030D-6E8A-4147-A177-3AD203B41FA5}">
                      <a16:colId xmlns:a16="http://schemas.microsoft.com/office/drawing/2014/main" val="3404985658"/>
                    </a:ext>
                  </a:extLst>
                </a:gridCol>
              </a:tblGrid>
              <a:tr h="809408">
                <a:tc>
                  <a:txBody>
                    <a:bodyPr/>
                    <a:lstStyle/>
                    <a:p>
                      <a:pPr algn="ctr"/>
                      <a:endParaRPr lang="zh-CN" altLang="en-US" sz="2400" b="1" i="0" kern="1200" baseline="0" dirty="0">
                        <a:solidFill>
                          <a:prstClr val="black"/>
                        </a:solidFill>
                        <a:latin typeface="Times New Roman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kern="1200" baseline="0" dirty="0">
                          <a:solidFill>
                            <a:prstClr val="black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+mn-cs"/>
                        </a:rPr>
                        <a:t>S</a:t>
                      </a:r>
                      <a:endParaRPr lang="zh-CN" altLang="en-US" sz="2400" b="1" i="0" kern="1200" baseline="0" dirty="0">
                        <a:solidFill>
                          <a:prstClr val="black"/>
                        </a:solidFill>
                        <a:latin typeface="Times New Roman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kern="1200" baseline="0" dirty="0">
                          <a:solidFill>
                            <a:prstClr val="black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+mn-cs"/>
                        </a:rPr>
                        <a:t>T</a:t>
                      </a:r>
                      <a:endParaRPr lang="zh-CN" altLang="en-US" sz="2400" b="1" i="0" kern="1200" baseline="0" dirty="0">
                        <a:solidFill>
                          <a:prstClr val="black"/>
                        </a:solidFill>
                        <a:latin typeface="Times New Roman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331016"/>
                  </a:ext>
                </a:extLst>
              </a:tr>
              <a:tr h="8094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kern="1200" baseline="0" dirty="0">
                          <a:solidFill>
                            <a:prstClr val="black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+mn-cs"/>
                        </a:rPr>
                        <a:t>FOLLOW</a:t>
                      </a:r>
                      <a:endParaRPr lang="zh-CN" altLang="en-US" sz="2400" b="1" i="0" kern="1200" baseline="0" dirty="0">
                        <a:solidFill>
                          <a:prstClr val="black"/>
                        </a:solidFill>
                        <a:latin typeface="Times New Roman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kern="1200" baseline="0" dirty="0">
                          <a:solidFill>
                            <a:prstClr val="black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+mn-cs"/>
                        </a:rPr>
                        <a:t>1, $</a:t>
                      </a:r>
                      <a:endParaRPr lang="zh-CN" altLang="en-US" sz="2400" b="1" i="0" kern="1200" baseline="0" dirty="0">
                        <a:solidFill>
                          <a:prstClr val="black"/>
                        </a:solidFill>
                        <a:latin typeface="Times New Roman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kern="1200" baseline="0" dirty="0">
                          <a:solidFill>
                            <a:prstClr val="black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+mn-cs"/>
                        </a:rPr>
                        <a:t>FOLLOW(S)</a:t>
                      </a:r>
                      <a:endParaRPr lang="zh-CN" altLang="en-US" sz="2400" b="1" i="0" kern="1200" baseline="0" dirty="0">
                        <a:solidFill>
                          <a:prstClr val="black"/>
                        </a:solidFill>
                        <a:latin typeface="Times New Roman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597210"/>
                  </a:ext>
                </a:extLst>
              </a:tr>
              <a:tr h="8094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kern="1200" baseline="0" dirty="0">
                          <a:solidFill>
                            <a:prstClr val="black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+mn-cs"/>
                        </a:rPr>
                        <a:t>FIRST</a:t>
                      </a:r>
                      <a:endParaRPr lang="zh-CN" altLang="en-US" sz="2400" b="1" i="0" kern="1200" baseline="0" dirty="0">
                        <a:solidFill>
                          <a:prstClr val="black"/>
                        </a:solidFill>
                        <a:latin typeface="Times New Roman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kern="1200" baseline="0" dirty="0">
                          <a:solidFill>
                            <a:prstClr val="black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+mn-cs"/>
                        </a:rPr>
                        <a:t>0</a:t>
                      </a:r>
                      <a:endParaRPr lang="zh-CN" altLang="en-US" sz="2400" b="1" i="0" kern="1200" baseline="0" dirty="0">
                        <a:solidFill>
                          <a:prstClr val="black"/>
                        </a:solidFill>
                        <a:latin typeface="Times New Roman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kern="1200" baseline="0" dirty="0">
                          <a:solidFill>
                            <a:prstClr val="black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+mn-cs"/>
                        </a:rPr>
                        <a:t>FIRST(S), 1</a:t>
                      </a:r>
                      <a:endParaRPr lang="zh-CN" altLang="en-US" sz="2400" b="1" i="0" kern="1200" baseline="0" dirty="0">
                        <a:solidFill>
                          <a:prstClr val="black"/>
                        </a:solidFill>
                        <a:latin typeface="Times New Roman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2440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476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687D1-4F10-4625-8732-50986383B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en-US" altLang="zh-CN" dirty="0"/>
              <a:t>FOLLOW</a:t>
            </a:r>
            <a:r>
              <a:rPr lang="zh-CN" altLang="en-US" dirty="0"/>
              <a:t>、</a:t>
            </a:r>
            <a:r>
              <a:rPr lang="en-US" altLang="zh-CN" dirty="0"/>
              <a:t>FIRST</a:t>
            </a:r>
            <a:r>
              <a:rPr lang="zh-CN" altLang="en-US" dirty="0"/>
              <a:t>集合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21BC81C-11F1-453E-BE76-19530FCDF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 → 0 T</a:t>
            </a: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T → S 1 | 1</a:t>
            </a:r>
            <a:endParaRPr lang="en-US" altLang="zh-CN" sz="2400" kern="1200" dirty="0">
              <a:solidFill>
                <a:schemeClr val="bg1">
                  <a:lumMod val="85000"/>
                </a:schemeClr>
              </a:solidFill>
              <a:ea typeface="华文楷体" panose="02010600040101010101" pitchFamily="2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E461367-0DCD-4FE3-A8AF-A8095093C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082375"/>
              </p:ext>
            </p:extLst>
          </p:nvPr>
        </p:nvGraphicFramePr>
        <p:xfrm>
          <a:off x="1524000" y="2637077"/>
          <a:ext cx="6096001" cy="242822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07507">
                  <a:extLst>
                    <a:ext uri="{9D8B030D-6E8A-4147-A177-3AD203B41FA5}">
                      <a16:colId xmlns:a16="http://schemas.microsoft.com/office/drawing/2014/main" val="951730760"/>
                    </a:ext>
                  </a:extLst>
                </a:gridCol>
                <a:gridCol w="2244247">
                  <a:extLst>
                    <a:ext uri="{9D8B030D-6E8A-4147-A177-3AD203B41FA5}">
                      <a16:colId xmlns:a16="http://schemas.microsoft.com/office/drawing/2014/main" val="2822788159"/>
                    </a:ext>
                  </a:extLst>
                </a:gridCol>
                <a:gridCol w="2244247">
                  <a:extLst>
                    <a:ext uri="{9D8B030D-6E8A-4147-A177-3AD203B41FA5}">
                      <a16:colId xmlns:a16="http://schemas.microsoft.com/office/drawing/2014/main" val="3404985658"/>
                    </a:ext>
                  </a:extLst>
                </a:gridCol>
              </a:tblGrid>
              <a:tr h="809408">
                <a:tc>
                  <a:txBody>
                    <a:bodyPr/>
                    <a:lstStyle/>
                    <a:p>
                      <a:pPr algn="ctr"/>
                      <a:endParaRPr lang="zh-CN" altLang="en-US" sz="2400" b="1" i="0" kern="1200" baseline="0" dirty="0">
                        <a:solidFill>
                          <a:prstClr val="black"/>
                        </a:solidFill>
                        <a:latin typeface="Times New Roman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kern="1200" baseline="0" dirty="0">
                          <a:solidFill>
                            <a:prstClr val="black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+mn-cs"/>
                        </a:rPr>
                        <a:t>S</a:t>
                      </a:r>
                      <a:endParaRPr lang="zh-CN" altLang="en-US" sz="2400" b="1" i="0" kern="1200" baseline="0" dirty="0">
                        <a:solidFill>
                          <a:prstClr val="black"/>
                        </a:solidFill>
                        <a:latin typeface="Times New Roman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kern="1200" baseline="0" dirty="0">
                          <a:solidFill>
                            <a:prstClr val="black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+mn-cs"/>
                        </a:rPr>
                        <a:t>T</a:t>
                      </a:r>
                      <a:endParaRPr lang="zh-CN" altLang="en-US" sz="2400" b="1" i="0" kern="1200" baseline="0" dirty="0">
                        <a:solidFill>
                          <a:prstClr val="black"/>
                        </a:solidFill>
                        <a:latin typeface="Times New Roman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331016"/>
                  </a:ext>
                </a:extLst>
              </a:tr>
              <a:tr h="8094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kern="1200" baseline="0" dirty="0">
                          <a:solidFill>
                            <a:prstClr val="black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+mn-cs"/>
                        </a:rPr>
                        <a:t>FOLLOW</a:t>
                      </a:r>
                      <a:endParaRPr lang="zh-CN" altLang="en-US" sz="2400" b="1" i="0" kern="1200" baseline="0" dirty="0">
                        <a:solidFill>
                          <a:prstClr val="black"/>
                        </a:solidFill>
                        <a:latin typeface="Times New Roman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kern="1200" baseline="0" dirty="0">
                          <a:solidFill>
                            <a:prstClr val="black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+mn-cs"/>
                        </a:rPr>
                        <a:t>1, $</a:t>
                      </a:r>
                      <a:endParaRPr lang="zh-CN" altLang="en-US" sz="2400" b="1" i="0" kern="1200" baseline="0" dirty="0">
                        <a:solidFill>
                          <a:prstClr val="black"/>
                        </a:solidFill>
                        <a:latin typeface="Times New Roman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kern="1200" baseline="0" dirty="0">
                          <a:solidFill>
                            <a:prstClr val="black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+mn-cs"/>
                        </a:rPr>
                        <a:t>1, $</a:t>
                      </a:r>
                      <a:endParaRPr lang="zh-CN" altLang="en-US" sz="2400" b="1" i="0" kern="1200" baseline="0" dirty="0">
                        <a:solidFill>
                          <a:prstClr val="black"/>
                        </a:solidFill>
                        <a:latin typeface="Times New Roman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597210"/>
                  </a:ext>
                </a:extLst>
              </a:tr>
              <a:tr h="8094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kern="1200" baseline="0" dirty="0">
                          <a:solidFill>
                            <a:prstClr val="black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+mn-cs"/>
                        </a:rPr>
                        <a:t>FIRST</a:t>
                      </a:r>
                      <a:endParaRPr lang="zh-CN" altLang="en-US" sz="2400" b="1" i="0" kern="1200" baseline="0" dirty="0">
                        <a:solidFill>
                          <a:prstClr val="black"/>
                        </a:solidFill>
                        <a:latin typeface="Times New Roman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kern="1200" baseline="0" dirty="0">
                          <a:solidFill>
                            <a:prstClr val="black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+mn-cs"/>
                        </a:rPr>
                        <a:t>0</a:t>
                      </a:r>
                      <a:endParaRPr lang="zh-CN" altLang="en-US" sz="2400" b="1" i="0" kern="1200" baseline="0" dirty="0">
                        <a:solidFill>
                          <a:prstClr val="black"/>
                        </a:solidFill>
                        <a:latin typeface="Times New Roman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kern="1200" baseline="0" dirty="0">
                          <a:solidFill>
                            <a:prstClr val="black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+mn-cs"/>
                        </a:rPr>
                        <a:t>0, 1</a:t>
                      </a:r>
                      <a:endParaRPr lang="zh-CN" altLang="en-US" sz="2400" b="1" i="0" kern="1200" baseline="0" dirty="0">
                        <a:solidFill>
                          <a:prstClr val="black"/>
                        </a:solidFill>
                        <a:latin typeface="Times New Roman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2440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714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687D1-4F10-4625-8732-50986383B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en-US" altLang="zh-CN" dirty="0"/>
              <a:t>SELECT</a:t>
            </a:r>
            <a:r>
              <a:rPr lang="zh-CN" altLang="en-US" dirty="0"/>
              <a:t>集合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21BC81C-11F1-453E-BE76-19530FCDF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S → 0 T		SELECT(1) = {0}</a:t>
            </a: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T → S 1		SELECT(2) = {0}</a:t>
            </a:r>
          </a:p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T → 1		SELECT(3) = {1}</a:t>
            </a:r>
          </a:p>
        </p:txBody>
      </p:sp>
    </p:spTree>
    <p:extLst>
      <p:ext uri="{BB962C8B-B14F-4D97-AF65-F5344CB8AC3E}">
        <p14:creationId xmlns:p14="http://schemas.microsoft.com/office/powerpoint/2010/main" val="3223843030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4302</TotalTime>
  <Words>528</Words>
  <Application>Microsoft Office PowerPoint</Application>
  <PresentationFormat>全屏显示(4:3)</PresentationFormat>
  <Paragraphs>111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华文楷体</vt:lpstr>
      <vt:lpstr>楷体</vt:lpstr>
      <vt:lpstr>楷体_GB2312</vt:lpstr>
      <vt:lpstr>宋体</vt:lpstr>
      <vt:lpstr>Arial</vt:lpstr>
      <vt:lpstr>Calibri</vt:lpstr>
      <vt:lpstr>Tahoma</vt:lpstr>
      <vt:lpstr>Times New Roman</vt:lpstr>
      <vt:lpstr>Wingdings</vt:lpstr>
      <vt:lpstr>Blends</vt:lpstr>
      <vt:lpstr>习题4.2</vt:lpstr>
      <vt:lpstr>提取左公因子</vt:lpstr>
      <vt:lpstr>计算FOLLOW、FIRST集合</vt:lpstr>
      <vt:lpstr>计算FOLLOW、FIRST集合</vt:lpstr>
      <vt:lpstr>计算FOLLOW、FIRST集合</vt:lpstr>
      <vt:lpstr>计算FOLLOW、FIRST集合</vt:lpstr>
      <vt:lpstr>计算FOLLOW、FIRST集合</vt:lpstr>
      <vt:lpstr>计算FOLLOW、FIRST集合</vt:lpstr>
      <vt:lpstr>计算SELECT集合</vt:lpstr>
      <vt:lpstr>预测分析表</vt:lpstr>
      <vt:lpstr>预测分析器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cy</dc:creator>
  <cp:lastModifiedBy>纳海 杨</cp:lastModifiedBy>
  <cp:revision>212</cp:revision>
  <cp:lastPrinted>2020-01-12T02:45:29Z</cp:lastPrinted>
  <dcterms:created xsi:type="dcterms:W3CDTF">2016-09-11T10:44:03Z</dcterms:created>
  <dcterms:modified xsi:type="dcterms:W3CDTF">2021-03-18T00:36:02Z</dcterms:modified>
</cp:coreProperties>
</file>