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473" r:id="rId3"/>
    <p:sldId id="474" r:id="rId4"/>
    <p:sldId id="475" r:id="rId5"/>
    <p:sldId id="47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3D7CE-1027-44A6-8167-53A301F8A12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BDE1-FE45-4969-9BE8-D5B7141A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1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86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2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955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0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970C5-6FD5-40E3-8319-4D4F4C54F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60C888-F5F3-45B5-BDB5-E8410EABC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9929D-732D-41B7-8357-DF592669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BAE9-8442-477C-8301-5FABD425BAC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8F6BB-66A9-4CA2-BDD2-EB87F37A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9AF96-3EA4-440D-9782-2862025F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47D-E973-48FE-B4FA-DC4F3E4C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9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10B65-2A83-46D5-AB28-ED0CD70F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C5DD6-312A-4CC5-BABC-05CEAB93A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B54DD-2130-45D5-89C8-5DB6797C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BAE9-8442-477C-8301-5FABD425BAC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60F6F-53AD-4A57-AC72-E5EBBB9D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BDE5B-8E52-4D43-9D01-14ED19A0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47D-E973-48FE-B4FA-DC4F3E4C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E7D9AC-7B0B-433D-9528-3F2A97242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6EB85-9FAD-4974-9C23-BF22C2930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A07D0-CAA4-4056-BD6C-A914D482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BAE9-8442-477C-8301-5FABD425BAC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36218-422E-466F-9A72-45520A0A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F1C22-63DA-4289-91D4-84CE58B8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47D-E973-48FE-B4FA-DC4F3E4C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74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23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70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7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28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48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30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54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3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929D5-1310-491E-951D-67048FF9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C2789-EAEB-4591-9597-5B46EE8C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F4861-0653-48D2-82D7-2ACEC278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BAE9-8442-477C-8301-5FABD425BAC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D2306-3414-49C5-AF38-792C5E91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D8CA8-4093-4319-B155-CF77A007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47D-E973-48FE-B4FA-DC4F3E4C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2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74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67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8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32CA6-005C-44E8-9F4D-D66E61C8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EF54C-C205-47B2-979A-8FFF53600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AFF80-CF23-4F6E-8609-F817DC3E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BAE9-8442-477C-8301-5FABD425BAC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89E03-80F5-4C02-9D8B-E10663E8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A89F8-603D-486F-AB4B-197A7DB7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47D-E973-48FE-B4FA-DC4F3E4C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6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1552D-BD25-4915-B734-324162C9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D2E0C-AE8F-4490-8E7D-2CB2640FD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4D5EB-C701-499C-B4B5-F62931535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1B5C8-5879-4D77-8336-3FAFCCE7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BAE9-8442-477C-8301-5FABD425BAC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AE71C-0133-4406-9A43-871360FB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73F0CA-F008-407C-A77E-4CC6B57E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47D-E973-48FE-B4FA-DC4F3E4C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4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5371D-EEBE-4772-A295-CC021620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771DC-6EC3-414E-AB6E-AF4B80251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6343C-8889-44AB-816A-C82A11AB1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C8AEB1-B5C5-4A0A-9DD2-73CE223A4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E38307-6CBA-4971-9968-D44CB655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49EDE-4C49-4418-8399-D9C17BF2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BAE9-8442-477C-8301-5FABD425BAC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A7CCCB-7530-4D44-8F8B-A78FAADF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7EF9E6-4F27-43F0-A304-7D006DD5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47D-E973-48FE-B4FA-DC4F3E4C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C5A60-468D-43D8-BF3E-0F95124C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1C99BA-E84F-4F0A-9321-6053A6EA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BAE9-8442-477C-8301-5FABD425BAC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1A1D35-F4DA-4255-A15D-E7C0034D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DB4BFC-041C-44D7-B12F-285E4878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47D-E973-48FE-B4FA-DC4F3E4C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7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4599C3-172A-46F7-840D-6F309DCD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BAE9-8442-477C-8301-5FABD425BAC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C6BCE5-8269-47A6-BEA0-898F581A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79D3D-5781-4759-95AB-BD8EDCF3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47D-E973-48FE-B4FA-DC4F3E4C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09908-044F-4687-B77F-FC4D008B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CB93E-D7CA-4D07-8E42-DD4F69A8D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AF69BF-8539-4903-9E08-B47AE04B2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7ECB6-A872-4DCE-93BA-96D98C59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BAE9-8442-477C-8301-5FABD425BAC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E3050-1238-44E0-B40D-165DCB1E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CA0C5-8BBD-41EC-8C54-324835E1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47D-E973-48FE-B4FA-DC4F3E4C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5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1731A-2528-4B81-B1AE-F5692471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D1A255-BFF4-4A6A-A253-385AB03B1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E0D7A5-F39A-4B30-A27B-772C4FA3C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E334E-8E9D-48D5-BE5E-EA1ED72B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BAE9-8442-477C-8301-5FABD425BAC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1D185-6587-4FF0-B465-ED0CCA24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A01CF-51E1-45C2-BFA0-58AC24A9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47D-E973-48FE-B4FA-DC4F3E4C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8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3A25C8-0332-40D7-B83B-DB3D3BFB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5A7BD-6472-47DC-9275-269343C1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DA799-C262-4ADA-80D7-A1F48FB02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BAE9-8442-477C-8301-5FABD425BAC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2CC41-0740-428D-93A9-538DC39B2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FB0D8-EC18-4BC6-A68E-849B55214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B247D-E973-48FE-B4FA-DC4F3E4C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3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7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005" y="986372"/>
            <a:ext cx="5287995" cy="1323196"/>
          </a:xfrm>
        </p:spPr>
        <p:txBody>
          <a:bodyPr/>
          <a:lstStyle/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(6) E → E or T | T</a:t>
            </a: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T → T and F | F</a:t>
            </a: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F → not F | ( E ) | true | false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A406A8-1DBA-4948-AB68-F3BC90D18C1B}"/>
              </a:ext>
            </a:extLst>
          </p:cNvPr>
          <p:cNvSpPr txBox="1"/>
          <p:nvPr/>
        </p:nvSpPr>
        <p:spPr>
          <a:xfrm>
            <a:off x="808005" y="2790333"/>
            <a:ext cx="64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D9B265-7E54-4673-B803-DE78B904D965}"/>
              </a:ext>
            </a:extLst>
          </p:cNvPr>
          <p:cNvSpPr txBox="1"/>
          <p:nvPr/>
        </p:nvSpPr>
        <p:spPr>
          <a:xfrm>
            <a:off x="1668545" y="2828835"/>
            <a:ext cx="4427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消除左公因子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各个产生式都无左公因子可消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6BDCCE-4942-408A-A022-B15F2ADBD0DE}"/>
              </a:ext>
            </a:extLst>
          </p:cNvPr>
          <p:cNvSpPr txBox="1"/>
          <p:nvPr/>
        </p:nvSpPr>
        <p:spPr>
          <a:xfrm>
            <a:off x="6914722" y="2790333"/>
            <a:ext cx="442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消除左递归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1CC380-8FDF-4B1E-A440-216148E7B764}"/>
              </a:ext>
            </a:extLst>
          </p:cNvPr>
          <p:cNvSpPr txBox="1"/>
          <p:nvPr/>
        </p:nvSpPr>
        <p:spPr>
          <a:xfrm>
            <a:off x="6999564" y="3485104"/>
            <a:ext cx="4342614" cy="228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 → T A</a:t>
            </a:r>
          </a:p>
          <a:p>
            <a:pPr marL="400050" lvl="1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A → or T A | </a:t>
            </a:r>
            <a:r>
              <a:rPr lang="el-GR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ε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400050" lvl="1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T → F B</a:t>
            </a:r>
          </a:p>
          <a:p>
            <a:pPr marL="400050" lvl="1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 → and F B | </a:t>
            </a:r>
            <a:r>
              <a:rPr lang="el-GR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ε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400050" lvl="1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F → not F | ( E ) | true | false</a:t>
            </a:r>
          </a:p>
        </p:txBody>
      </p:sp>
    </p:spTree>
    <p:extLst>
      <p:ext uri="{BB962C8B-B14F-4D97-AF65-F5344CB8AC3E}">
        <p14:creationId xmlns:p14="http://schemas.microsoft.com/office/powerpoint/2010/main" val="288956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7" y="160526"/>
            <a:ext cx="2137594" cy="64391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D9B265-7E54-4673-B803-DE78B904D965}"/>
              </a:ext>
            </a:extLst>
          </p:cNvPr>
          <p:cNvSpPr txBox="1"/>
          <p:nvPr/>
        </p:nvSpPr>
        <p:spPr>
          <a:xfrm>
            <a:off x="6514373" y="251649"/>
            <a:ext cx="442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sz="2400" b="1" i="1" dirty="0"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First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集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8F8A06-5788-4D7A-8715-EE662095CE0C}"/>
              </a:ext>
            </a:extLst>
          </p:cNvPr>
          <p:cNvSpPr txBox="1"/>
          <p:nvPr/>
        </p:nvSpPr>
        <p:spPr>
          <a:xfrm>
            <a:off x="285947" y="3000151"/>
            <a:ext cx="4427456" cy="228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 → T A</a:t>
            </a:r>
          </a:p>
          <a:p>
            <a:pPr marL="400050" lvl="1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A → or T A | </a:t>
            </a:r>
            <a:r>
              <a:rPr lang="el-GR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ε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400050" lvl="1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T → F B</a:t>
            </a:r>
          </a:p>
          <a:p>
            <a:pPr marL="400050" lvl="1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 → and F B | </a:t>
            </a:r>
            <a:r>
              <a:rPr lang="el-GR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ε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400050" lvl="1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F → not F | ( E ) | true | false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A627D0-837A-440C-95C4-8E494AAFDBF2}"/>
              </a:ext>
            </a:extLst>
          </p:cNvPr>
          <p:cNvSpPr txBox="1"/>
          <p:nvPr/>
        </p:nvSpPr>
        <p:spPr>
          <a:xfrm>
            <a:off x="584463" y="2173271"/>
            <a:ext cx="361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处理后的文法</a:t>
            </a:r>
            <a:endParaRPr lang="en-US" altLang="zh-CN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CC967A-8B53-41FE-874D-22E3FCD76378}"/>
              </a:ext>
            </a:extLst>
          </p:cNvPr>
          <p:cNvSpPr txBox="1"/>
          <p:nvPr/>
        </p:nvSpPr>
        <p:spPr>
          <a:xfrm>
            <a:off x="6514373" y="917543"/>
            <a:ext cx="4834347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E ) = { not , ( , true , false } </a:t>
            </a: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A ) = { or , </a:t>
            </a:r>
            <a:r>
              <a:rPr lang="el-GR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T ) = { not , ( , true , false 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B ) = { and , </a:t>
            </a:r>
            <a:r>
              <a:rPr lang="el-GR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F ) = { not , ( , true , false }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B1E6DD-8715-42BC-9E63-85CE6571EB7C}"/>
              </a:ext>
            </a:extLst>
          </p:cNvPr>
          <p:cNvSpPr txBox="1"/>
          <p:nvPr/>
        </p:nvSpPr>
        <p:spPr>
          <a:xfrm>
            <a:off x="6514373" y="3429000"/>
            <a:ext cx="442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4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sz="2400" b="1" i="1" dirty="0"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Follow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集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43AF0B-2BD8-4282-8837-4AA9520D996B}"/>
              </a:ext>
            </a:extLst>
          </p:cNvPr>
          <p:cNvSpPr txBox="1"/>
          <p:nvPr/>
        </p:nvSpPr>
        <p:spPr>
          <a:xfrm>
            <a:off x="6514373" y="4031779"/>
            <a:ext cx="4722587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FOLLOW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E ) = { $ ,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 </a:t>
            </a: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FOLLOW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A ) = { $ ,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FOLLOW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T ) = { or , $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} </a:t>
            </a: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FOLLOW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B ) = { or , $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}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FOLLOW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F ) = { and , or , $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} </a:t>
            </a:r>
          </a:p>
        </p:txBody>
      </p:sp>
    </p:spTree>
    <p:extLst>
      <p:ext uri="{BB962C8B-B14F-4D97-AF65-F5344CB8AC3E}">
        <p14:creationId xmlns:p14="http://schemas.microsoft.com/office/powerpoint/2010/main" val="140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7" grpId="0"/>
      <p:bldP spid="8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7" y="160526"/>
            <a:ext cx="4220394" cy="64391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FDFEFE-BDA2-4C4A-9879-87BB0724AF41}"/>
              </a:ext>
            </a:extLst>
          </p:cNvPr>
          <p:cNvSpPr txBox="1"/>
          <p:nvPr/>
        </p:nvSpPr>
        <p:spPr>
          <a:xfrm>
            <a:off x="7489072" y="573606"/>
            <a:ext cx="442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5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求各产生式的</a:t>
            </a:r>
            <a:r>
              <a:rPr lang="en-US" altLang="zh-CN" sz="2400" b="1" i="1" dirty="0">
                <a:latin typeface="Arial" panose="020B0604020202020204" pitchFamily="34" charset="0"/>
                <a:ea typeface="DejaVu Sans Mono" panose="020B0609030804020204" pitchFamily="49" charset="0"/>
                <a:cs typeface="Arial" panose="020B0604020202020204" pitchFamily="34" charset="0"/>
              </a:rPr>
              <a:t>SELECT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集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Group 18">
            <a:extLst>
              <a:ext uri="{FF2B5EF4-FFF2-40B4-BE49-F238E27FC236}">
                <a16:creationId xmlns:a16="http://schemas.microsoft.com/office/drawing/2014/main" id="{87C1DE63-19AB-4948-84C2-D47524948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80017"/>
              </p:ext>
            </p:extLst>
          </p:nvPr>
        </p:nvGraphicFramePr>
        <p:xfrm>
          <a:off x="217170" y="1828483"/>
          <a:ext cx="4720590" cy="2057460"/>
        </p:xfrm>
        <a:graphic>
          <a:graphicData uri="http://schemas.openxmlformats.org/drawingml/2006/table">
            <a:tbl>
              <a:tblPr/>
              <a:tblGrid>
                <a:gridCol w="817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X</a:t>
                      </a:r>
                      <a:endParaRPr kumimoji="1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FIRST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( 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X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)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FOLLOW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X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E</a:t>
                      </a:r>
                      <a:endParaRPr kumimoji="1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not , ( , true , false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$ ,</a:t>
                      </a:r>
                      <a:r>
                        <a:rPr kumimoji="1" lang="en-US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)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A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or , </a:t>
                      </a:r>
                      <a:r>
                        <a:rPr lang="el-GR" altLang="zh-CN" sz="1800" b="1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ε</a:t>
                      </a: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$ ,</a:t>
                      </a:r>
                      <a:r>
                        <a:rPr kumimoji="1" lang="en-US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)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T</a:t>
                      </a:r>
                      <a:endParaRPr kumimoji="1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not , ( , true , false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or , $</a:t>
                      </a:r>
                      <a:r>
                        <a:rPr kumimoji="1" lang="zh-CN" altLang="en-US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B</a:t>
                      </a:r>
                      <a:endParaRPr kumimoji="1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and , </a:t>
                      </a:r>
                      <a:r>
                        <a:rPr lang="el-GR" altLang="zh-CN" sz="1800" b="1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ε</a:t>
                      </a: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or , $</a:t>
                      </a:r>
                      <a:r>
                        <a:rPr kumimoji="1" lang="zh-CN" altLang="en-US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F</a:t>
                      </a:r>
                      <a:endParaRPr kumimoji="1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not , ( , true , false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and , or , $</a:t>
                      </a:r>
                      <a:r>
                        <a:rPr kumimoji="1" lang="zh-CN" altLang="en-US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1" dirty="0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 Box 3">
            <a:extLst>
              <a:ext uri="{FF2B5EF4-FFF2-40B4-BE49-F238E27FC236}">
                <a16:creationId xmlns:a16="http://schemas.microsoft.com/office/drawing/2014/main" id="{002CED56-3627-4EBF-A3B6-8107B1A11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480" y="1271905"/>
            <a:ext cx="2436813" cy="408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A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or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A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B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(5)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and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B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(6)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not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(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(9)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true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(10)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false</a:t>
            </a:r>
          </a:p>
        </p:txBody>
      </p:sp>
      <p:sp>
        <p:nvSpPr>
          <p:cNvPr id="13" name="Text Box 44">
            <a:extLst>
              <a:ext uri="{FF2B5EF4-FFF2-40B4-BE49-F238E27FC236}">
                <a16:creationId xmlns:a16="http://schemas.microsoft.com/office/drawing/2014/main" id="{75375553-D60F-4686-AC63-29CAF93CD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421" y="1271905"/>
            <a:ext cx="4640580" cy="411869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(1)=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{ </a:t>
            </a:r>
            <a:r>
              <a:rPr kumimoji="1" lang="en-US" altLang="zh-CN" sz="2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not , ( , true , false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(2)= { or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(3)= { $ , )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(4)= { </a:t>
            </a:r>
            <a:r>
              <a:rPr kumimoji="1" lang="en-US" altLang="zh-CN" sz="2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not , ( , true , false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(5)= { and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(6)= { or , $ , )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(7)= { not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(8)= { (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(9)= { true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(10)= { false }</a:t>
            </a:r>
          </a:p>
        </p:txBody>
      </p:sp>
    </p:spTree>
    <p:extLst>
      <p:ext uri="{BB962C8B-B14F-4D97-AF65-F5344CB8AC3E}">
        <p14:creationId xmlns:p14="http://schemas.microsoft.com/office/powerpoint/2010/main" val="31567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F07108-CBDC-4E55-A922-4E8FACA8EC88}"/>
              </a:ext>
            </a:extLst>
          </p:cNvPr>
          <p:cNvSpPr txBox="1"/>
          <p:nvPr/>
        </p:nvSpPr>
        <p:spPr>
          <a:xfrm>
            <a:off x="115144" y="3198167"/>
            <a:ext cx="3137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6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构造预测分析表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" name="Group 18">
            <a:extLst>
              <a:ext uri="{FF2B5EF4-FFF2-40B4-BE49-F238E27FC236}">
                <a16:creationId xmlns:a16="http://schemas.microsoft.com/office/drawing/2014/main" id="{4760455D-E91F-4AF1-92A7-B5D9DECB2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6562"/>
              </p:ext>
            </p:extLst>
          </p:nvPr>
        </p:nvGraphicFramePr>
        <p:xfrm>
          <a:off x="3997725" y="160526"/>
          <a:ext cx="5033296" cy="3496976"/>
        </p:xfrm>
        <a:graphic>
          <a:graphicData uri="http://schemas.openxmlformats.org/drawingml/2006/table">
            <a:tbl>
              <a:tblPr/>
              <a:tblGrid>
                <a:gridCol w="1006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/>
                        <a:ea typeface="楷体_GB2312"/>
                        <a:cs typeface="楷体_GB231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产生式</a:t>
                      </a: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SELECT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 T A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not , ( , true , false 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→ </a:t>
                      </a: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</a:t>
                      </a:r>
                      <a:r>
                        <a:rPr kumimoji="1" lang="en-US" altLang="zh-CN" sz="16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A</a:t>
                      </a:r>
                      <a:endParaRPr kumimoji="1" lang="en-US" altLang="zh-C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or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→ ε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$ , ) 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 → F B 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not , ( , true , false 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→ </a:t>
                      </a: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kumimoji="1" lang="en-US" altLang="zh-CN" sz="16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B</a:t>
                      </a: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and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→ ε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or , $ , ) 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503240"/>
                  </a:ext>
                </a:extLst>
              </a:tr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→ </a:t>
                      </a: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</a:t>
                      </a:r>
                      <a:r>
                        <a:rPr kumimoji="1" lang="en-US" altLang="zh-CN" sz="16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not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→ </a:t>
                      </a: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1" lang="en-US" altLang="zh-CN" sz="16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6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(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→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true</a:t>
                      </a:r>
                      <a:endParaRPr kumimoji="1" lang="en-US" altLang="zh-CN" sz="16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true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44164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→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1" lang="en-US" altLang="zh-CN" sz="16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false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290214"/>
                  </a:ext>
                </a:extLst>
              </a:tr>
            </a:tbl>
          </a:graphicData>
        </a:graphic>
      </p:graphicFrame>
      <p:graphicFrame>
        <p:nvGraphicFramePr>
          <p:cNvPr id="13" name="Group 18">
            <a:extLst>
              <a:ext uri="{FF2B5EF4-FFF2-40B4-BE49-F238E27FC236}">
                <a16:creationId xmlns:a16="http://schemas.microsoft.com/office/drawing/2014/main" id="{9F02ED48-D9C4-437E-8374-010D9036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95105"/>
              </p:ext>
            </p:extLst>
          </p:nvPr>
        </p:nvGraphicFramePr>
        <p:xfrm>
          <a:off x="115144" y="4069068"/>
          <a:ext cx="11810157" cy="2263777"/>
        </p:xfrm>
        <a:graphic>
          <a:graphicData uri="http://schemas.openxmlformats.org/drawingml/2006/table">
            <a:tbl>
              <a:tblPr/>
              <a:tblGrid>
                <a:gridCol w="130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8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1024">
                  <a:extLst>
                    <a:ext uri="{9D8B030D-6E8A-4147-A177-3AD203B41FA5}">
                      <a16:colId xmlns:a16="http://schemas.microsoft.com/office/drawing/2014/main" val="2823267565"/>
                    </a:ext>
                  </a:extLst>
                </a:gridCol>
                <a:gridCol w="1315444">
                  <a:extLst>
                    <a:ext uri="{9D8B030D-6E8A-4147-A177-3AD203B41FA5}">
                      <a16:colId xmlns:a16="http://schemas.microsoft.com/office/drawing/2014/main" val="2655351819"/>
                    </a:ext>
                  </a:extLst>
                </a:gridCol>
                <a:gridCol w="96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</a:t>
                      </a:r>
                      <a:endParaRPr kumimoji="1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</a:t>
                      </a:r>
                      <a:endParaRPr kumimoji="1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→TA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 TA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 TA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 TA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→ ε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→ </a:t>
                      </a: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</a:t>
                      </a:r>
                      <a:r>
                        <a:rPr kumimoji="1" lang="en-US" altLang="zh-CN" sz="16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  <a:endParaRPr kumimoji="1" lang="en-US" altLang="zh-C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→ ε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T→FB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 → FB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 → FB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 → FB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→ ε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→ </a:t>
                      </a: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kumimoji="1" lang="en-US" altLang="zh-CN" sz="16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</a:t>
                      </a: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→ ε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→ ε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1" lang="en-US" altLang="zh-CN" sz="16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6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→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true</a:t>
                      </a:r>
                      <a:endParaRPr kumimoji="1" lang="en-US" altLang="zh-CN" sz="16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→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1" lang="en-US" altLang="zh-CN" sz="16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→ </a:t>
                      </a: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</a:t>
                      </a:r>
                      <a:r>
                        <a:rPr kumimoji="1" lang="en-US" altLang="zh-CN" sz="16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7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647</Words>
  <Application>Microsoft Office PowerPoint</Application>
  <PresentationFormat>宽屏</PresentationFormat>
  <Paragraphs>140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Monotype Sorts</vt:lpstr>
      <vt:lpstr>等线</vt:lpstr>
      <vt:lpstr>等线 Light</vt:lpstr>
      <vt:lpstr>华文楷体</vt:lpstr>
      <vt:lpstr>楷体</vt:lpstr>
      <vt:lpstr>楷体_GB2312</vt:lpstr>
      <vt:lpstr>Arial</vt:lpstr>
      <vt:lpstr>Calibri</vt:lpstr>
      <vt:lpstr>Candara</vt:lpstr>
      <vt:lpstr>Tahoma</vt:lpstr>
      <vt:lpstr>Times New Roman</vt:lpstr>
      <vt:lpstr>Wingdings</vt:lpstr>
      <vt:lpstr>Office 主题​​</vt:lpstr>
      <vt:lpstr>Blends</vt:lpstr>
      <vt:lpstr>习题4.2</vt:lpstr>
      <vt:lpstr>习题4.2</vt:lpstr>
      <vt:lpstr>习题4.2</vt:lpstr>
      <vt:lpstr>习题4.2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习题4.2</dc:title>
  <dc:creator>梅 智敏</dc:creator>
  <cp:lastModifiedBy>梅 智敏</cp:lastModifiedBy>
  <cp:revision>29</cp:revision>
  <dcterms:created xsi:type="dcterms:W3CDTF">2021-03-17T01:17:06Z</dcterms:created>
  <dcterms:modified xsi:type="dcterms:W3CDTF">2021-03-17T06:30:42Z</dcterms:modified>
</cp:coreProperties>
</file>