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5" r:id="rId3"/>
    <p:sldId id="478" r:id="rId5"/>
    <p:sldId id="477" r:id="rId6"/>
    <p:sldId id="479" r:id="rId7"/>
    <p:sldId id="481" r:id="rId8"/>
    <p:sldId id="482" r:id="rId9"/>
    <p:sldId id="48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0A8BF-B388-40A6-A86C-D7FA5CE1A9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7765C-6959-4F78-B462-C184753F36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5" y="160527"/>
            <a:ext cx="8116391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4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为下面的每一个文法设计一个预测分析器，并给出预测分析表。你可能先要对文法进行提取左公因子或消除左递归的操作。计算各文法的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6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S →S (S) S |</a:t>
            </a:r>
            <a:r>
              <a:rPr lang="el-GR" altLang="zh-CN" sz="6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4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Step1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提取左公因式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 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无左公因式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    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4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Step2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消除左递归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 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    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-510913" y="1934509"/>
            <a:ext cx="5927725" cy="26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kern="0" dirty="0">
                <a:cs typeface="Times New Roman" panose="02020603050405020304" pitchFamily="18" charset="0"/>
              </a:rPr>
              <a:t>        </a:t>
            </a:r>
            <a:r>
              <a:rPr lang="zh-CN" altLang="en-US" kern="0" dirty="0">
                <a:cs typeface="Times New Roman" panose="02020603050405020304" pitchFamily="18" charset="0"/>
              </a:rPr>
              <a:t>公式：</a:t>
            </a:r>
            <a:endParaRPr lang="en-US" altLang="zh-CN" kern="0" dirty="0"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i="1" kern="0" dirty="0"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500" i="1" kern="0" dirty="0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kern="0" dirty="0">
                <a:ea typeface="楷体_GB2312" pitchFamily="49" charset="-122"/>
                <a:cs typeface="Times New Roman" panose="02020603050405020304" pitchFamily="18" charset="0"/>
              </a:rPr>
              <a:t>  → </a:t>
            </a:r>
            <a:r>
              <a:rPr kumimoji="1" lang="en-US" altLang="zh-CN" sz="2500" i="1" kern="0" dirty="0">
                <a:ea typeface="楷体_GB2312" pitchFamily="49" charset="-122"/>
                <a:cs typeface="Times New Roman" panose="02020603050405020304" pitchFamily="18" charset="0"/>
              </a:rPr>
              <a:t>Aα</a:t>
            </a:r>
            <a:r>
              <a:rPr kumimoji="1" lang="en-US" altLang="zh-CN" sz="2500" kern="0" dirty="0"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sz="2500" i="1" kern="0" dirty="0"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1" lang="en-US" altLang="zh-CN" sz="2500" kern="0" dirty="0"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500" kern="0" dirty="0"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kumimoji="1" lang="en-US" altLang="zh-CN" sz="2500" kern="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000" kern="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kern="0" dirty="0"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500" i="1" kern="0" dirty="0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kern="0" dirty="0">
                <a:ea typeface="楷体_GB2312" pitchFamily="49" charset="-122"/>
                <a:cs typeface="Times New Roman" panose="02020603050405020304" pitchFamily="18" charset="0"/>
              </a:rPr>
              <a:t>  → </a:t>
            </a:r>
            <a:r>
              <a:rPr kumimoji="1" lang="en-US" altLang="zh-CN" sz="2500" i="1" kern="0" dirty="0">
                <a:ea typeface="楷体_GB2312" pitchFamily="49" charset="-122"/>
                <a:cs typeface="Times New Roman" panose="02020603050405020304" pitchFamily="18" charset="0"/>
              </a:rPr>
              <a:t>β A</a:t>
            </a:r>
            <a:r>
              <a:rPr kumimoji="1" lang="en-US" altLang="zh-CN" sz="2500" kern="0" dirty="0">
                <a:ea typeface="楷体_GB2312" pitchFamily="49" charset="-122"/>
                <a:cs typeface="Times New Roman" panose="02020603050405020304" pitchFamily="18" charset="0"/>
              </a:rPr>
              <a:t>′ </a:t>
            </a:r>
            <a:endParaRPr kumimoji="1" lang="en-US" altLang="zh-CN" sz="2500" kern="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500" kern="0" dirty="0">
                <a:ea typeface="楷体_GB2312" pitchFamily="49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500" i="1" kern="0" dirty="0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kern="0" dirty="0">
                <a:ea typeface="楷体_GB2312" pitchFamily="49" charset="-122"/>
                <a:cs typeface="Times New Roman" panose="02020603050405020304" pitchFamily="18" charset="0"/>
              </a:rPr>
              <a:t>′ → </a:t>
            </a:r>
            <a:r>
              <a:rPr kumimoji="1" lang="en-US" altLang="zh-CN" sz="2500" i="1" kern="0" dirty="0">
                <a:ea typeface="楷体_GB2312" pitchFamily="49" charset="-122"/>
                <a:cs typeface="Times New Roman" panose="02020603050405020304" pitchFamily="18" charset="0"/>
              </a:rPr>
              <a:t>α </a:t>
            </a:r>
            <a:r>
              <a:rPr kumimoji="1" lang="en-US" altLang="zh-CN" sz="2500" i="1" kern="0" dirty="0" err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kern="0" dirty="0" err="1">
                <a:ea typeface="楷体_GB2312" pitchFamily="49" charset="-122"/>
                <a:cs typeface="Times New Roman" panose="02020603050405020304" pitchFamily="18" charset="0"/>
              </a:rPr>
              <a:t>′｜</a:t>
            </a:r>
            <a:r>
              <a:rPr kumimoji="1" lang="en-US" altLang="zh-CN" sz="2500" i="1" kern="0" dirty="0" err="1">
                <a:ea typeface="楷体_GB2312" pitchFamily="49" charset="-122"/>
                <a:cs typeface="Times New Roman" panose="02020603050405020304" pitchFamily="18" charset="0"/>
              </a:rPr>
              <a:t>ε</a:t>
            </a:r>
            <a:endParaRPr kumimoji="1" lang="en-US" altLang="zh-CN" sz="2500" i="1" kern="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600" i="1" kern="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buClrTx/>
              <a:buNone/>
              <a:defRPr/>
            </a:pPr>
            <a:endParaRPr lang="en-US" altLang="zh-CN" sz="2500" kern="0" dirty="0"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500" i="1" kern="0" dirty="0"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lang="zh-CN" altLang="en-US" sz="2500" kern="0" dirty="0"/>
          </a:p>
        </p:txBody>
      </p:sp>
      <p:sp>
        <p:nvSpPr>
          <p:cNvPr id="6" name="下箭头 4"/>
          <p:cNvSpPr/>
          <p:nvPr/>
        </p:nvSpPr>
        <p:spPr>
          <a:xfrm>
            <a:off x="1318901" y="3002634"/>
            <a:ext cx="503238" cy="3238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下箭头 4"/>
          <p:cNvSpPr/>
          <p:nvPr/>
        </p:nvSpPr>
        <p:spPr>
          <a:xfrm rot="16200000">
            <a:off x="3682006" y="2876897"/>
            <a:ext cx="494089" cy="81455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87770" y="2408377"/>
            <a:ext cx="2819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(S) S A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l-GR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ε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4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Step3    first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 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    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0063" y="2323536"/>
            <a:ext cx="2819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(S) S A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l-GR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ε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06367" y="2323536"/>
            <a:ext cx="4437569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FIRST( S ) = {   (    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}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FIRST( A ) = {   (    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}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9" grpId="1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4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Step4    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 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    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0063" y="2323536"/>
            <a:ext cx="2819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(S) S A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｜</a:t>
            </a:r>
            <a:r>
              <a:rPr lang="el-GR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ε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06367" y="2323536"/>
            <a:ext cx="4437569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FIRST( S ) = {   (    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}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FIRST( A ) = {   (    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}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06367" y="4375571"/>
            <a:ext cx="4437569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FOLLOW( S ) = {  $   (    ) }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FOLLOW( A ) = {   $  (    ) }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4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Step5    SELECT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 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    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0062" y="2323536"/>
            <a:ext cx="3534609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(S) S A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→ </a:t>
            </a:r>
            <a:r>
              <a:rPr lang="el-GR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06367" y="2323536"/>
            <a:ext cx="4437569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SELECT( 1 ) = {  $  (    ) }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SELECT( 2 ) = {   (   }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5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SELECT( 3 ) = {   $  (   ) }</a:t>
            </a:r>
            <a:endParaRPr lang="en-US" altLang="zh-CN" sz="25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4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Step6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预测分析表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 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    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27142" y="1745792"/>
          <a:ext cx="6092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58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产生式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SELECT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$   (    </a:t>
                      </a: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n-US" altLang="zh-CN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(S) S A</a:t>
                      </a:r>
                      <a:endParaRPr lang="en-US" altLang="zh-CN" sz="1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l-GR" altLang="zh-CN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lang="en-US" altLang="zh-CN" sz="1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$   (   )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59719" y="4062952"/>
          <a:ext cx="6096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25539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非终结符号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输入符号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1800" b="1" dirty="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n-US" altLang="zh-CN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(S) S A</a:t>
                      </a:r>
                      <a:endParaRPr lang="en-US" altLang="zh-CN" sz="1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l-GR" altLang="zh-CN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lang="en-US" altLang="zh-CN" sz="1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l-GR" altLang="zh-CN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lang="en-US" altLang="zh-CN" sz="1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→ </a:t>
                      </a:r>
                      <a:r>
                        <a:rPr lang="el-GR" altLang="zh-CN" sz="1800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lang="en-US" altLang="zh-CN" sz="18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98d7970-1c54-4519-80f0-59012e5fe88c}"/>
</p:tagLst>
</file>

<file path=ppt/tags/tag2.xml><?xml version="1.0" encoding="utf-8"?>
<p:tagLst xmlns:p="http://schemas.openxmlformats.org/presentationml/2006/main">
  <p:tag name="KSO_WM_UNIT_TABLE_BEAUTIFY" val="smartTable{5bfee851-b6b4-47d3-9b9f-6a53d0f14f8e}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全屏显示(4:3)</PresentationFormat>
  <Paragraphs>143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Tahoma</vt:lpstr>
      <vt:lpstr>楷体_GB2312</vt:lpstr>
      <vt:lpstr>新宋体</vt:lpstr>
      <vt:lpstr>Calibri</vt:lpstr>
      <vt:lpstr>Times New Roman</vt:lpstr>
      <vt:lpstr>楷体</vt:lpstr>
      <vt:lpstr>华文楷体</vt:lpstr>
      <vt:lpstr>楷体_GB2312</vt:lpstr>
      <vt:lpstr>微软雅黑</vt:lpstr>
      <vt:lpstr>Arial Unicode MS</vt:lpstr>
      <vt:lpstr>等线</vt:lpstr>
      <vt:lpstr>Blends</vt:lpstr>
      <vt:lpstr>习题4.2（3）</vt:lpstr>
      <vt:lpstr>习题4.2（3）      S →S (S) S |ε</vt:lpstr>
      <vt:lpstr>习题4.2（3）      S →S (S) S |ε</vt:lpstr>
      <vt:lpstr>习题4.2（3）      S →S (S) S |ε</vt:lpstr>
      <vt:lpstr>习题4.2（3）      S →S (S) S |ε</vt:lpstr>
      <vt:lpstr>习题4.2（3）      S →S (S) S |ε</vt:lpstr>
      <vt:lpstr>习题4.2（3）      S →S (S) S |ε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习题4.2（3）</dc:title>
  <dc:creator>蔡 建华</dc:creator>
  <cp:lastModifiedBy>再建中华</cp:lastModifiedBy>
  <cp:revision>14</cp:revision>
  <dcterms:created xsi:type="dcterms:W3CDTF">2021-03-17T15:09:00Z</dcterms:created>
  <dcterms:modified xsi:type="dcterms:W3CDTF">2021-03-17T17:40:16Z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