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301" r:id="rId5"/>
    <p:sldId id="744" r:id="rId6"/>
    <p:sldId id="745" r:id="rId7"/>
    <p:sldId id="746" r:id="rId8"/>
    <p:sldId id="748" r:id="rId9"/>
    <p:sldId id="288" r:id="rId1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 Stevens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1582"/>
        <p:guide pos="28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7T22:27:20.282" idx="1">
    <p:pos x="4990" y="1793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69887" y="1769807"/>
            <a:ext cx="567740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b="1" dirty="0">
                <a:solidFill>
                  <a:srgbClr val="1B4367"/>
                </a:solidFill>
                <a:cs typeface="+mn-ea"/>
                <a:sym typeface="+mn-lt"/>
              </a:rPr>
              <a:t>         </a:t>
            </a:r>
            <a:r>
              <a:rPr lang="zh-CN" altLang="en-US" sz="3600" b="1" dirty="0">
                <a:solidFill>
                  <a:srgbClr val="1B4367"/>
                </a:solidFill>
                <a:cs typeface="+mn-ea"/>
                <a:sym typeface="+mn-lt"/>
              </a:rPr>
              <a:t>编译原理习题讲解</a:t>
            </a:r>
            <a:endParaRPr lang="zh-CN" altLang="en-US" sz="3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29204" y="3521352"/>
            <a:ext cx="5358765" cy="2923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hangingPunct="0"/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29204" y="3368171"/>
            <a:ext cx="5358765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hangingPunct="0"/>
            <a: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			 	</a:t>
            </a:r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讲解人：</a:t>
            </a:r>
            <a:r>
              <a:rPr lang="zh-CN" b="1" dirty="0"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rPr>
              <a:t>孙英玮</a:t>
            </a:r>
            <a:endParaRPr lang="zh-CN" b="1" dirty="0"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99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9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5077" y="108263"/>
            <a:ext cx="7330965" cy="106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>
              <a:lnSpc>
                <a:spcPts val="3800"/>
              </a:lnSpc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习题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4.2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indent="0">
              <a:lnSpc>
                <a:spcPts val="3800"/>
              </a:lnSpc>
              <a:buSzPct val="100000"/>
              <a:buFont typeface="Wingdings" panose="05000000000000000000" pitchFamily="2" charset="2"/>
              <a:buNone/>
              <a:defRPr/>
            </a:pPr>
            <a:endParaRPr lang="en-US" altLang="zh-CN" sz="36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340" y="625475"/>
            <a:ext cx="7172960" cy="4359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73050" lvl="0" indent="-273050" algn="l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为下面的每一个文法设计一个预测分析器，并给出预测分析表。你可能先要对文法进行提取左公因子或消除左递归的操作。计算各文法的</a:t>
            </a:r>
            <a:r>
              <a:rPr lang="en-US" altLang="zh-CN" b="1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FIRST</a:t>
            </a:r>
            <a:r>
              <a:rPr lang="zh-CN" altLang="en-US" b="1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和</a:t>
            </a:r>
            <a:r>
              <a:rPr lang="en-US" altLang="zh-CN" b="1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FOLLOW</a:t>
            </a:r>
            <a:r>
              <a:rPr lang="zh-CN" altLang="en-US" b="1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集合。</a:t>
            </a:r>
            <a:endParaRPr lang="zh-CN" altLang="en-US" b="1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algn="l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ea typeface="华文楷体" panose="02010600040101010101" pitchFamily="2" charset="-122"/>
                <a:sym typeface="+mn-ea"/>
              </a:rPr>
              <a:t>(1) S → 0 S 1 | 0 1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					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algn="l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(2) S → + S 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| * S 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| a				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algn="l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ea typeface="华文楷体" panose="02010600040101010101" pitchFamily="2" charset="-122"/>
                <a:sym typeface="+mn-ea"/>
              </a:rPr>
              <a:t>(3) S →S (S) S |</a:t>
            </a:r>
            <a:r>
              <a:rPr lang="el-GR" altLang="zh-CN" dirty="0">
                <a:solidFill>
                  <a:schemeClr val="accent5">
                    <a:lumMod val="20000"/>
                    <a:lumOff val="80000"/>
                  </a:schemeClr>
                </a:solidFill>
                <a:ea typeface="华文楷体" panose="02010600040101010101" pitchFamily="2" charset="-122"/>
                <a:sym typeface="+mn-ea"/>
              </a:rPr>
              <a:t>ε					</a:t>
            </a:r>
            <a:endParaRPr lang="el-GR" altLang="zh-CN" kern="1200" dirty="0">
              <a:solidFill>
                <a:schemeClr val="accent5">
                  <a:lumMod val="20000"/>
                  <a:lumOff val="80000"/>
                </a:schemeClr>
              </a:solidFill>
              <a:ea typeface="华文楷体" panose="02010600040101010101" pitchFamily="2" charset="-122"/>
            </a:endParaRPr>
          </a:p>
          <a:p>
            <a:pPr marL="673100" lvl="1" indent="-273050" algn="l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l-GR" altLang="zh-CN" dirty="0">
                <a:solidFill>
                  <a:schemeClr val="accent5">
                    <a:lumMod val="20000"/>
                    <a:lumOff val="80000"/>
                  </a:schemeClr>
                </a:solidFill>
                <a:ea typeface="华文楷体" panose="02010600040101010101" pitchFamily="2" charset="-122"/>
                <a:sym typeface="+mn-ea"/>
              </a:rPr>
              <a:t>(4) 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ea typeface="华文楷体" panose="02010600040101010101" pitchFamily="2" charset="-122"/>
                <a:sym typeface="+mn-ea"/>
              </a:rPr>
              <a:t>S → a | S + S | S </a:t>
            </a:r>
            <a:r>
              <a:rPr lang="en-US" altLang="zh-CN" dirty="0" err="1">
                <a:solidFill>
                  <a:schemeClr val="accent5">
                    <a:lumMod val="20000"/>
                    <a:lumOff val="80000"/>
                  </a:schemeClr>
                </a:solidFill>
                <a:ea typeface="华文楷体" panose="02010600040101010101" pitchFamily="2" charset="-122"/>
                <a:sym typeface="+mn-ea"/>
              </a:rPr>
              <a:t>S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ea typeface="华文楷体" panose="02010600040101010101" pitchFamily="2" charset="-122"/>
                <a:sym typeface="+mn-ea"/>
              </a:rPr>
              <a:t> | S * | (S) 		</a:t>
            </a:r>
            <a:endParaRPr lang="en-US" altLang="zh-CN" kern="1200" dirty="0">
              <a:solidFill>
                <a:schemeClr val="accent5">
                  <a:lumMod val="20000"/>
                  <a:lumOff val="80000"/>
                </a:schemeClr>
              </a:solidFill>
              <a:ea typeface="华文楷体" panose="02010600040101010101" pitchFamily="2" charset="-122"/>
            </a:endParaRPr>
          </a:p>
          <a:p>
            <a:pPr marL="673100" lvl="1" indent="-273050" algn="l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ea typeface="华文楷体" panose="02010600040101010101" pitchFamily="2" charset="-122"/>
                <a:sym typeface="+mn-ea"/>
              </a:rPr>
              <a:t>(5) S → ( L ) | a 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ea typeface="华文楷体" panose="02010600040101010101" pitchFamily="2" charset="-122"/>
                <a:sym typeface="+mn-ea"/>
              </a:rPr>
              <a:t>以及 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ea typeface="华文楷体" panose="02010600040101010101" pitchFamily="2" charset="-122"/>
                <a:sym typeface="+mn-ea"/>
              </a:rPr>
              <a:t>L → L , S | S	</a:t>
            </a:r>
            <a:endParaRPr lang="en-US" altLang="zh-CN" kern="1200" dirty="0">
              <a:solidFill>
                <a:schemeClr val="accent5">
                  <a:lumMod val="20000"/>
                  <a:lumOff val="80000"/>
                </a:schemeClr>
              </a:solidFill>
              <a:ea typeface="华文楷体" panose="02010600040101010101" pitchFamily="2" charset="-122"/>
            </a:endParaRPr>
          </a:p>
          <a:p>
            <a:pPr marL="673100" lvl="1" indent="-273050" algn="l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ea typeface="华文楷体" panose="02010600040101010101" pitchFamily="2" charset="-122"/>
                <a:sym typeface="+mn-ea"/>
              </a:rPr>
              <a:t>(6) E → E or T | T</a:t>
            </a:r>
            <a:endParaRPr lang="en-US" altLang="zh-CN" kern="1200" dirty="0">
              <a:solidFill>
                <a:schemeClr val="accent5">
                  <a:lumMod val="20000"/>
                  <a:lumOff val="80000"/>
                </a:schemeClr>
              </a:solidFill>
              <a:ea typeface="华文楷体" panose="02010600040101010101" pitchFamily="2" charset="-122"/>
            </a:endParaRPr>
          </a:p>
          <a:p>
            <a:pPr marL="400050" lvl="1" indent="0" algn="l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ea typeface="华文楷体" panose="02010600040101010101" pitchFamily="2" charset="-122"/>
                <a:sym typeface="+mn-ea"/>
              </a:rPr>
              <a:t>	  T → T and F | F</a:t>
            </a:r>
            <a:endParaRPr lang="en-US" altLang="zh-CN" kern="1200" dirty="0">
              <a:solidFill>
                <a:schemeClr val="accent5">
                  <a:lumMod val="20000"/>
                  <a:lumOff val="80000"/>
                </a:schemeClr>
              </a:solidFill>
              <a:ea typeface="华文楷体" panose="02010600040101010101" pitchFamily="2" charset="-122"/>
            </a:endParaRPr>
          </a:p>
          <a:p>
            <a:pPr marL="400050" lvl="1" indent="0" algn="l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ea typeface="华文楷体" panose="02010600040101010101" pitchFamily="2" charset="-122"/>
                <a:sym typeface="+mn-ea"/>
              </a:rPr>
              <a:t>	  F → not F | ( E ) | true | false</a:t>
            </a:r>
            <a:endParaRPr lang="en-US" altLang="zh-CN" kern="1200" dirty="0">
              <a:solidFill>
                <a:schemeClr val="accent5">
                  <a:lumMod val="20000"/>
                  <a:lumOff val="80000"/>
                </a:schemeClr>
              </a:solidFill>
              <a:ea typeface="华文楷体" panose="02010600040101010101" pitchFamily="2" charset="-122"/>
            </a:endParaRPr>
          </a:p>
          <a:p>
            <a:endParaRPr lang="en-US" altLang="zh-CN" kern="1200" dirty="0">
              <a:solidFill>
                <a:schemeClr val="accent5">
                  <a:lumMod val="20000"/>
                  <a:lumOff val="80000"/>
                </a:schemeClr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5077" y="108263"/>
            <a:ext cx="7330965" cy="106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>
              <a:lnSpc>
                <a:spcPts val="3800"/>
              </a:lnSpc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习题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4.2.2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indent="0">
              <a:lnSpc>
                <a:spcPts val="3800"/>
              </a:lnSpc>
              <a:buSzPct val="100000"/>
              <a:buFont typeface="Wingdings" panose="05000000000000000000" pitchFamily="2" charset="2"/>
              <a:buNone/>
              <a:defRPr/>
            </a:pPr>
            <a:endParaRPr lang="en-US" altLang="zh-CN" sz="36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47010" y="1885950"/>
            <a:ext cx="3468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S → </a:t>
            </a:r>
            <a:r>
              <a:rPr lang="en-US" altLang="zh-CN" sz="2400" dirty="0">
                <a:solidFill>
                  <a:schemeClr val="accent5"/>
                </a:solidFill>
                <a:ea typeface="华文楷体" panose="02010600040101010101" pitchFamily="2" charset="-122"/>
                <a:sym typeface="+mn-ea"/>
              </a:rPr>
              <a:t>+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S </a:t>
            </a:r>
            <a:r>
              <a:rPr lang="en-US" altLang="zh-CN" sz="2400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| </a:t>
            </a:r>
            <a:r>
              <a:rPr lang="en-US" altLang="zh-CN" sz="2400" dirty="0">
                <a:solidFill>
                  <a:schemeClr val="accent5"/>
                </a:solidFill>
                <a:ea typeface="华文楷体" panose="02010600040101010101" pitchFamily="2" charset="-122"/>
                <a:sym typeface="+mn-ea"/>
              </a:rPr>
              <a:t>*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S </a:t>
            </a:r>
            <a:r>
              <a:rPr lang="en-US" altLang="zh-CN" sz="2400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| </a:t>
            </a:r>
            <a:r>
              <a:rPr lang="en-US" altLang="zh-CN" sz="2400" dirty="0">
                <a:solidFill>
                  <a:schemeClr val="accent5"/>
                </a:solidFill>
                <a:ea typeface="华文楷体" panose="02010600040101010101" pitchFamily="2" charset="-122"/>
                <a:sym typeface="+mn-ea"/>
              </a:rPr>
              <a:t>a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2864485" y="2818130"/>
            <a:ext cx="341503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FIRST(S) = {	 }</a:t>
            </a:r>
            <a:endParaRPr lang="en-US" altLang="zh-CN" sz="2000"/>
          </a:p>
          <a:p>
            <a:endParaRPr lang="zh-CN" altLang="en-US"/>
          </a:p>
          <a:p>
            <a:r>
              <a:rPr lang="en-US" altLang="zh-CN" sz="2000"/>
              <a:t>FOLLOW(S) ={ 		}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969010" y="1075690"/>
            <a:ext cx="515683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表达式的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FIRST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集和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FOLLOW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25620" y="2818130"/>
            <a:ext cx="1177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+ * a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4624705" y="3343275"/>
            <a:ext cx="1202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    + * a </a:t>
            </a:r>
            <a:endParaRPr lang="en-US" altLang="zh-CN" sz="20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85665" y="3343275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$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5077" y="108263"/>
            <a:ext cx="7330965" cy="106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>
              <a:lnSpc>
                <a:spcPts val="3800"/>
              </a:lnSpc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习题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4.2.2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indent="0">
              <a:lnSpc>
                <a:spcPts val="3800"/>
              </a:lnSpc>
              <a:buSzPct val="100000"/>
              <a:buFont typeface="Wingdings" panose="05000000000000000000" pitchFamily="2" charset="2"/>
              <a:buNone/>
              <a:defRPr/>
            </a:pPr>
            <a:endParaRPr lang="en-US" altLang="zh-CN" sz="36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5400" y="962025"/>
            <a:ext cx="3468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表达式的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</a:t>
            </a: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	</a:t>
            </a:r>
            <a:endParaRPr lang="zh-CN" altLang="en-US" sz="20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295400" y="1688465"/>
          <a:ext cx="639889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FIRST(X)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FOLLOW(X)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 * 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$ + * 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87930" y="2856230"/>
            <a:ext cx="21545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800"/>
              <a:t>(1) </a:t>
            </a:r>
            <a:r>
              <a:rPr lang="en-US" altLang="zh-CN" sz="1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 </a:t>
            </a:r>
            <a:r>
              <a:rPr lang="en-US" altLang="zh-CN" sz="1800" dirty="0">
                <a:solidFill>
                  <a:schemeClr val="accent5"/>
                </a:solidFill>
                <a:ea typeface="华文楷体" panose="02010600040101010101" pitchFamily="2" charset="-122"/>
                <a:sym typeface="+mn-ea"/>
              </a:rPr>
              <a:t>+</a:t>
            </a:r>
            <a:r>
              <a:rPr lang="en-US" altLang="zh-CN" sz="1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S </a:t>
            </a:r>
            <a:r>
              <a:rPr lang="en-US" altLang="zh-CN" sz="1800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</a:t>
            </a:r>
            <a:endParaRPr lang="en-US" altLang="zh-CN" sz="1800" dirty="0" err="1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algn="l"/>
            <a:endParaRPr lang="en-US" altLang="zh-CN" sz="1800" dirty="0" err="1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algn="l"/>
            <a:r>
              <a:rPr lang="en-US" altLang="zh-CN" sz="1800"/>
              <a:t>(2) </a:t>
            </a:r>
            <a:r>
              <a:rPr lang="en-US" altLang="zh-CN" sz="1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 </a:t>
            </a:r>
            <a:r>
              <a:rPr lang="en-US" altLang="zh-CN" sz="1800" dirty="0">
                <a:solidFill>
                  <a:schemeClr val="accent5"/>
                </a:solidFill>
                <a:ea typeface="华文楷体" panose="02010600040101010101" pitchFamily="2" charset="-122"/>
                <a:sym typeface="+mn-ea"/>
              </a:rPr>
              <a:t>*</a:t>
            </a:r>
            <a:r>
              <a:rPr lang="en-US" altLang="zh-CN" sz="1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S </a:t>
            </a:r>
            <a:r>
              <a:rPr lang="en-US" altLang="zh-CN" sz="1800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</a:t>
            </a:r>
            <a:endParaRPr lang="en-US" altLang="zh-CN" sz="1800" dirty="0" err="1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algn="l"/>
            <a:endParaRPr lang="en-US" altLang="zh-CN" sz="1800" dirty="0" err="1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algn="l"/>
            <a:r>
              <a:rPr lang="en-US" altLang="zh-CN" sz="1800"/>
              <a:t>(3) </a:t>
            </a:r>
            <a:r>
              <a:rPr lang="en-US" altLang="zh-CN" sz="1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 </a:t>
            </a:r>
            <a:r>
              <a:rPr lang="en-US" altLang="zh-CN" sz="1800" dirty="0">
                <a:solidFill>
                  <a:schemeClr val="accent5"/>
                </a:solidFill>
                <a:ea typeface="华文楷体" panose="02010600040101010101" pitchFamily="2" charset="-122"/>
                <a:sym typeface="+mn-ea"/>
              </a:rPr>
              <a:t>a</a:t>
            </a:r>
            <a:endParaRPr lang="en-US" altLang="zh-CN" sz="1800" dirty="0">
              <a:solidFill>
                <a:schemeClr val="accent5"/>
              </a:solidFill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42485" y="2856230"/>
            <a:ext cx="21545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800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SELECT (1) = { + }</a:t>
            </a:r>
            <a:endParaRPr lang="en-US" altLang="zh-CN" sz="1800" dirty="0" err="1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algn="l"/>
            <a:endParaRPr lang="en-US" altLang="zh-CN" sz="1800" dirty="0" err="1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algn="l"/>
            <a:r>
              <a:rPr lang="en-US" altLang="zh-CN" sz="1800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SELECT (2) = { * }</a:t>
            </a:r>
            <a:endParaRPr lang="en-US" altLang="zh-CN" sz="1800" dirty="0" err="1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algn="l"/>
            <a:endParaRPr lang="en-US" altLang="zh-CN" sz="1800" dirty="0" err="1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algn="l"/>
            <a:r>
              <a:rPr lang="en-US" altLang="zh-CN" sz="1800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SELECT (3) = { a }</a:t>
            </a: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5077" y="108263"/>
            <a:ext cx="7330965" cy="106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>
              <a:lnSpc>
                <a:spcPts val="3800"/>
              </a:lnSpc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习题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4.2.2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indent="0">
              <a:lnSpc>
                <a:spcPts val="3800"/>
              </a:lnSpc>
              <a:buSzPct val="100000"/>
              <a:buFont typeface="Wingdings" panose="05000000000000000000" pitchFamily="2" charset="2"/>
              <a:buNone/>
              <a:defRPr/>
            </a:pPr>
            <a:endParaRPr lang="en-US" altLang="zh-CN" sz="36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8910" y="1173480"/>
            <a:ext cx="3020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  <a:sym typeface="+mn-ea"/>
              </a:rPr>
              <a:t>预测分析表</a:t>
            </a: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	</a:t>
            </a:r>
            <a:endParaRPr lang="zh-CN" altLang="en-US" sz="20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223385" y="1001395"/>
          <a:ext cx="3676650" cy="128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745"/>
                <a:gridCol w="1697355"/>
                <a:gridCol w="1225550"/>
              </a:tblGrid>
              <a:tr h="320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产生式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SELECT(X)</a:t>
                      </a:r>
                      <a:endParaRPr lang="en-US" altLang="zh-CN"/>
                    </a:p>
                  </a:txBody>
                  <a:tcPr/>
                </a:tc>
              </a:tr>
              <a:tr h="322580">
                <a:tc rowSpan="3"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 sz="2000"/>
                        <a:t>S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prstClr val="black"/>
                          </a:solidFill>
                          <a:ea typeface="华文楷体" panose="02010600040101010101" pitchFamily="2" charset="-122"/>
                          <a:sym typeface="+mn-ea"/>
                        </a:rPr>
                        <a:t>S → </a:t>
                      </a:r>
                      <a:r>
                        <a:rPr lang="en-US" altLang="zh-CN" sz="1400" dirty="0">
                          <a:solidFill>
                            <a:schemeClr val="accent5"/>
                          </a:solidFill>
                          <a:ea typeface="华文楷体" panose="02010600040101010101" pitchFamily="2" charset="-122"/>
                          <a:sym typeface="+mn-ea"/>
                        </a:rPr>
                        <a:t>+</a:t>
                      </a:r>
                      <a:r>
                        <a:rPr lang="en-US" altLang="zh-CN" sz="1400" dirty="0">
                          <a:solidFill>
                            <a:prstClr val="black"/>
                          </a:solidFill>
                          <a:ea typeface="华文楷体" panose="02010600040101010101" pitchFamily="2" charset="-122"/>
                          <a:sym typeface="+mn-ea"/>
                        </a:rPr>
                        <a:t> S </a:t>
                      </a:r>
                      <a:r>
                        <a:rPr lang="en-US" altLang="zh-CN" sz="1400" dirty="0" err="1">
                          <a:solidFill>
                            <a:prstClr val="black"/>
                          </a:solidFill>
                          <a:ea typeface="华文楷体" panose="02010600040101010101" pitchFamily="2" charset="-122"/>
                          <a:sym typeface="+mn-ea"/>
                        </a:rPr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</a:tr>
              <a:tr h="32258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prstClr val="black"/>
                          </a:solidFill>
                          <a:ea typeface="华文楷体" panose="02010600040101010101" pitchFamily="2" charset="-122"/>
                          <a:sym typeface="+mn-ea"/>
                        </a:rPr>
                        <a:t>S → </a:t>
                      </a:r>
                      <a:r>
                        <a:rPr lang="en-US" altLang="zh-CN" sz="1400" dirty="0">
                          <a:solidFill>
                            <a:schemeClr val="accent5"/>
                          </a:solidFill>
                          <a:ea typeface="华文楷体" panose="02010600040101010101" pitchFamily="2" charset="-122"/>
                          <a:sym typeface="+mn-ea"/>
                        </a:rPr>
                        <a:t>*</a:t>
                      </a:r>
                      <a:r>
                        <a:rPr lang="en-US" altLang="zh-CN" sz="1400" dirty="0">
                          <a:solidFill>
                            <a:prstClr val="black"/>
                          </a:solidFill>
                          <a:ea typeface="华文楷体" panose="02010600040101010101" pitchFamily="2" charset="-122"/>
                          <a:sym typeface="+mn-ea"/>
                        </a:rPr>
                        <a:t> S </a:t>
                      </a:r>
                      <a:r>
                        <a:rPr lang="en-US" altLang="zh-CN" sz="1400" dirty="0" err="1">
                          <a:solidFill>
                            <a:prstClr val="black"/>
                          </a:solidFill>
                          <a:ea typeface="华文楷体" panose="02010600040101010101" pitchFamily="2" charset="-122"/>
                          <a:sym typeface="+mn-ea"/>
                        </a:rPr>
                        <a:t>S</a:t>
                      </a:r>
                      <a:r>
                        <a:rPr lang="en-US" altLang="zh-CN" sz="1400" dirty="0">
                          <a:solidFill>
                            <a:prstClr val="black"/>
                          </a:solidFill>
                          <a:ea typeface="华文楷体" panose="02010600040101010101" pitchFamily="2" charset="-122"/>
                          <a:sym typeface="+mn-ea"/>
                        </a:rPr>
                        <a:t>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</a:tr>
              <a:tr h="32258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prstClr val="black"/>
                          </a:solidFill>
                          <a:ea typeface="华文楷体" panose="02010600040101010101" pitchFamily="2" charset="-122"/>
                          <a:sym typeface="+mn-ea"/>
                        </a:rPr>
                        <a:t>S → </a:t>
                      </a:r>
                      <a:r>
                        <a:rPr lang="en-US" altLang="zh-CN" sz="1400" dirty="0">
                          <a:solidFill>
                            <a:schemeClr val="accent5"/>
                          </a:solidFill>
                          <a:ea typeface="华文楷体" panose="02010600040101010101" pitchFamily="2" charset="-122"/>
                          <a:sym typeface="+mn-ea"/>
                        </a:rPr>
                        <a:t>a</a:t>
                      </a:r>
                      <a:endParaRPr lang="en-US" altLang="zh-CN" sz="1400" dirty="0">
                        <a:solidFill>
                          <a:schemeClr val="accent5"/>
                        </a:solidFill>
                        <a:ea typeface="华文楷体" panose="0201060004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508760" y="2830195"/>
          <a:ext cx="639762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/>
                <a:gridCol w="1279525"/>
                <a:gridCol w="1279525"/>
                <a:gridCol w="1279525"/>
                <a:gridCol w="1279525"/>
              </a:tblGrid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非终结符</a:t>
                      </a:r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输入符号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$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prstClr val="black"/>
                          </a:solidFill>
                          <a:ea typeface="华文楷体" panose="02010600040101010101" pitchFamily="2" charset="-122"/>
                          <a:sym typeface="+mn-ea"/>
                        </a:rPr>
                        <a:t>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882265" y="3616960"/>
            <a:ext cx="1133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None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 + S 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23385" y="3616960"/>
            <a:ext cx="965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 * S 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636260" y="3616960"/>
            <a:ext cx="981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 a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5077" y="108263"/>
            <a:ext cx="7330965" cy="106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>
              <a:lnSpc>
                <a:spcPts val="3800"/>
              </a:lnSpc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习题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4.2.2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indent="0">
              <a:lnSpc>
                <a:spcPts val="3800"/>
              </a:lnSpc>
              <a:buSzPct val="100000"/>
              <a:buFont typeface="Wingdings" panose="05000000000000000000" pitchFamily="2" charset="2"/>
              <a:buNone/>
              <a:defRPr/>
            </a:pPr>
            <a:endParaRPr lang="en-US" altLang="zh-CN" sz="36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2345" y="410845"/>
            <a:ext cx="3020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  <a:sym typeface="+mn-ea"/>
              </a:rPr>
              <a:t>预测分析表</a:t>
            </a: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	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824355" y="2606675"/>
            <a:ext cx="2540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PROCEDURE S</a:t>
            </a:r>
            <a:endParaRPr lang="zh-CN" altLang="en-US"/>
          </a:p>
          <a:p>
            <a:r>
              <a:rPr lang="zh-CN" altLang="en-US"/>
              <a:t>    BEGIN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IF</a:t>
            </a:r>
            <a:r>
              <a:rPr lang="zh-CN" altLang="en-US"/>
              <a:t>(lookahead==</a:t>
            </a:r>
            <a:r>
              <a:rPr lang="en-US" altLang="zh-CN"/>
              <a:t>'+'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    THEN match ('</a:t>
            </a:r>
            <a:r>
              <a:rPr lang="en-US" altLang="zh-CN"/>
              <a:t>+</a:t>
            </a:r>
            <a:r>
              <a:rPr lang="zh-CN" altLang="en-US"/>
              <a:t>');</a:t>
            </a:r>
            <a:endParaRPr lang="zh-CN" altLang="en-US"/>
          </a:p>
          <a:p>
            <a:r>
              <a:rPr lang="en-US" altLang="zh-CN"/>
              <a:t>	S</a:t>
            </a:r>
            <a:r>
              <a:rPr lang="zh-CN" altLang="en-US"/>
              <a:t>;</a:t>
            </a:r>
            <a:endParaRPr lang="zh-CN" altLang="en-US"/>
          </a:p>
          <a:p>
            <a:r>
              <a:rPr lang="en-US" altLang="zh-CN"/>
              <a:t>	S;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END;</a:t>
            </a:r>
            <a:endParaRPr lang="zh-CN" altLang="en-US"/>
          </a:p>
          <a:p>
            <a:r>
              <a:rPr lang="zh-CN" altLang="en-US"/>
              <a:t>    ELSE IF (lookahead=='</a:t>
            </a:r>
            <a:r>
              <a:rPr lang="en-US" altLang="zh-CN"/>
              <a:t>*</a:t>
            </a:r>
            <a:r>
              <a:rPr lang="zh-CN" altLang="en-US"/>
              <a:t>')</a:t>
            </a:r>
            <a:endParaRPr lang="zh-CN" altLang="en-US"/>
          </a:p>
          <a:p>
            <a:r>
              <a:rPr lang="zh-CN" altLang="en-US"/>
              <a:t>    THEN match('</a:t>
            </a:r>
            <a:r>
              <a:rPr lang="en-US" altLang="zh-CN"/>
              <a:t>*</a:t>
            </a:r>
            <a:r>
              <a:rPr lang="zh-CN" altLang="en-US"/>
              <a:t>')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22345" y="2146300"/>
            <a:ext cx="3020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  <a:sym typeface="+mn-ea"/>
              </a:rPr>
              <a:t>预测分析器</a:t>
            </a: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	</a:t>
            </a:r>
            <a:endParaRPr lang="zh-CN" altLang="en-US" sz="2000"/>
          </a:p>
        </p:txBody>
      </p:sp>
      <p:graphicFrame>
        <p:nvGraphicFramePr>
          <p:cNvPr id="15" name="表格 14"/>
          <p:cNvGraphicFramePr/>
          <p:nvPr>
            <p:custDataLst>
              <p:tags r:id="rId1"/>
            </p:custDataLst>
          </p:nvPr>
        </p:nvGraphicFramePr>
        <p:xfrm>
          <a:off x="1318260" y="927735"/>
          <a:ext cx="639762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/>
                <a:gridCol w="1279525"/>
                <a:gridCol w="1279525"/>
                <a:gridCol w="1279525"/>
                <a:gridCol w="1279525"/>
              </a:tblGrid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非终结符</a:t>
                      </a:r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输入符号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$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prstClr val="black"/>
                          </a:solidFill>
                          <a:ea typeface="华文楷体" panose="02010600040101010101" pitchFamily="2" charset="-122"/>
                          <a:sym typeface="+mn-ea"/>
                        </a:rPr>
                        <a:t>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656840" y="1706880"/>
            <a:ext cx="1133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None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 + S 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97960" y="1706880"/>
            <a:ext cx="965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 * S 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410835" y="1706880"/>
            <a:ext cx="981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 a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59070" y="2606675"/>
            <a:ext cx="24568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	S;</a:t>
            </a:r>
            <a:endParaRPr lang="en-US" altLang="zh-CN"/>
          </a:p>
          <a:p>
            <a:r>
              <a:rPr lang="en-US" altLang="zh-CN">
                <a:sym typeface="+mn-ea"/>
              </a:rPr>
              <a:t>	S;</a:t>
            </a:r>
            <a:endParaRPr lang="zh-CN" altLang="en-US"/>
          </a:p>
          <a:p>
            <a:r>
              <a:rPr lang="en-US" altLang="zh-CN">
                <a:sym typeface="+mn-ea"/>
              </a:rPr>
              <a:t>	END;</a:t>
            </a:r>
            <a:endParaRPr lang="en-US" altLang="zh-CN"/>
          </a:p>
          <a:p>
            <a:r>
              <a:rPr lang="zh-CN" altLang="en-US">
                <a:sym typeface="+mn-ea"/>
              </a:rPr>
              <a:t>    ELSE</a:t>
            </a:r>
            <a:r>
              <a:rPr lang="zh-CN" altLang="en-US">
                <a:sym typeface="+mn-ea"/>
              </a:rPr>
              <a:t> IF (lookahead=='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')</a:t>
            </a:r>
            <a:endParaRPr lang="zh-CN" altLang="en-US"/>
          </a:p>
          <a:p>
            <a:r>
              <a:rPr lang="zh-CN" altLang="en-US">
                <a:sym typeface="+mn-ea"/>
              </a:rPr>
              <a:t>    THEN match('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')</a:t>
            </a:r>
            <a:endParaRPr lang="zh-CN" altLang="en-US"/>
          </a:p>
          <a:p>
            <a:r>
              <a:rPr lang="en-US" altLang="zh-CN">
                <a:sym typeface="+mn-ea"/>
              </a:rPr>
              <a:t>	END;</a:t>
            </a:r>
            <a:endParaRPr lang="en-US" altLang="zh-CN"/>
          </a:p>
          <a:p>
            <a:r>
              <a:rPr lang="en-US" altLang="zh-CN">
                <a:sym typeface="+mn-ea"/>
              </a:rPr>
              <a:t>    ELSE error</a:t>
            </a:r>
            <a:endParaRPr lang="zh-CN" altLang="en-US"/>
          </a:p>
          <a:p>
            <a:r>
              <a:rPr lang="zh-CN" altLang="en-US">
                <a:sym typeface="+mn-ea"/>
              </a:rPr>
              <a:t>END;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786323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0466" y="2787026"/>
            <a:ext cx="205978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感谢大家</a:t>
            </a:r>
            <a:endParaRPr lang="zh-CN" altLang="en-US" sz="3000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tags/tag1.xml><?xml version="1.0" encoding="utf-8"?>
<p:tagLst xmlns:p="http://schemas.openxmlformats.org/presentationml/2006/main">
  <p:tag name="KSO_WM_UNIT_TABLE_BEAUTIFY" val="smartTable{a171f9a7-62ce-4548-a721-b5d3bec74eb2}"/>
</p:tagLst>
</file>

<file path=ppt/tags/tag2.xml><?xml version="1.0" encoding="utf-8"?>
<p:tagLst xmlns:p="http://schemas.openxmlformats.org/presentationml/2006/main">
  <p:tag name="KSO_WM_UNIT_TABLE_BEAUTIFY" val="smartTable{a171f9a7-62ce-4548-a721-b5d3bec74eb2}"/>
  <p:tag name="TABLE_ENDDRAG_ORIGIN_RECT" val="289*66"/>
  <p:tag name="TABLE_ENDDRAG_RECT" val="357*39*289*66"/>
</p:tagLst>
</file>

<file path=ppt/tags/tag3.xml><?xml version="1.0" encoding="utf-8"?>
<p:tagLst xmlns:p="http://schemas.openxmlformats.org/presentationml/2006/main">
  <p:tag name="KSO_WM_UNIT_TABLE_BEAUTIFY" val="smartTable{bb9ad2a4-3dd1-4808-96ad-23096d2d6071}"/>
</p:tagLst>
</file>

<file path=ppt/tags/tag4.xml><?xml version="1.0" encoding="utf-8"?>
<p:tagLst xmlns:p="http://schemas.openxmlformats.org/presentationml/2006/main">
  <p:tag name="KSO_WM_UNIT_TABLE_BEAUTIFY" val="smartTable{bb9ad2a4-3dd1-4808-96ad-23096d2d607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WPS 演示</Application>
  <PresentationFormat>全屏显示(16:9)</PresentationFormat>
  <Paragraphs>188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等线 Light</vt:lpstr>
      <vt:lpstr>华文楷体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Jen Stevens</cp:lastModifiedBy>
  <cp:revision>90</cp:revision>
  <dcterms:created xsi:type="dcterms:W3CDTF">2016-05-20T12:59:00Z</dcterms:created>
  <dcterms:modified xsi:type="dcterms:W3CDTF">2021-03-17T15:57:10Z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