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uSina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FCB"/>
    <a:srgbClr val="3082BA"/>
    <a:srgbClr val="25648F"/>
    <a:srgbClr val="1E5174"/>
    <a:srgbClr val="4E9F8E"/>
    <a:srgbClr val="458B7C"/>
    <a:srgbClr val="2E5C52"/>
    <a:srgbClr val="397367"/>
    <a:srgbClr val="3E7E70"/>
    <a:srgbClr val="62B2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5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-11298"/>
    </p:cViewPr>
  </p:sorterViewPr>
  <p:notesViewPr>
    <p:cSldViewPr snapToGrid="0"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7FE39-E206-4B27-9658-957DE19B1AAD}" type="datetimeFigureOut">
              <a:rPr lang="id-ID" smtClean="0"/>
              <a:t>22/03/2021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6A3E7-7B0A-43E6-AF50-B970C3A8BCF7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4" name="Oval 53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8" name="Oval 57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64" name="Oval 6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-2">
    <p:bg>
      <p:bgPr>
        <a:solidFill>
          <a:srgbClr val="358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4E9F8E"/>
                </a:solidFill>
              </a:rPr>
              <a:t>‹#›</a:t>
            </a:fld>
            <a:endParaRPr lang="id-ID" sz="1800" b="1" dirty="0">
              <a:solidFill>
                <a:srgbClr val="4E9F8E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4" name="Group 53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58" name="Oval 57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9" name="Oval 58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0" name="Oval 59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4" name="Oval 63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5" name="Oval 64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1454624" y="12865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643204" y="944178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6438694" y="217526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7857650" y="3344498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5965557" y="302495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0696" y="-7205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10247108" y="513222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999588" y="5279365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57" name="Group 5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1" name="Donut 60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2" name="Donut 61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Donut 75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Oval 77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Donut 79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Oval 81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Donut 85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Oval 89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Donut 91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-2">
    <p:bg>
      <p:bgPr>
        <a:solidFill>
          <a:srgbClr val="358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4E9F8E"/>
                </a:solidFill>
              </a:rPr>
              <a:t>‹#›</a:t>
            </a:fld>
            <a:endParaRPr lang="id-ID" sz="1800" b="1" dirty="0">
              <a:solidFill>
                <a:srgbClr val="4E9F8E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2148975" y="1977516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1030351" y="2088390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590260" y="1735310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4521469" y="1051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6198267" y="209340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6438694" y="2066424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9421819" y="1729081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9894179" y="121632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2148975" y="4983977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397334" y="4813199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92" name="Group 91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93" name="Donut 92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Donut 95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7" name="Donut 96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9" name="Oval 98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0" name="Donut 99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1" name="Donut 100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2" name="Oval 101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3" name="Oval 102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4" name="Donut 103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5" name="Donut 104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6" name="Donut 105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7" name="Donut 106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8" name="Oval 107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09" name="Oval 108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0" name="Oval 109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1" name="Oval 110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2" name="Donut 111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3" name="Donut 112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4" name="Oval 113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5" name="Donut 114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6" name="Donut 115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7" name="Donut 116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19" name="Oval 118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20" name="Oval 119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-2">
    <p:bg>
      <p:bgPr>
        <a:solidFill>
          <a:srgbClr val="358F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62" name="Donut 61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3" name="Donut 62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4" name="Donut 63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65" name="Donut 64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5" name="Donut 74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6" name="Oval 75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7" name="Oval 76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78" name="Donut 77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79" name="Donut 78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0" name="Oval 79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1" name="Oval 80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2" name="Donut 81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3" name="Donut 82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4" name="Donut 83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5" name="Donut 84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86" name="Oval 85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7" name="Oval 86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8" name="Oval 87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89" name="Oval 88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0" name="Donut 89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1" name="Donut 90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alpha val="8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3" name="Donut 92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4" name="Donut 93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alpha val="3000"/>
              </a:schemeClr>
            </a:solidFill>
            <a:ln>
              <a:solidFill>
                <a:schemeClr val="bg1">
                  <a:alpha val="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5" name="Donut 94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alpha val="5000"/>
              </a:schemeClr>
            </a:solidFill>
            <a:ln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6" name="Oval 95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7" name="Oval 96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8" name="Oval 97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" name="Oval 1"/>
          <p:cNvSpPr/>
          <p:nvPr userDrawn="1"/>
        </p:nvSpPr>
        <p:spPr>
          <a:xfrm>
            <a:off x="11711066" y="-118202"/>
            <a:ext cx="562727" cy="562726"/>
          </a:xfrm>
          <a:prstGeom prst="ellipse">
            <a:avLst/>
          </a:prstGeom>
          <a:solidFill>
            <a:schemeClr val="bg1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600" b="1" smtClean="0">
                <a:solidFill>
                  <a:srgbClr val="4E9F8E"/>
                </a:solidFill>
              </a:rPr>
              <a:t>‹#›</a:t>
            </a:fld>
            <a:endParaRPr lang="id-ID" sz="1800" b="1" dirty="0">
              <a:solidFill>
                <a:srgbClr val="4E9F8E"/>
              </a:solidFill>
            </a:endParaRP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chemeClr val="bg1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chemeClr val="bg1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3" name="Oval 2"/>
          <p:cNvSpPr/>
          <p:nvPr userDrawn="1"/>
        </p:nvSpPr>
        <p:spPr>
          <a:xfrm>
            <a:off x="537727" y="11481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6" name="Oval 65"/>
          <p:cNvSpPr/>
          <p:nvPr userDrawn="1"/>
        </p:nvSpPr>
        <p:spPr>
          <a:xfrm>
            <a:off x="796945" y="1460738"/>
            <a:ext cx="848545" cy="848545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7" name="Oval 66"/>
          <p:cNvSpPr/>
          <p:nvPr userDrawn="1"/>
        </p:nvSpPr>
        <p:spPr>
          <a:xfrm>
            <a:off x="2816355" y="605104"/>
            <a:ext cx="484411" cy="484411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/>
          <p:cNvSpPr/>
          <p:nvPr userDrawn="1"/>
        </p:nvSpPr>
        <p:spPr>
          <a:xfrm>
            <a:off x="7674933" y="2185609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9" name="Oval 68"/>
          <p:cNvSpPr/>
          <p:nvPr userDrawn="1"/>
        </p:nvSpPr>
        <p:spPr>
          <a:xfrm>
            <a:off x="5586909" y="3317211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0" name="Oval 69"/>
          <p:cNvSpPr/>
          <p:nvPr userDrawn="1"/>
        </p:nvSpPr>
        <p:spPr>
          <a:xfrm>
            <a:off x="4671299" y="3077232"/>
            <a:ext cx="1232083" cy="1232083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1" name="Oval 70"/>
          <p:cNvSpPr/>
          <p:nvPr userDrawn="1"/>
        </p:nvSpPr>
        <p:spPr>
          <a:xfrm>
            <a:off x="7093371" y="-118202"/>
            <a:ext cx="1366982" cy="1366982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2" name="Oval 71"/>
          <p:cNvSpPr/>
          <p:nvPr userDrawn="1"/>
        </p:nvSpPr>
        <p:spPr>
          <a:xfrm>
            <a:off x="8766769" y="2451873"/>
            <a:ext cx="668176" cy="668176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Oval 72"/>
          <p:cNvSpPr/>
          <p:nvPr userDrawn="1"/>
        </p:nvSpPr>
        <p:spPr>
          <a:xfrm>
            <a:off x="1832658" y="5104093"/>
            <a:ext cx="750810" cy="750810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4" name="Oval 73"/>
          <p:cNvSpPr/>
          <p:nvPr userDrawn="1"/>
        </p:nvSpPr>
        <p:spPr>
          <a:xfrm>
            <a:off x="2225710" y="3951557"/>
            <a:ext cx="357758" cy="357758"/>
          </a:xfrm>
          <a:prstGeom prst="ellipse">
            <a:avLst/>
          </a:prstGeom>
          <a:solidFill>
            <a:schemeClr val="bg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8" name="Rectangle 47"/>
          <p:cNvSpPr/>
          <p:nvPr userDrawn="1"/>
        </p:nvSpPr>
        <p:spPr>
          <a:xfrm>
            <a:off x="3102781" y="638333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© 2020 </a:t>
            </a:r>
            <a:r>
              <a:rPr lang="en-US" sz="900" dirty="0" err="1">
                <a:solidFill>
                  <a:schemeClr val="bg1"/>
                </a:solidFill>
              </a:rPr>
              <a:t>Companyname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id-ID" sz="900" dirty="0">
                <a:solidFill>
                  <a:schemeClr val="bg1"/>
                </a:solidFill>
              </a:rPr>
              <a:t>PowerPoint</a:t>
            </a:r>
            <a:r>
              <a:rPr lang="id-ID" sz="900" baseline="0" dirty="0">
                <a:solidFill>
                  <a:schemeClr val="bg1"/>
                </a:solidFill>
              </a:rPr>
              <a:t> Business </a:t>
            </a:r>
            <a:r>
              <a:rPr lang="en-US" sz="900" dirty="0">
                <a:solidFill>
                  <a:schemeClr val="bg1"/>
                </a:solidFill>
              </a:rPr>
              <a:t>Theme. All Rights Reserved. </a:t>
            </a:r>
            <a:endParaRPr lang="id-ID" sz="900" dirty="0">
              <a:solidFill>
                <a:schemeClr val="bg1"/>
              </a:solidFill>
            </a:endParaRPr>
          </a:p>
        </p:txBody>
      </p:sp>
      <p:grpSp>
        <p:nvGrpSpPr>
          <p:cNvPr id="53" name="Group 52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54" name="TextBox 53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/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4E9F8E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4E9F8E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4E9F8E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  <p:bldP spid="48" grpId="2"/>
      <p:bldP spid="48" grpId="3"/>
      <p:bldP spid="48" grpId="4"/>
      <p:bldP spid="48" grpId="5"/>
      <p:bldP spid="48" grpId="6"/>
      <p:bldP spid="48" grpId="7"/>
      <p:bldP spid="48" grpId="8"/>
      <p:bldP spid="48" grpId="9"/>
      <p:bldP spid="48" grpId="10"/>
      <p:bldP spid="48" grpId="11"/>
      <p:bldP spid="48" grpId="12"/>
      <p:bldP spid="48" grpId="13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4" y="1565213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3">
    <p:bg>
      <p:bgPr>
        <a:gradFill flip="none" rotWithShape="1">
          <a:gsLst>
            <a:gs pos="0">
              <a:srgbClr val="1E222A"/>
            </a:gs>
            <a:gs pos="100000">
              <a:srgbClr val="111319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3943634" y="1565213"/>
            <a:ext cx="8733041" cy="6614959"/>
            <a:chOff x="3943629" y="1565205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398233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03200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554063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12828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57342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3896877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211390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767796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rgbClr val="1E222A">
                <a:alpha val="42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31748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5840231"/>
              <a:ext cx="688490" cy="688490"/>
            </a:xfrm>
            <a:prstGeom prst="ellipse">
              <a:avLst/>
            </a:prstGeom>
            <a:solidFill>
              <a:srgbClr val="111319">
                <a:alpha val="39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497513"/>
              <a:ext cx="536090" cy="536090"/>
            </a:xfrm>
            <a:prstGeom prst="ellipse">
              <a:avLst/>
            </a:prstGeom>
            <a:solidFill>
              <a:schemeClr val="tx1">
                <a:alpha val="47000"/>
              </a:scheme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4937466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396675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459531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66875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61920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4816988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5930285"/>
              <a:ext cx="603202" cy="60320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790841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073346"/>
              <a:ext cx="312832" cy="31283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327949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rgbClr val="161920">
                <a:alpha val="75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735319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rgbClr val="111319">
                <a:alpha val="31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565205"/>
              <a:ext cx="536090" cy="536090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336045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rgbClr val="2F3540">
                <a:alpha val="13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014157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rgbClr val="1E222A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031102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rgbClr val="111319">
                <a:alpha val="54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2855922"/>
              <a:ext cx="312832" cy="312832"/>
            </a:xfrm>
            <a:prstGeom prst="ellipse">
              <a:avLst/>
            </a:prstGeom>
            <a:solidFill>
              <a:srgbClr val="161920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5882875"/>
              <a:ext cx="603202" cy="603202"/>
            </a:xfrm>
            <a:prstGeom prst="ellipse">
              <a:avLst/>
            </a:prstGeom>
            <a:solidFill>
              <a:srgbClr val="1E222A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486313"/>
              <a:ext cx="312832" cy="312832"/>
            </a:xfrm>
            <a:prstGeom prst="ellipse">
              <a:avLst/>
            </a:prstGeom>
            <a:solidFill>
              <a:srgbClr val="111319">
                <a:alpha val="47000"/>
              </a:srgbClr>
            </a:solidFill>
            <a:ln>
              <a:solidFill>
                <a:schemeClr val="tx1">
                  <a:alpha val="31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3" name="TextBox 42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5" name="Group 54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49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0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6" name="Group 5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5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2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57" name="Rectangle 56"/>
          <p:cNvSpPr/>
          <p:nvPr userDrawn="1"/>
        </p:nvSpPr>
        <p:spPr>
          <a:xfrm>
            <a:off x="3102781" y="638333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6" name="Group 3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6" name="Oval 5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53" name="Oval 52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1" name="Oval 60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2" name="Oval 61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3" name="Oval 62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54" name="Oval 53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7" grpId="1"/>
      <p:bldP spid="57" grpId="2"/>
      <p:bldP spid="57" grpId="3"/>
      <p:bldP spid="57" grpId="4"/>
      <p:bldP spid="57" grpId="5"/>
      <p:bldP spid="57" grpId="6"/>
      <p:bldP spid="57" grpId="7"/>
      <p:bldP spid="57" grpId="8"/>
      <p:bldP spid="57" grpId="9"/>
      <p:bldP spid="57" grpId="10"/>
      <p:bldP spid="57" grpId="11"/>
      <p:bldP spid="57" grpId="12"/>
      <p:bldP spid="57" grpId="13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93" name="Group 92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94" name="TextBox 93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106" name="Group 105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107" name="Oval 106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8" name="Oval 107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9" name="Oval 108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0" name="Oval 109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1" name="Oval 110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12" name="Oval 111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51" name="TextBox 50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6" name="Group 55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61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62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72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80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6200000">
            <a:off x="504088" y="768356"/>
            <a:ext cx="383327" cy="67506"/>
            <a:chOff x="2013527" y="1616364"/>
            <a:chExt cx="576928" cy="101600"/>
          </a:xfrm>
        </p:grpSpPr>
        <p:sp>
          <p:nvSpPr>
            <p:cNvPr id="83" name="Oval 82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4" name="Oval 83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5" name="Oval 84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88" name="Oval 8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77" name="Group 76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78" name="TextBox 77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83" name="Group 82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84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85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86" name="Group 85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87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88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96" name="Oval 95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46" name="TextBox 45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1" name="Group 50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52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53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55" name="Group 54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56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69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70" name="Rectangle 69"/>
          <p:cNvSpPr/>
          <p:nvPr userDrawn="1"/>
        </p:nvSpPr>
        <p:spPr>
          <a:xfrm>
            <a:off x="3102781" y="638333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Oval 77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70" grpId="2"/>
      <p:bldP spid="70" grpId="3"/>
      <p:bldP spid="70" grpId="4"/>
      <p:bldP spid="70" grpId="5"/>
      <p:bldP spid="70" grpId="6"/>
      <p:bldP spid="70" grpId="7"/>
      <p:bldP spid="70" grpId="8"/>
      <p:bldP spid="70" grpId="9"/>
      <p:bldP spid="70" grpId="10"/>
      <p:bldP spid="70" grpId="11"/>
      <p:bldP spid="70" grpId="12"/>
      <p:bldP spid="70" grpId="13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 userDrawn="1"/>
        </p:nvGrpSpPr>
        <p:grpSpPr>
          <a:xfrm rot="16200000">
            <a:off x="504088" y="1672817"/>
            <a:ext cx="383327" cy="67506"/>
            <a:chOff x="2013527" y="1616364"/>
            <a:chExt cx="576928" cy="101600"/>
          </a:xfrm>
        </p:grpSpPr>
        <p:sp>
          <p:nvSpPr>
            <p:cNvPr id="85" name="Oval 84"/>
            <p:cNvSpPr/>
            <p:nvPr userDrawn="1"/>
          </p:nvSpPr>
          <p:spPr>
            <a:xfrm>
              <a:off x="2013527" y="1616364"/>
              <a:ext cx="101600" cy="101600"/>
            </a:xfrm>
            <a:prstGeom prst="ellipse">
              <a:avLst/>
            </a:prstGeom>
            <a:solidFill>
              <a:srgbClr val="358FCB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Oval 85"/>
            <p:cNvSpPr/>
            <p:nvPr userDrawn="1"/>
          </p:nvSpPr>
          <p:spPr>
            <a:xfrm>
              <a:off x="2132359" y="1616364"/>
              <a:ext cx="101600" cy="101600"/>
            </a:xfrm>
            <a:prstGeom prst="ellipse">
              <a:avLst/>
            </a:prstGeom>
            <a:solidFill>
              <a:srgbClr val="358FCB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7" name="Oval 86"/>
            <p:cNvSpPr/>
            <p:nvPr userDrawn="1"/>
          </p:nvSpPr>
          <p:spPr>
            <a:xfrm>
              <a:off x="2251191" y="1616364"/>
              <a:ext cx="101600" cy="101600"/>
            </a:xfrm>
            <a:prstGeom prst="ellipse">
              <a:avLst/>
            </a:prstGeom>
            <a:solidFill>
              <a:srgbClr val="358FCB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8" name="Oval 87"/>
            <p:cNvSpPr/>
            <p:nvPr userDrawn="1"/>
          </p:nvSpPr>
          <p:spPr>
            <a:xfrm>
              <a:off x="2370023" y="1616364"/>
              <a:ext cx="101600" cy="101600"/>
            </a:xfrm>
            <a:prstGeom prst="ellipse">
              <a:avLst/>
            </a:prstGeom>
            <a:solidFill>
              <a:srgbClr val="358FCB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9" name="Oval 88"/>
            <p:cNvSpPr/>
            <p:nvPr userDrawn="1"/>
          </p:nvSpPr>
          <p:spPr>
            <a:xfrm>
              <a:off x="2488855" y="1616364"/>
              <a:ext cx="101600" cy="101600"/>
            </a:xfrm>
            <a:prstGeom prst="ellipse">
              <a:avLst/>
            </a:prstGeom>
            <a:solidFill>
              <a:srgbClr val="358F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943633" y="1565211"/>
            <a:ext cx="8733041" cy="6614959"/>
            <a:chOff x="3943629" y="1765230"/>
            <a:chExt cx="8733041" cy="6614959"/>
          </a:xfrm>
        </p:grpSpPr>
        <p:sp>
          <p:nvSpPr>
            <p:cNvPr id="8" name="Donut 7"/>
            <p:cNvSpPr/>
            <p:nvPr userDrawn="1"/>
          </p:nvSpPr>
          <p:spPr>
            <a:xfrm rot="6104502">
              <a:off x="10513894" y="4182360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9" name="Donut 8"/>
            <p:cNvSpPr/>
            <p:nvPr userDrawn="1"/>
          </p:nvSpPr>
          <p:spPr>
            <a:xfrm rot="6104502">
              <a:off x="11635129" y="323203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0" name="Donut 9"/>
            <p:cNvSpPr/>
            <p:nvPr userDrawn="1"/>
          </p:nvSpPr>
          <p:spPr>
            <a:xfrm rot="6104502">
              <a:off x="4885213" y="5754088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1" name="Donut 10"/>
            <p:cNvSpPr/>
            <p:nvPr userDrawn="1"/>
          </p:nvSpPr>
          <p:spPr>
            <a:xfrm rot="6104502">
              <a:off x="9890317" y="632831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/>
            <p:nvPr userDrawn="1"/>
          </p:nvSpPr>
          <p:spPr>
            <a:xfrm rot="6104502">
              <a:off x="11280398" y="277344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 userDrawn="1"/>
          </p:nvSpPr>
          <p:spPr>
            <a:xfrm rot="6104502">
              <a:off x="11255956" y="4096902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4" name="Oval 13"/>
            <p:cNvSpPr/>
            <p:nvPr userDrawn="1"/>
          </p:nvSpPr>
          <p:spPr>
            <a:xfrm rot="6104502">
              <a:off x="10988857" y="3411415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5" name="Donut 14"/>
            <p:cNvSpPr/>
            <p:nvPr userDrawn="1"/>
          </p:nvSpPr>
          <p:spPr>
            <a:xfrm rot="20504502">
              <a:off x="8157576" y="4967821"/>
              <a:ext cx="1778283" cy="1778283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42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6" name="Donut 15"/>
            <p:cNvSpPr/>
            <p:nvPr userDrawn="1"/>
          </p:nvSpPr>
          <p:spPr>
            <a:xfrm rot="20504502">
              <a:off x="5967631" y="5517505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17" name="Oval 16"/>
            <p:cNvSpPr/>
            <p:nvPr userDrawn="1"/>
          </p:nvSpPr>
          <p:spPr>
            <a:xfrm rot="20504502">
              <a:off x="7106071" y="6040256"/>
              <a:ext cx="688490" cy="688490"/>
            </a:xfrm>
            <a:prstGeom prst="ellipse">
              <a:avLst/>
            </a:prstGeom>
            <a:solidFill>
              <a:schemeClr val="bg1">
                <a:lumMod val="95000"/>
                <a:alpha val="39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Oval 17"/>
            <p:cNvSpPr/>
            <p:nvPr userDrawn="1"/>
          </p:nvSpPr>
          <p:spPr>
            <a:xfrm rot="20504502">
              <a:off x="8828367" y="4697538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Donut 18"/>
            <p:cNvSpPr/>
            <p:nvPr userDrawn="1"/>
          </p:nvSpPr>
          <p:spPr>
            <a:xfrm rot="20504502">
              <a:off x="7272388" y="5137491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0" name="Donut 19"/>
            <p:cNvSpPr/>
            <p:nvPr userDrawn="1"/>
          </p:nvSpPr>
          <p:spPr>
            <a:xfrm rot="20504502">
              <a:off x="9359434" y="5596700"/>
              <a:ext cx="1074806" cy="1074806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1" name="Donut 20"/>
            <p:cNvSpPr/>
            <p:nvPr userDrawn="1"/>
          </p:nvSpPr>
          <p:spPr>
            <a:xfrm rot="20504502">
              <a:off x="9482547" y="4659556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2" name="Donut 21"/>
            <p:cNvSpPr/>
            <p:nvPr userDrawn="1"/>
          </p:nvSpPr>
          <p:spPr>
            <a:xfrm rot="20504502">
              <a:off x="11146308" y="586877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 userDrawn="1"/>
          </p:nvSpPr>
          <p:spPr>
            <a:xfrm rot="20504502">
              <a:off x="7238767" y="5017013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4" name="Oval 23"/>
            <p:cNvSpPr/>
            <p:nvPr userDrawn="1"/>
          </p:nvSpPr>
          <p:spPr>
            <a:xfrm rot="20504502">
              <a:off x="3943629" y="613031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5" name="Oval 24"/>
            <p:cNvSpPr/>
            <p:nvPr userDrawn="1"/>
          </p:nvSpPr>
          <p:spPr>
            <a:xfrm rot="20504502">
              <a:off x="6479821" y="5990866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6" name="Oval 25"/>
            <p:cNvSpPr/>
            <p:nvPr userDrawn="1"/>
          </p:nvSpPr>
          <p:spPr>
            <a:xfrm rot="20504502">
              <a:off x="9327833" y="4273371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27" name="Donut 26"/>
            <p:cNvSpPr/>
            <p:nvPr userDrawn="1"/>
          </p:nvSpPr>
          <p:spPr>
            <a:xfrm rot="10604502">
              <a:off x="10421842" y="5527974"/>
              <a:ext cx="1327177" cy="1327177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75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8" name="Donut 27"/>
            <p:cNvSpPr/>
            <p:nvPr userDrawn="1"/>
          </p:nvSpPr>
          <p:spPr>
            <a:xfrm rot="10604502">
              <a:off x="11502978" y="1935344"/>
              <a:ext cx="1041541" cy="104154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31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 userDrawn="1"/>
          </p:nvSpPr>
          <p:spPr>
            <a:xfrm rot="10604502">
              <a:off x="11886320" y="1765230"/>
              <a:ext cx="536090" cy="536090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0" name="Donut 29"/>
            <p:cNvSpPr/>
            <p:nvPr userDrawn="1"/>
          </p:nvSpPr>
          <p:spPr>
            <a:xfrm rot="10604502">
              <a:off x="9874667" y="3536070"/>
              <a:ext cx="2626101" cy="2626101"/>
            </a:xfrm>
            <a:prstGeom prst="donut">
              <a:avLst>
                <a:gd name="adj" fmla="val 15926"/>
              </a:avLst>
            </a:prstGeom>
            <a:solidFill>
              <a:schemeClr val="bg1">
                <a:lumMod val="95000"/>
                <a:alpha val="13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1" name="Donut 30"/>
            <p:cNvSpPr/>
            <p:nvPr userDrawn="1"/>
          </p:nvSpPr>
          <p:spPr>
            <a:xfrm rot="10604502">
              <a:off x="10759809" y="3214182"/>
              <a:ext cx="835345" cy="835345"/>
            </a:xfrm>
            <a:prstGeom prst="donut">
              <a:avLst>
                <a:gd name="adj" fmla="val 11712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2" name="Donut 31"/>
            <p:cNvSpPr/>
            <p:nvPr userDrawn="1"/>
          </p:nvSpPr>
          <p:spPr>
            <a:xfrm rot="10604502">
              <a:off x="4248675" y="6231127"/>
              <a:ext cx="1074806" cy="1074806"/>
            </a:xfrm>
            <a:prstGeom prst="donut">
              <a:avLst>
                <a:gd name="adj" fmla="val 24020"/>
              </a:avLst>
            </a:prstGeom>
            <a:solidFill>
              <a:schemeClr val="bg1">
                <a:lumMod val="95000"/>
                <a:alpha val="54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 userDrawn="1"/>
          </p:nvSpPr>
          <p:spPr>
            <a:xfrm rot="10604502">
              <a:off x="11516462" y="3055947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4" name="Oval 33"/>
            <p:cNvSpPr/>
            <p:nvPr userDrawn="1"/>
          </p:nvSpPr>
          <p:spPr>
            <a:xfrm rot="10604502">
              <a:off x="8086333" y="6082900"/>
              <a:ext cx="603202" cy="60320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35" name="Oval 34"/>
            <p:cNvSpPr/>
            <p:nvPr userDrawn="1"/>
          </p:nvSpPr>
          <p:spPr>
            <a:xfrm rot="10604502">
              <a:off x="4659440" y="5686338"/>
              <a:ext cx="312832" cy="312832"/>
            </a:xfrm>
            <a:prstGeom prst="ellipse">
              <a:avLst/>
            </a:prstGeom>
            <a:solidFill>
              <a:schemeClr val="bg1">
                <a:lumMod val="95000"/>
                <a:alpha val="47000"/>
              </a:schemeClr>
            </a:solidFill>
            <a:ln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276313" y="6502736"/>
            <a:ext cx="731511" cy="276999"/>
            <a:chOff x="404977" y="6383122"/>
            <a:chExt cx="731513" cy="276999"/>
          </a:xfrm>
        </p:grpSpPr>
        <p:sp>
          <p:nvSpPr>
            <p:cNvPr id="52" name="TextBox 51"/>
            <p:cNvSpPr txBox="1"/>
            <p:nvPr/>
          </p:nvSpPr>
          <p:spPr>
            <a:xfrm>
              <a:off x="512343" y="6383122"/>
              <a:ext cx="6241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sz="1200" dirty="0">
                  <a:solidFill>
                    <a:schemeClr val="bg1">
                      <a:lumMod val="50000"/>
                    </a:schemeClr>
                  </a:solidFill>
                  <a:latin typeface="Raleway" panose="020B0003030101060003" pitchFamily="34" charset="0"/>
                </a:rPr>
                <a:t>MOST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04977" y="6417778"/>
              <a:ext cx="181253" cy="189215"/>
              <a:chOff x="4573232" y="2256703"/>
              <a:chExt cx="838558" cy="875393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573232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821694" y="2542000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4697463" y="2256703"/>
                <a:ext cx="590096" cy="590096"/>
              </a:xfrm>
              <a:prstGeom prst="ellipse">
                <a:avLst/>
              </a:prstGeom>
              <a:solidFill>
                <a:srgbClr val="358FCB">
                  <a:alpha val="70000"/>
                </a:srgb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500"/>
              </a:p>
            </p:txBody>
          </p:sp>
        </p:grpSp>
      </p:grpSp>
      <p:grpSp>
        <p:nvGrpSpPr>
          <p:cNvPr id="57" name="Group 56"/>
          <p:cNvGrpSpPr/>
          <p:nvPr userDrawn="1"/>
        </p:nvGrpSpPr>
        <p:grpSpPr>
          <a:xfrm>
            <a:off x="11807070" y="6559227"/>
            <a:ext cx="214313" cy="220663"/>
            <a:chOff x="7015550" y="2614882"/>
            <a:chExt cx="214313" cy="220663"/>
          </a:xfrm>
          <a:solidFill>
            <a:srgbClr val="358FCB"/>
          </a:solidFill>
        </p:grpSpPr>
        <p:sp>
          <p:nvSpPr>
            <p:cNvPr id="61" name="Freeform 5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7015550" y="2614882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62" name="Freeform 6">
              <a:hlinkClick r:id="" action="ppaction://hlinkshowjump?jump=nextslide"/>
            </p:cNvPr>
            <p:cNvSpPr/>
            <p:nvPr userDrawn="1"/>
          </p:nvSpPr>
          <p:spPr bwMode="auto">
            <a:xfrm>
              <a:off x="7091750" y="2657745"/>
              <a:ext cx="76200" cy="131763"/>
            </a:xfrm>
            <a:custGeom>
              <a:avLst/>
              <a:gdLst>
                <a:gd name="T0" fmla="*/ 0 w 48"/>
                <a:gd name="T1" fmla="*/ 70 h 83"/>
                <a:gd name="T2" fmla="*/ 34 w 48"/>
                <a:gd name="T3" fmla="*/ 40 h 83"/>
                <a:gd name="T4" fmla="*/ 0 w 48"/>
                <a:gd name="T5" fmla="*/ 13 h 83"/>
                <a:gd name="T6" fmla="*/ 0 w 48"/>
                <a:gd name="T7" fmla="*/ 0 h 83"/>
                <a:gd name="T8" fmla="*/ 48 w 48"/>
                <a:gd name="T9" fmla="*/ 40 h 83"/>
                <a:gd name="T10" fmla="*/ 0 w 48"/>
                <a:gd name="T11" fmla="*/ 83 h 83"/>
                <a:gd name="T12" fmla="*/ 0 w 48"/>
                <a:gd name="T13" fmla="*/ 7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3">
                  <a:moveTo>
                    <a:pt x="0" y="70"/>
                  </a:moveTo>
                  <a:lnTo>
                    <a:pt x="34" y="40"/>
                  </a:lnTo>
                  <a:lnTo>
                    <a:pt x="0" y="13"/>
                  </a:lnTo>
                  <a:lnTo>
                    <a:pt x="0" y="0"/>
                  </a:lnTo>
                  <a:lnTo>
                    <a:pt x="48" y="40"/>
                  </a:lnTo>
                  <a:lnTo>
                    <a:pt x="0" y="83"/>
                  </a:lnTo>
                  <a:lnTo>
                    <a:pt x="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grpSp>
        <p:nvGrpSpPr>
          <p:cNvPr id="63" name="Group 62"/>
          <p:cNvGrpSpPr/>
          <p:nvPr userDrawn="1"/>
        </p:nvGrpSpPr>
        <p:grpSpPr>
          <a:xfrm>
            <a:off x="11370388" y="6559227"/>
            <a:ext cx="214313" cy="220663"/>
            <a:chOff x="7395183" y="3832633"/>
            <a:chExt cx="214313" cy="220663"/>
          </a:xfrm>
          <a:solidFill>
            <a:srgbClr val="358FCB"/>
          </a:solidFill>
        </p:grpSpPr>
        <p:sp>
          <p:nvSpPr>
            <p:cNvPr id="81" name="Freeform 7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7395183" y="3832633"/>
              <a:ext cx="214313" cy="220663"/>
            </a:xfrm>
            <a:custGeom>
              <a:avLst/>
              <a:gdLst>
                <a:gd name="T0" fmla="*/ 28 w 56"/>
                <a:gd name="T1" fmla="*/ 4 h 56"/>
                <a:gd name="T2" fmla="*/ 52 w 56"/>
                <a:gd name="T3" fmla="*/ 28 h 56"/>
                <a:gd name="T4" fmla="*/ 28 w 56"/>
                <a:gd name="T5" fmla="*/ 52 h 56"/>
                <a:gd name="T6" fmla="*/ 4 w 56"/>
                <a:gd name="T7" fmla="*/ 28 h 56"/>
                <a:gd name="T8" fmla="*/ 28 w 56"/>
                <a:gd name="T9" fmla="*/ 4 h 56"/>
                <a:gd name="T10" fmla="*/ 28 w 56"/>
                <a:gd name="T11" fmla="*/ 0 h 56"/>
                <a:gd name="T12" fmla="*/ 0 w 56"/>
                <a:gd name="T13" fmla="*/ 28 h 56"/>
                <a:gd name="T14" fmla="*/ 28 w 56"/>
                <a:gd name="T15" fmla="*/ 56 h 56"/>
                <a:gd name="T16" fmla="*/ 56 w 56"/>
                <a:gd name="T17" fmla="*/ 28 h 56"/>
                <a:gd name="T18" fmla="*/ 28 w 56"/>
                <a:gd name="T19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" h="56">
                  <a:moveTo>
                    <a:pt x="28" y="4"/>
                  </a:moveTo>
                  <a:cubicBezTo>
                    <a:pt x="41" y="4"/>
                    <a:pt x="52" y="15"/>
                    <a:pt x="52" y="28"/>
                  </a:cubicBezTo>
                  <a:cubicBezTo>
                    <a:pt x="52" y="41"/>
                    <a:pt x="41" y="52"/>
                    <a:pt x="28" y="52"/>
                  </a:cubicBezTo>
                  <a:cubicBezTo>
                    <a:pt x="15" y="52"/>
                    <a:pt x="4" y="41"/>
                    <a:pt x="4" y="28"/>
                  </a:cubicBezTo>
                  <a:cubicBezTo>
                    <a:pt x="4" y="15"/>
                    <a:pt x="15" y="4"/>
                    <a:pt x="28" y="4"/>
                  </a:cubicBezTo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  <p:sp>
          <p:nvSpPr>
            <p:cNvPr id="82" name="Freeform 8">
              <a:hlinkClick r:id="" action="ppaction://hlinkshowjump?jump=previousslide"/>
            </p:cNvPr>
            <p:cNvSpPr/>
            <p:nvPr userDrawn="1"/>
          </p:nvSpPr>
          <p:spPr bwMode="auto">
            <a:xfrm>
              <a:off x="7457096" y="3880258"/>
              <a:ext cx="76200" cy="130175"/>
            </a:xfrm>
            <a:custGeom>
              <a:avLst/>
              <a:gdLst>
                <a:gd name="T0" fmla="*/ 48 w 48"/>
                <a:gd name="T1" fmla="*/ 12 h 82"/>
                <a:gd name="T2" fmla="*/ 14 w 48"/>
                <a:gd name="T3" fmla="*/ 42 h 82"/>
                <a:gd name="T4" fmla="*/ 48 w 48"/>
                <a:gd name="T5" fmla="*/ 70 h 82"/>
                <a:gd name="T6" fmla="*/ 48 w 48"/>
                <a:gd name="T7" fmla="*/ 82 h 82"/>
                <a:gd name="T8" fmla="*/ 0 w 48"/>
                <a:gd name="T9" fmla="*/ 42 h 82"/>
                <a:gd name="T10" fmla="*/ 48 w 48"/>
                <a:gd name="T11" fmla="*/ 0 h 82"/>
                <a:gd name="T12" fmla="*/ 48 w 48"/>
                <a:gd name="T13" fmla="*/ 1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82">
                  <a:moveTo>
                    <a:pt x="48" y="12"/>
                  </a:moveTo>
                  <a:lnTo>
                    <a:pt x="14" y="42"/>
                  </a:lnTo>
                  <a:lnTo>
                    <a:pt x="48" y="70"/>
                  </a:lnTo>
                  <a:lnTo>
                    <a:pt x="48" y="82"/>
                  </a:lnTo>
                  <a:lnTo>
                    <a:pt x="0" y="42"/>
                  </a:lnTo>
                  <a:lnTo>
                    <a:pt x="48" y="0"/>
                  </a:lnTo>
                  <a:lnTo>
                    <a:pt x="48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 sz="1800"/>
            </a:p>
          </p:txBody>
        </p:sp>
      </p:grpSp>
      <p:sp>
        <p:nvSpPr>
          <p:cNvPr id="83" name="Rectangle 82"/>
          <p:cNvSpPr/>
          <p:nvPr userDrawn="1"/>
        </p:nvSpPr>
        <p:spPr>
          <a:xfrm>
            <a:off x="3102781" y="6383339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© 2020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Companyname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id-ID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PowerPoint</a:t>
            </a:r>
            <a:r>
              <a:rPr lang="id-ID" sz="900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Business 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Theme. All Rights Reserved. </a:t>
            </a:r>
            <a:endParaRPr lang="id-ID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Oval 89"/>
          <p:cNvSpPr/>
          <p:nvPr userDrawn="1"/>
        </p:nvSpPr>
        <p:spPr>
          <a:xfrm>
            <a:off x="11672882" y="-148007"/>
            <a:ext cx="655570" cy="655569"/>
          </a:xfrm>
          <a:prstGeom prst="ellipse">
            <a:avLst/>
          </a:prstGeom>
          <a:solidFill>
            <a:srgbClr val="358FCB"/>
          </a:solidFill>
          <a:ln w="698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4B5E3D8-B559-49FC-84E7-900B409E63B2}" type="slidenum">
              <a:rPr lang="id-ID" sz="1400" b="1" smtClean="0">
                <a:solidFill>
                  <a:schemeClr val="bg1"/>
                </a:solidFill>
              </a:rPr>
              <a:t>‹#›</a:t>
            </a:fld>
            <a:endParaRPr lang="id-ID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83" grpId="2"/>
      <p:bldP spid="83" grpId="3"/>
      <p:bldP spid="83" grpId="4"/>
      <p:bldP spid="83" grpId="5"/>
      <p:bldP spid="83" grpId="6"/>
      <p:bldP spid="83" grpId="7"/>
      <p:bldP spid="83" grpId="8"/>
      <p:bldP spid="83" grpId="9"/>
      <p:bldP spid="83" grpId="10"/>
      <p:bldP spid="83" grpId="11"/>
      <p:bldP spid="83" grpId="12"/>
      <p:bldP spid="83" grpId="13"/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F7F7F7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6CEAD-6C4C-46CF-ADB1-280DD35AEF6B}" type="datetime1">
              <a:rPr lang="id-ID" smtClean="0"/>
              <a:t>22/03/2021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C500B-1BCB-452B-802D-F943D569753B}" type="slidenum">
              <a:rPr lang="id-ID" smtClean="0"/>
              <a:t>‹#›</a:t>
            </a:fld>
            <a:endParaRPr lang="id-ID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7474361" y="3970537"/>
            <a:ext cx="29569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1183000209  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Raleway" panose="020B0003030101060003" pitchFamily="34" charset="0"/>
              </a:rPr>
              <a:t>刘昕</a:t>
            </a:r>
            <a:endParaRPr lang="id-ID" sz="2400" b="1" dirty="0">
              <a:solidFill>
                <a:srgbClr val="358FCB"/>
              </a:solidFill>
              <a:latin typeface="Raleway" panose="020B00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2283" y="2421554"/>
            <a:ext cx="34259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习题</a:t>
            </a: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5.1(3)</a:t>
            </a:r>
            <a:endParaRPr lang="id-ID" sz="5400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3934347" y="2687931"/>
            <a:ext cx="590097" cy="590096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3" name="Oval 62"/>
          <p:cNvSpPr/>
          <p:nvPr/>
        </p:nvSpPr>
        <p:spPr>
          <a:xfrm>
            <a:off x="4182809" y="2687931"/>
            <a:ext cx="590097" cy="590096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4" name="Oval 63"/>
          <p:cNvSpPr/>
          <p:nvPr/>
        </p:nvSpPr>
        <p:spPr>
          <a:xfrm>
            <a:off x="4058578" y="2402634"/>
            <a:ext cx="590097" cy="590096"/>
          </a:xfrm>
          <a:prstGeom prst="ellipse">
            <a:avLst/>
          </a:prstGeom>
          <a:solidFill>
            <a:srgbClr val="358FCB">
              <a:alpha val="7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11" grpId="0"/>
      <p:bldP spid="62" grpId="0" animBg="1"/>
      <p:bldP spid="63" grpId="0" animBg="1"/>
      <p:bldP spid="6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895FDED-1115-408C-89A7-FB94B68707DD}"/>
              </a:ext>
            </a:extLst>
          </p:cNvPr>
          <p:cNvSpPr txBox="1">
            <a:spLocks/>
          </p:cNvSpPr>
          <p:nvPr/>
        </p:nvSpPr>
        <p:spPr>
          <a:xfrm>
            <a:off x="1988344" y="1925178"/>
            <a:ext cx="8215312" cy="1705790"/>
          </a:xfrm>
          <a:prstGeom prst="rect">
            <a:avLst/>
          </a:prstGeom>
        </p:spPr>
        <p:txBody>
          <a:bodyPr/>
          <a:lstStyle>
            <a:lvl1pPr marL="228600" indent="-228600" algn="l" defTabSz="91376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3765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为下列文法构造递归下降语法分析器（参见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SPOC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讲义“第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4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章 语法分析 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- 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上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.pdf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”第</a:t>
            </a: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42~48</a:t>
            </a:r>
            <a:r>
              <a:rPr lang="zh-CN" altLang="en-US" dirty="0">
                <a:solidFill>
                  <a:prstClr val="black"/>
                </a:solidFill>
                <a:ea typeface="华文楷体" panose="02010600040101010101" pitchFamily="2" charset="-122"/>
              </a:rPr>
              <a:t>页）</a:t>
            </a:r>
            <a:endParaRPr lang="en-US" altLang="zh-CN" dirty="0">
              <a:solidFill>
                <a:prstClr val="black"/>
              </a:solidFill>
              <a:ea typeface="华文楷体" panose="02010600040101010101" pitchFamily="2" charset="-122"/>
            </a:endParaRPr>
          </a:p>
          <a:p>
            <a:pPr marL="673100" lvl="1" indent="-273050">
              <a:lnSpc>
                <a:spcPts val="3800"/>
              </a:lnSpc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prstClr val="black"/>
                </a:solidFill>
                <a:ea typeface="华文楷体" panose="02010600040101010101" pitchFamily="2" charset="-122"/>
              </a:rPr>
              <a:t>S → 0 S 1 | 0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>
            <a:extLst>
              <a:ext uri="{FF2B5EF4-FFF2-40B4-BE49-F238E27FC236}">
                <a16:creationId xmlns:a16="http://schemas.microsoft.com/office/drawing/2014/main" id="{A502C1C8-DB8C-40C1-BDCA-D127E8EA2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13" y="2210542"/>
            <a:ext cx="8715375" cy="45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(2</a:t>
            </a:r>
            <a:r>
              <a:rPr kumimoji="1" lang="en-US" altLang="zh-CN" sz="2400" dirty="0"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构建预测分析表</a:t>
            </a:r>
            <a:endParaRPr kumimoji="1" lang="en-US" altLang="zh-CN" sz="24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244861B-E8A5-4ADA-8C8B-B337EC25A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214" y="631796"/>
            <a:ext cx="8715375" cy="1317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/>
                <a:cs typeface="楷体_GB2312"/>
              </a:rPr>
              <a:t>(1)</a:t>
            </a:r>
            <a:r>
              <a:rPr kumimoji="1"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提取左公因子：</a:t>
            </a:r>
            <a:endParaRPr kumimoji="1" lang="en-US" altLang="zh-CN" sz="2400" dirty="0"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		S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→ 0 S’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		S’ → S 1 | 1</a:t>
            </a:r>
          </a:p>
        </p:txBody>
      </p:sp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B8168535-656E-456A-A11E-E85EFFCC9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20395"/>
              </p:ext>
            </p:extLst>
          </p:nvPr>
        </p:nvGraphicFramePr>
        <p:xfrm>
          <a:off x="1915588" y="2923410"/>
          <a:ext cx="8001000" cy="2379386"/>
        </p:xfrm>
        <a:graphic>
          <a:graphicData uri="http://schemas.openxmlformats.org/drawingml/2006/table">
            <a:tbl>
              <a:tblPr/>
              <a:tblGrid>
                <a:gridCol w="133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9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6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86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251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51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7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latin typeface="Times New Roman" panose="02020603050405020304" pitchFamily="18" charset="0"/>
                        </a:rPr>
                        <a:t>          </a:t>
                      </a:r>
                      <a:r>
                        <a:rPr kumimoji="1" lang="en-US" altLang="zh-CN" sz="1600" b="0" dirty="0">
                          <a:latin typeface="+mn-lt"/>
                        </a:rPr>
                        <a:t>S</a:t>
                      </a:r>
                      <a:r>
                        <a:rPr lang="en-US" altLang="zh-CN" sz="1600" b="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 →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 S’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17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S'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</a:t>
                      </a:r>
                      <a:r>
                        <a:rPr kumimoji="1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S’ </a:t>
                      </a:r>
                      <a:r>
                        <a:rPr lang="en-US" altLang="zh-CN" sz="1600" b="0" kern="120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→ 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 1</a:t>
                      </a:r>
                      <a:endParaRPr kumimoji="1" lang="zh-CN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</a:t>
                      </a:r>
                      <a:r>
                        <a:rPr kumimoji="1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S’</a:t>
                      </a:r>
                      <a:r>
                        <a:rPr lang="en-US" altLang="zh-CN" sz="1600" b="0" kern="120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 → 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1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45485" y="5640070"/>
            <a:ext cx="684403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6F589C-7C3B-440D-BCD6-BD3E9F537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741310"/>
            <a:ext cx="4907792" cy="52200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procedure S(TOKEN);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TOKEN≠’0’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5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5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5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 S’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5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</a:t>
            </a:r>
            <a:r>
              <a:rPr lang="en-US" altLang="zh-CN" sz="5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    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16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end	</a:t>
            </a:r>
            <a:r>
              <a:rPr lang="en-US" altLang="zh-CN" sz="16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procedure S’(TOKEN);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TOKEN=’0’ 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5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5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 	  S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500" b="1" dirty="0">
                <a:solidFill>
                  <a:srgbClr val="00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lang="en-US" altLang="zh-CN" sz="16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	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TOKEN≠’1’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	  GETNEXT(TOKEN);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endParaRPr lang="en-US" altLang="zh-CN" sz="1600" b="1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else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lang="en-US" altLang="zh-CN" sz="1600" b="1" dirty="0">
                <a:solidFill>
                  <a:srgbClr val="3333FF"/>
                </a:solidFill>
                <a:latin typeface="Times New Roman" pitchFamily="18" charset="0"/>
                <a:ea typeface="楷体_GB2312"/>
                <a:cs typeface="楷体_GB2312"/>
              </a:rPr>
              <a:t>if  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TOKEN=’1’ ;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  <a:r>
              <a:rPr lang="en-US" altLang="zh-CN" sz="5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endParaRPr lang="en-US" altLang="zh-CN" sz="500" b="1" dirty="0">
              <a:solidFill>
                <a:srgbClr val="CC0000"/>
              </a:solidFill>
              <a:latin typeface="Times New Roman" pitchFamily="18" charset="0"/>
              <a:ea typeface="楷体_GB2312"/>
              <a:cs typeface="楷体_GB2312"/>
            </a:endParaRPr>
          </a:p>
          <a:p>
            <a:pPr marL="533400" indent="-533400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defRPr/>
            </a:pPr>
            <a:r>
              <a:rPr lang="en-US" altLang="zh-CN" sz="1600" b="1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lang="en-US" altLang="zh-CN" sz="16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end	</a:t>
            </a:r>
            <a:r>
              <a:rPr lang="en-US" altLang="zh-CN" sz="1600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楷体_GB2312"/>
              </a:rPr>
              <a:t> </a:t>
            </a:r>
          </a:p>
          <a:p>
            <a:pPr marL="533400" indent="-533400" eaLnBrk="1" hangingPunct="1">
              <a:lnSpc>
                <a:spcPts val="1300"/>
              </a:lnSpc>
              <a:spcBef>
                <a:spcPct val="20000"/>
              </a:spcBef>
              <a:buClr>
                <a:srgbClr val="5EAEFF"/>
              </a:buClr>
              <a:buSzPct val="60000"/>
              <a:buFont typeface="Wingdings" pitchFamily="2" charset="2"/>
              <a:buNone/>
              <a:defRPr/>
            </a:pPr>
            <a:endParaRPr lang="en-US" altLang="zh-CN" sz="1600" dirty="0">
              <a:solidFill>
                <a:prstClr val="black"/>
              </a:solidFill>
              <a:latin typeface="Times New Roman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7" name="Group 18">
            <a:extLst>
              <a:ext uri="{FF2B5EF4-FFF2-40B4-BE49-F238E27FC236}">
                <a16:creationId xmlns:a16="http://schemas.microsoft.com/office/drawing/2014/main" id="{704D0C6A-E912-469B-9463-339ACAA49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712423"/>
              </p:ext>
            </p:extLst>
          </p:nvPr>
        </p:nvGraphicFramePr>
        <p:xfrm>
          <a:off x="630968" y="3178206"/>
          <a:ext cx="4677879" cy="2232731"/>
        </p:xfrm>
        <a:graphic>
          <a:graphicData uri="http://schemas.openxmlformats.org/drawingml/2006/table">
            <a:tbl>
              <a:tblPr/>
              <a:tblGrid>
                <a:gridCol w="78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35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非终结符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输入符号</a:t>
                      </a: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51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endParaRPr kumimoji="0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zh-CN" sz="1600" dirty="0">
                          <a:latin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1600" b="0" dirty="0">
                          <a:latin typeface="+mn-lt"/>
                        </a:rPr>
                        <a:t>S</a:t>
                      </a:r>
                      <a:r>
                        <a:rPr lang="en-US" altLang="zh-CN" sz="1600" b="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</a:rPr>
                        <a:t> → </a:t>
                      </a:r>
                      <a:r>
                        <a:rPr kumimoji="1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0 S’</a:t>
                      </a: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6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S'</a:t>
                      </a:r>
                      <a:endParaRPr kumimoji="1" lang="zh-CN" altLang="en-US" sz="16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S’ </a:t>
                      </a:r>
                      <a:r>
                        <a:rPr lang="en-US" altLang="zh-CN" sz="1600" b="0" kern="120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→ 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 1</a:t>
                      </a:r>
                      <a:endParaRPr kumimoji="1" lang="zh-CN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S’</a:t>
                      </a:r>
                      <a:r>
                        <a:rPr lang="en-US" altLang="zh-CN" sz="1600" b="0" kern="1200" dirty="0">
                          <a:solidFill>
                            <a:prstClr val="black"/>
                          </a:solidFill>
                          <a:latin typeface="+mn-lt"/>
                          <a:ea typeface="华文楷体" panose="02010600040101010101" pitchFamily="2" charset="-122"/>
                          <a:cs typeface="+mn-cs"/>
                        </a:rPr>
                        <a:t> → </a:t>
                      </a:r>
                      <a:r>
                        <a:rPr kumimoji="1" lang="en-US" altLang="zh-CN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1" lang="zh-CN" alt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1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ndara" panose="020E0502030303020204" pitchFamily="34" charset="0"/>
                        <a:ea typeface="华文楷体" panose="02010600040101010101" pitchFamily="2" charset="-122"/>
                      </a:endParaRPr>
                    </a:p>
                  </a:txBody>
                  <a:tcPr marL="183558" marR="183558" marT="34284" marB="3428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6ED19351-0254-4389-8A0E-57963FC70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64" y="1096416"/>
            <a:ext cx="3894569" cy="88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		S</a:t>
            </a: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 → 0 S’</a:t>
            </a:r>
          </a:p>
          <a:p>
            <a:pPr>
              <a:lnSpc>
                <a:spcPts val="2800"/>
              </a:lnSpc>
              <a:spcBef>
                <a:spcPct val="20000"/>
              </a:spcBef>
              <a:buClr>
                <a:schemeClr val="tx2"/>
              </a:buClr>
              <a:buSzPct val="75000"/>
            </a:pPr>
            <a:r>
              <a:rPr lang="en-US" altLang="zh-CN" sz="2400" dirty="0">
                <a:solidFill>
                  <a:prstClr val="black"/>
                </a:solidFill>
                <a:ea typeface="华文楷体" panose="02010600040101010101" pitchFamily="2" charset="-122"/>
              </a:rPr>
              <a:t>		S’ → S 1 |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F7F7F7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637358" y="2325950"/>
            <a:ext cx="49172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b="1" dirty="0">
                <a:solidFill>
                  <a:schemeClr val="bg1">
                    <a:lumMod val="50000"/>
                  </a:schemeClr>
                </a:solidFill>
                <a:latin typeface="Raleway" panose="020B0003030101060003" pitchFamily="34" charset="0"/>
              </a:rPr>
              <a:t>感谢聆听</a:t>
            </a:r>
            <a:endParaRPr lang="id-ID" sz="8800" b="1" dirty="0">
              <a:solidFill>
                <a:schemeClr val="bg1">
                  <a:lumMod val="50000"/>
                </a:schemeClr>
              </a:solidFill>
              <a:latin typeface="Raleway" panose="020B00030301010600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246</Words>
  <Application>Microsoft Office PowerPoint</Application>
  <PresentationFormat>宽屏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Raleway</vt:lpstr>
      <vt:lpstr>华文楷体</vt:lpstr>
      <vt:lpstr>楷体</vt:lpstr>
      <vt:lpstr>Arial</vt:lpstr>
      <vt:lpstr>Calibri</vt:lpstr>
      <vt:lpstr>Calibri Light</vt:lpstr>
      <vt:lpstr>Candara</vt:lpstr>
      <vt:lpstr>Tahoma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哎呀小小草</dc:creator>
  <cp:lastModifiedBy>刘 昕</cp:lastModifiedBy>
  <cp:revision>455</cp:revision>
  <dcterms:created xsi:type="dcterms:W3CDTF">2014-06-26T04:26:00Z</dcterms:created>
  <dcterms:modified xsi:type="dcterms:W3CDTF">2021-03-22T10:32:32Z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