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1" r:id="rId4"/>
    <p:sldId id="412" r:id="rId6"/>
    <p:sldId id="413" r:id="rId7"/>
    <p:sldId id="414" r:id="rId8"/>
    <p:sldId id="415" r:id="rId9"/>
    <p:sldId id="416" r:id="rId10"/>
    <p:sldId id="417" r:id="rId11"/>
    <p:sldId id="41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3.jpeg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25600" y="4769999"/>
            <a:ext cx="6037124" cy="1112400"/>
          </a:xfrm>
        </p:spPr>
        <p:txBody>
          <a:bodyPr lIns="101600" tIns="38100" rIns="25400" bIns="38100" anchor="t" anchorCtr="0">
            <a:noAutofit/>
          </a:bodyPr>
          <a:lstStyle>
            <a:lvl1pPr algn="l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25601" y="4453199"/>
            <a:ext cx="6037124" cy="316800"/>
          </a:xfrm>
        </p:spPr>
        <p:txBody>
          <a:bodyPr lIns="101600" tIns="38100" rIns="76200" bIns="381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24849" y="5927026"/>
            <a:ext cx="6037919" cy="3175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949701" y="2625083"/>
            <a:ext cx="4292598" cy="899167"/>
          </a:xfrm>
        </p:spPr>
        <p:txBody>
          <a:bodyPr vert="horz" lIns="90000" tIns="46800" rIns="90000" bIns="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3949701" y="3571233"/>
            <a:ext cx="4292598" cy="698500"/>
          </a:xfrm>
        </p:spPr>
        <p:txBody>
          <a:bodyPr lIns="900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64815" y="-528"/>
            <a:ext cx="6262370" cy="2708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667000" y="3332480"/>
            <a:ext cx="6858000" cy="624845"/>
          </a:xfrm>
        </p:spPr>
        <p:txBody>
          <a:bodyPr lIns="90170" tIns="46990" rIns="90170" bIns="46990" anchor="ctr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667000" y="4035425"/>
            <a:ext cx="6858000" cy="1077985"/>
          </a:xfrm>
        </p:spPr>
        <p:txBody>
          <a:bodyPr lIns="90170" tIns="46990" rIns="90170" bIns="4699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 rot="19800000">
            <a:off x="891227" y="3161488"/>
            <a:ext cx="1515600" cy="1515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 rot="19800000">
            <a:off x="2824740" y="1766160"/>
            <a:ext cx="781200" cy="781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11"/>
            </p:custDataLst>
          </p:nvPr>
        </p:nvSpPr>
        <p:spPr>
          <a:xfrm rot="19800000">
            <a:off x="9310374" y="2394562"/>
            <a:ext cx="957600" cy="95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14.xml"/><Relationship Id="rId24" Type="http://schemas.openxmlformats.org/officeDocument/2006/relationships/tags" Target="../tags/tag113.xml"/><Relationship Id="rId23" Type="http://schemas.openxmlformats.org/officeDocument/2006/relationships/tags" Target="../tags/tag112.xml"/><Relationship Id="rId22" Type="http://schemas.openxmlformats.org/officeDocument/2006/relationships/tags" Target="../tags/tag111.xml"/><Relationship Id="rId21" Type="http://schemas.openxmlformats.org/officeDocument/2006/relationships/tags" Target="../tags/tag110.xml"/><Relationship Id="rId20" Type="http://schemas.openxmlformats.org/officeDocument/2006/relationships/tags" Target="../tags/tag10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5725" y="3731774"/>
            <a:ext cx="6037124" cy="1112400"/>
          </a:xfrm>
        </p:spPr>
        <p:txBody>
          <a:bodyPr/>
          <a:p>
            <a:r>
              <a:rPr lang="en-US" altLang="zh-CN"/>
              <a:t>7.5(1)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54339" y="5172011"/>
            <a:ext cx="6037919" cy="317500"/>
          </a:xfrm>
        </p:spPr>
        <p:txBody>
          <a:bodyPr/>
          <a:p>
            <a:r>
              <a:rPr lang="en-US" altLang="zh-CN"/>
              <a:t>1180300617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999490" y="1185545"/>
            <a:ext cx="7705725" cy="2470150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pt-B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pt-B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S → S S + | S S * | a</a:t>
            </a:r>
            <a:endParaRPr lang="pt-BR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sz="2800">
                <a:sym typeface="+mn-ea"/>
              </a:rPr>
              <a:t>扩展文法：</a:t>
            </a:r>
            <a:endParaRPr lang="zh-CN" altLang="en-US" sz="2800"/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>
                <a:sym typeface="+mn-ea"/>
              </a:rPr>
              <a:t>	S’-&gt;S</a:t>
            </a:r>
            <a:endParaRPr lang="en-US" altLang="zh-CN" sz="2800"/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>
                <a:sym typeface="+mn-ea"/>
              </a:rPr>
              <a:t>	S-&gt;SS+</a:t>
            </a:r>
            <a:endParaRPr lang="en-US" altLang="zh-CN" sz="2800"/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>
                <a:sym typeface="+mn-ea"/>
              </a:rPr>
              <a:t>	S-&gt;SS*</a:t>
            </a:r>
            <a:endParaRPr lang="en-US" altLang="zh-CN" sz="2800"/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>
                <a:sym typeface="+mn-ea"/>
              </a:rPr>
              <a:t>	S-&gt;a</a:t>
            </a:r>
            <a:endParaRPr lang="en-US" altLang="zh-CN" sz="2800"/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pt-BR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2455" y="679450"/>
            <a:ext cx="1022223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首先求</a:t>
            </a:r>
            <a:r>
              <a:rPr lang="en-US" altLang="zh-CN" sz="2800"/>
              <a:t>S’-&gt;.S,$</a:t>
            </a:r>
            <a:r>
              <a:rPr lang="zh-CN" altLang="en-US" sz="2800"/>
              <a:t>的闭包，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根据</a:t>
            </a:r>
            <a:r>
              <a:rPr lang="en-US" altLang="zh-CN" sz="2800"/>
              <a:t>A-&gt;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α.Bβ,a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B-&gt;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γ,b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可等价于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B-&gt;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γ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FIRST(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βa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可得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α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ε,B=S,β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ε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S-&gt;.SS+,$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S-&gt;.SS*,$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S-&gt;.a,$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根据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S-&gt;.SS+,$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S-&gt;.SS*,$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可得）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S-&gt;.SS+,a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S-&gt;.SS*,a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S-&gt;.a,a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54290" y="4217670"/>
            <a:ext cx="2565400" cy="2327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15275" y="4325620"/>
            <a:ext cx="3849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State 0</a:t>
            </a:r>
            <a:endParaRPr lang="en-US" altLang="zh-CN" sz="2800"/>
          </a:p>
          <a:p>
            <a:r>
              <a:rPr lang="en-US" altLang="zh-CN" sz="2800"/>
              <a:t>S’-&gt;.S,$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S-&gt;.SS+,$/a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S-&gt;.SS*,$/a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S-&gt;.a,$/a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8795" y="663575"/>
            <a:ext cx="31197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GOTO(I</a:t>
            </a:r>
            <a:r>
              <a:rPr lang="en-US" altLang="zh-CN" baseline="-25000"/>
              <a:t>0</a:t>
            </a:r>
            <a:r>
              <a:rPr lang="en-US" altLang="zh-CN"/>
              <a:t>,S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S’-&gt;S.,$</a:t>
            </a:r>
            <a:endParaRPr lang="zh-CN" altLang="en-US"/>
          </a:p>
          <a:p>
            <a:r>
              <a:rPr lang="en-US" altLang="zh-CN"/>
              <a:t>S-&gt;S.S+,$/</a:t>
            </a:r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S-&gt;S.S*,$/</a:t>
            </a:r>
            <a:r>
              <a:rPr lang="en-US" altLang="zh-CN"/>
              <a:t>a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(</a:t>
            </a:r>
            <a:r>
              <a:rPr lang="en-US" altLang="zh-CN">
                <a:sym typeface="+mn-ea"/>
              </a:rPr>
              <a:t>S-&gt;S.S+,$/a)</a:t>
            </a:r>
            <a:endParaRPr lang="en-US" altLang="zh-CN"/>
          </a:p>
          <a:p>
            <a:r>
              <a:rPr lang="en-US" altLang="zh-CN"/>
              <a:t>S-&gt;.SS+,+</a:t>
            </a:r>
            <a:endParaRPr lang="en-US" altLang="zh-CN"/>
          </a:p>
          <a:p>
            <a:r>
              <a:rPr lang="en-US" altLang="zh-CN"/>
              <a:t>S-&gt;.SS*,+</a:t>
            </a:r>
            <a:endParaRPr lang="en-US" altLang="zh-CN"/>
          </a:p>
          <a:p>
            <a:r>
              <a:rPr lang="en-US" altLang="zh-CN"/>
              <a:t>S-&gt;.a,+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(</a:t>
            </a:r>
            <a:r>
              <a:rPr lang="en-US" altLang="zh-CN">
                <a:sym typeface="+mn-ea"/>
              </a:rPr>
              <a:t>S-&gt;S.S*,$/a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S-&gt;.SS+,*</a:t>
            </a:r>
            <a:endParaRPr lang="en-US" altLang="zh-CN"/>
          </a:p>
          <a:p>
            <a:r>
              <a:rPr lang="en-US" altLang="zh-CN"/>
              <a:t>S-&gt;.SS*,*</a:t>
            </a:r>
            <a:endParaRPr lang="en-US" altLang="zh-CN"/>
          </a:p>
          <a:p>
            <a:r>
              <a:rPr lang="en-US" altLang="zh-CN"/>
              <a:t>S-&gt;.a,*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(</a:t>
            </a:r>
            <a:r>
              <a:rPr lang="en-US" altLang="zh-CN">
                <a:sym typeface="+mn-ea"/>
              </a:rPr>
              <a:t>S-&gt;.SS+,+  S-&gt;.SS*,+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(</a:t>
            </a:r>
            <a:r>
              <a:rPr lang="en-US" altLang="zh-CN">
                <a:sym typeface="+mn-ea"/>
              </a:rPr>
              <a:t>S-&gt;.SS+,*   S-&gt;.SS*,*)</a:t>
            </a:r>
            <a:endParaRPr lang="en-US" altLang="zh-CN"/>
          </a:p>
          <a:p>
            <a:r>
              <a:rPr lang="en-US" altLang="zh-CN"/>
              <a:t>S-&gt;.SS+,a</a:t>
            </a:r>
            <a:endParaRPr lang="en-US" altLang="zh-CN"/>
          </a:p>
          <a:p>
            <a:r>
              <a:rPr lang="en-US" altLang="zh-CN"/>
              <a:t>S-&gt;.SS*,a</a:t>
            </a:r>
            <a:endParaRPr lang="en-US" altLang="zh-CN"/>
          </a:p>
          <a:p>
            <a:r>
              <a:rPr lang="en-US" altLang="zh-CN"/>
              <a:t>S-&gt;a,a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783330" y="756285"/>
            <a:ext cx="2718435" cy="22117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24850" y="663575"/>
            <a:ext cx="3155950" cy="3417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91550" y="862965"/>
            <a:ext cx="25317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State 1</a:t>
            </a:r>
            <a:endParaRPr lang="en-US" altLang="zh-CN" sz="2800"/>
          </a:p>
          <a:p>
            <a:r>
              <a:rPr lang="en-US" altLang="zh-CN" sz="2800"/>
              <a:t>S’-&gt;S.,$</a:t>
            </a:r>
            <a:endParaRPr lang="en-US" altLang="zh-CN" sz="2800"/>
          </a:p>
          <a:p>
            <a:r>
              <a:rPr lang="en-US" altLang="zh-CN" sz="2800"/>
              <a:t>S-&gt;S.S+,$/a</a:t>
            </a:r>
            <a:endParaRPr lang="en-US" altLang="zh-CN" sz="2800"/>
          </a:p>
          <a:p>
            <a:r>
              <a:rPr lang="en-US" altLang="zh-CN" sz="2800"/>
              <a:t>S-&gt;S.S,$/a</a:t>
            </a:r>
            <a:endParaRPr lang="en-US" altLang="zh-CN" sz="2800"/>
          </a:p>
          <a:p>
            <a:r>
              <a:rPr lang="en-US" altLang="zh-CN" sz="2800"/>
              <a:t>S-&gt;.SS+,+/*/a</a:t>
            </a:r>
            <a:endParaRPr lang="en-US" altLang="zh-CN" sz="2800"/>
          </a:p>
          <a:p>
            <a:r>
              <a:rPr lang="en-US" altLang="zh-CN" sz="2800"/>
              <a:t>S-&gt;.SS*,+/*/a</a:t>
            </a:r>
            <a:endParaRPr lang="en-US" altLang="zh-CN" sz="2800"/>
          </a:p>
          <a:p>
            <a:r>
              <a:rPr lang="en-US" altLang="zh-CN" sz="2800"/>
              <a:t>S-&gt;.a,+/*/a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510020" y="1810385"/>
            <a:ext cx="1814830" cy="3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25310" y="1327785"/>
            <a:ext cx="90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3983990" y="756285"/>
            <a:ext cx="3849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State 0</a:t>
            </a:r>
            <a:endParaRPr lang="en-US" altLang="zh-CN" sz="2800"/>
          </a:p>
          <a:p>
            <a:r>
              <a:rPr lang="en-US" altLang="zh-CN" sz="2800"/>
              <a:t>S’-&gt;.S,$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S-&gt;.SS+,$/a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S-&gt;.SS*,$/a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S-&gt;.a,$/a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8920" y="118745"/>
            <a:ext cx="282702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GOTO(I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,S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/>
              <a:t>S-&gt;SS.+,$/a</a:t>
            </a:r>
            <a:endParaRPr lang="en-US" altLang="zh-CN"/>
          </a:p>
          <a:p>
            <a:r>
              <a:rPr lang="en-US" altLang="zh-CN"/>
              <a:t>S-&gt;SS.*,$/a</a:t>
            </a:r>
            <a:endParaRPr lang="en-US" altLang="zh-CN"/>
          </a:p>
          <a:p>
            <a:r>
              <a:rPr lang="en-US" altLang="zh-CN"/>
              <a:t>S-&gt;S.S+,+/*/a</a:t>
            </a:r>
            <a:endParaRPr lang="en-US" altLang="zh-CN"/>
          </a:p>
          <a:p>
            <a:r>
              <a:rPr lang="en-US" altLang="zh-CN"/>
              <a:t>S-&gt;S.S*,+/*/a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(S-&gt;S.S+,+/*/a)</a:t>
            </a:r>
            <a:endParaRPr lang="en-US" altLang="zh-CN"/>
          </a:p>
          <a:p>
            <a:r>
              <a:rPr lang="en-US" altLang="zh-CN"/>
              <a:t>S-&gt;.SS+,+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S-&gt;.SS*,+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S-&gt;.a,+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(S-&gt;S.S*,+/*/a)</a:t>
            </a:r>
            <a:endParaRPr lang="en-US" altLang="zh-CN"/>
          </a:p>
          <a:p>
            <a:r>
              <a:rPr lang="en-US" altLang="zh-CN">
                <a:sym typeface="+mn-ea"/>
              </a:rPr>
              <a:t>S-&gt;.SS+,*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S-&gt;.SS*,*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S-&gt;.a,*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S-&gt;.SS+,+  S-&gt;.SS*,+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S-&gt;.SS+,*   S-&gt;.SS*,*)</a:t>
            </a:r>
            <a:endParaRPr lang="en-US" altLang="zh-CN"/>
          </a:p>
          <a:p>
            <a:r>
              <a:rPr lang="en-US" altLang="zh-CN">
                <a:sym typeface="+mn-ea"/>
              </a:rPr>
              <a:t>S-&gt;.SS+,a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S-&gt;.SS*,a</a:t>
            </a:r>
            <a:endParaRPr lang="en-US" altLang="zh-CN"/>
          </a:p>
          <a:p>
            <a:r>
              <a:rPr lang="en-US" altLang="zh-CN">
                <a:sym typeface="+mn-ea"/>
              </a:rPr>
              <a:t>S-&gt;a,a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75990" y="285750"/>
            <a:ext cx="2718435" cy="22117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24850" y="118745"/>
            <a:ext cx="3065145" cy="3117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66560" y="868045"/>
            <a:ext cx="90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273165" y="1391920"/>
            <a:ext cx="2051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09895" y="3487420"/>
            <a:ext cx="2578100" cy="3235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61025" y="3487420"/>
            <a:ext cx="227520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State 2 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S-&gt;SS.+,$/a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S-&gt;SS.*,$/a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S-&gt;S.S*,+/*/a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S-&gt;.SS+,+/*/a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S-&gt;.SS*,+/*/a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S-&gt;.a,+/*/a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</p:txBody>
      </p:sp>
      <p:cxnSp>
        <p:nvCxnSpPr>
          <p:cNvPr id="12" name="直接箭头连接符 11"/>
          <p:cNvCxnSpPr>
            <a:endCxn id="10" idx="3"/>
          </p:cNvCxnSpPr>
          <p:nvPr/>
        </p:nvCxnSpPr>
        <p:spPr>
          <a:xfrm flipH="1">
            <a:off x="8087995" y="3164840"/>
            <a:ext cx="1828165" cy="194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7300" y="4098925"/>
            <a:ext cx="86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15" name="文本框 14"/>
          <p:cNvSpPr txBox="1"/>
          <p:nvPr/>
        </p:nvSpPr>
        <p:spPr>
          <a:xfrm>
            <a:off x="3475990" y="285750"/>
            <a:ext cx="3849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State 0</a:t>
            </a:r>
            <a:endParaRPr lang="en-US" altLang="zh-CN" sz="2800"/>
          </a:p>
          <a:p>
            <a:r>
              <a:rPr lang="en-US" altLang="zh-CN" sz="2800"/>
              <a:t>S’-&gt;.S,$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S-&gt;.SS+,$/a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S-&gt;.SS*,$/a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S-&gt;.a,$/a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91550" y="128905"/>
            <a:ext cx="25317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State 1</a:t>
            </a:r>
            <a:endParaRPr lang="en-US" altLang="zh-CN" sz="2800"/>
          </a:p>
          <a:p>
            <a:r>
              <a:rPr lang="en-US" altLang="zh-CN" sz="2800"/>
              <a:t>S’-&gt;S.,$</a:t>
            </a:r>
            <a:endParaRPr lang="en-US" altLang="zh-CN" sz="2800"/>
          </a:p>
          <a:p>
            <a:r>
              <a:rPr lang="en-US" altLang="zh-CN" sz="2800"/>
              <a:t>S-&gt;S.S+,$/a</a:t>
            </a:r>
            <a:endParaRPr lang="en-US" altLang="zh-CN" sz="2800"/>
          </a:p>
          <a:p>
            <a:r>
              <a:rPr lang="en-US" altLang="zh-CN" sz="2800"/>
              <a:t>S-&gt;S.S,$/a</a:t>
            </a:r>
            <a:endParaRPr lang="en-US" altLang="zh-CN" sz="2800"/>
          </a:p>
          <a:p>
            <a:r>
              <a:rPr lang="en-US" altLang="zh-CN" sz="2800"/>
              <a:t>S-&gt;.SS+,+/*/a</a:t>
            </a:r>
            <a:endParaRPr lang="en-US" altLang="zh-CN" sz="2800"/>
          </a:p>
          <a:p>
            <a:r>
              <a:rPr lang="en-US" altLang="zh-CN" sz="2800"/>
              <a:t>S-&gt;.SS*,+/*/a</a:t>
            </a:r>
            <a:endParaRPr lang="en-US" altLang="zh-CN" sz="2800"/>
          </a:p>
          <a:p>
            <a:r>
              <a:rPr lang="en-US" altLang="zh-CN" sz="2800"/>
              <a:t>S-&gt;.a,+/*/a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475990" y="285750"/>
            <a:ext cx="2718435" cy="22117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24850" y="118745"/>
            <a:ext cx="3039745" cy="2671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66560" y="868045"/>
            <a:ext cx="90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273165" y="1391920"/>
            <a:ext cx="2051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555990" y="3487420"/>
            <a:ext cx="2578100" cy="3235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73895" y="2865755"/>
            <a:ext cx="86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21" name="文本框 20"/>
          <p:cNvSpPr txBox="1"/>
          <p:nvPr/>
        </p:nvSpPr>
        <p:spPr>
          <a:xfrm>
            <a:off x="302260" y="400050"/>
            <a:ext cx="273558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GOTO(I</a:t>
            </a:r>
            <a:r>
              <a:rPr lang="en-US" altLang="zh-CN" baseline="-25000"/>
              <a:t>2</a:t>
            </a:r>
            <a:r>
              <a:rPr lang="en-US" altLang="zh-CN"/>
              <a:t>,S)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S-&gt;SS.+,+/*/</a:t>
            </a:r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S-&gt;SS.*,+/*/</a:t>
            </a:r>
            <a:r>
              <a:rPr lang="en-US" altLang="zh-CN"/>
              <a:t>a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S-&gt;S.S+,+/*/a</a:t>
            </a:r>
            <a:endParaRPr lang="en-US" altLang="zh-CN"/>
          </a:p>
          <a:p>
            <a:r>
              <a:rPr lang="en-US" altLang="zh-CN">
                <a:sym typeface="+mn-ea"/>
              </a:rPr>
              <a:t>S-&gt;S.S*,+/*/a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(S-&gt;S.S+,+/*/a)</a:t>
            </a:r>
            <a:endParaRPr lang="en-US" altLang="zh-CN"/>
          </a:p>
          <a:p>
            <a:r>
              <a:rPr lang="en-US" altLang="zh-CN">
                <a:sym typeface="+mn-ea"/>
              </a:rPr>
              <a:t>S-&gt;.SS+,+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S-&gt;.SS*,+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S-&gt;.a,+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(S-&gt;S.S*,+/*/a)</a:t>
            </a:r>
            <a:endParaRPr lang="en-US" altLang="zh-CN"/>
          </a:p>
          <a:p>
            <a:r>
              <a:rPr lang="en-US" altLang="zh-CN">
                <a:sym typeface="+mn-ea"/>
              </a:rPr>
              <a:t>S-&gt;.SS+,*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S-&gt;.SS*,*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S-&gt;.a,*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(S-&gt;.SS+,+  S-&gt;.SS*,+)</a:t>
            </a:r>
            <a:endParaRPr lang="en-US" altLang="zh-CN"/>
          </a:p>
          <a:p>
            <a:r>
              <a:rPr lang="en-US" altLang="zh-CN">
                <a:sym typeface="+mn-ea"/>
              </a:rPr>
              <a:t>(S-&gt;.SS+,*   S-&gt;.SS*,*)</a:t>
            </a:r>
            <a:endParaRPr lang="en-US" altLang="zh-CN"/>
          </a:p>
          <a:p>
            <a:r>
              <a:rPr lang="en-US" altLang="zh-CN">
                <a:sym typeface="+mn-ea"/>
              </a:rPr>
              <a:t>S-&gt;.SS+,a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S-&gt;.SS*,a</a:t>
            </a:r>
            <a:endParaRPr lang="en-US" altLang="zh-CN"/>
          </a:p>
          <a:p>
            <a:r>
              <a:rPr lang="en-US" altLang="zh-CN">
                <a:sym typeface="+mn-ea"/>
              </a:rPr>
              <a:t>S-&gt;.a,a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9561195" y="2865755"/>
            <a:ext cx="12700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761105" y="3135630"/>
            <a:ext cx="2827655" cy="3550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879215" y="3280410"/>
            <a:ext cx="25647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State 3 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S-&gt;SS.*,+/*/a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S-&gt;S.S*,+/*/a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S-&gt;.SS+,+/*/a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S-&gt;.SS*,+/*/a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S-&gt;.a,+/*/a</a:t>
            </a:r>
            <a:endParaRPr lang="zh-CN" altLang="en-US" sz="240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6621145" y="4951730"/>
            <a:ext cx="191516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241540" y="4425950"/>
            <a:ext cx="674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34" name="任意多边形 33"/>
          <p:cNvSpPr/>
          <p:nvPr/>
        </p:nvSpPr>
        <p:spPr>
          <a:xfrm>
            <a:off x="2548255" y="3994150"/>
            <a:ext cx="1132840" cy="1240790"/>
          </a:xfrm>
          <a:custGeom>
            <a:avLst/>
            <a:gdLst>
              <a:gd name="connisteX0" fmla="*/ 1132840 w 1132840"/>
              <a:gd name="connsiteY0" fmla="*/ 1240790 h 1240790"/>
              <a:gd name="connisteX1" fmla="*/ 0 w 1132840"/>
              <a:gd name="connsiteY1" fmla="*/ 890270 h 1240790"/>
              <a:gd name="connisteX2" fmla="*/ 1132840 w 1132840"/>
              <a:gd name="connsiteY2" fmla="*/ 0 h 12407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32840" h="1240790">
                <a:moveTo>
                  <a:pt x="1132840" y="1240790"/>
                </a:moveTo>
                <a:cubicBezTo>
                  <a:pt x="883920" y="1188720"/>
                  <a:pt x="0" y="1138555"/>
                  <a:pt x="0" y="890270"/>
                </a:cubicBezTo>
                <a:cubicBezTo>
                  <a:pt x="0" y="641985"/>
                  <a:pt x="883920" y="170815"/>
                  <a:pt x="11328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64155" y="3602990"/>
            <a:ext cx="728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8602345" y="172720"/>
            <a:ext cx="25317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State 1</a:t>
            </a:r>
            <a:endParaRPr lang="en-US" altLang="zh-CN" sz="2400"/>
          </a:p>
          <a:p>
            <a:r>
              <a:rPr lang="en-US" altLang="zh-CN" sz="2400"/>
              <a:t>S’-&gt;S.,$</a:t>
            </a:r>
            <a:endParaRPr lang="en-US" altLang="zh-CN" sz="2400"/>
          </a:p>
          <a:p>
            <a:r>
              <a:rPr lang="en-US" altLang="zh-CN" sz="2400"/>
              <a:t>S-&gt;S.S+,$/a</a:t>
            </a:r>
            <a:endParaRPr lang="en-US" altLang="zh-CN" sz="2400"/>
          </a:p>
          <a:p>
            <a:r>
              <a:rPr lang="en-US" altLang="zh-CN" sz="2400"/>
              <a:t>S-&gt;S.S,$/a</a:t>
            </a:r>
            <a:endParaRPr lang="en-US" altLang="zh-CN" sz="2400"/>
          </a:p>
          <a:p>
            <a:r>
              <a:rPr lang="en-US" altLang="zh-CN" sz="2400"/>
              <a:t>S-&gt;.SS+,+/*/a</a:t>
            </a:r>
            <a:endParaRPr lang="en-US" altLang="zh-CN" sz="2400"/>
          </a:p>
          <a:p>
            <a:r>
              <a:rPr lang="en-US" altLang="zh-CN" sz="2400"/>
              <a:t>S-&gt;.SS*,+/*/a</a:t>
            </a:r>
            <a:endParaRPr lang="en-US" altLang="zh-CN" sz="2400"/>
          </a:p>
          <a:p>
            <a:r>
              <a:rPr lang="en-US" altLang="zh-CN" sz="2400"/>
              <a:t>S-&gt;.a,+/*/a</a:t>
            </a:r>
            <a:endParaRPr lang="en-US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3475990" y="285750"/>
            <a:ext cx="3849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State 0</a:t>
            </a:r>
            <a:endParaRPr lang="en-US" altLang="zh-CN" sz="2800"/>
          </a:p>
          <a:p>
            <a:r>
              <a:rPr lang="en-US" altLang="zh-CN" sz="2800"/>
              <a:t>S’-&gt;.S,$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S-&gt;.SS+,$/a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S-&gt;.SS*,$/a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S-&gt;.a,$/a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07755" y="3602990"/>
            <a:ext cx="227520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State 2 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S-&gt;SS.+,$/a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S-&gt;SS.*,$/a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S-&gt;S.S*,+/*/a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S-&gt;.SS+,+/*/a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S-&gt;.SS*,+/*/a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S-&gt;.a,+/*/a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79095" y="160020"/>
            <a:ext cx="184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LR</a:t>
            </a:r>
            <a:r>
              <a:rPr lang="zh-CN" altLang="en-US"/>
              <a:t>项</a:t>
            </a:r>
            <a:r>
              <a:rPr lang="zh-CN" altLang="en-US"/>
              <a:t>集族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528320"/>
            <a:ext cx="9582150" cy="6088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7660" y="281940"/>
            <a:ext cx="6994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LALR</a:t>
            </a:r>
            <a:r>
              <a:rPr lang="zh-CN" altLang="en-US"/>
              <a:t>项集族</a:t>
            </a:r>
            <a:endParaRPr lang="zh-CN" altLang="en-US"/>
          </a:p>
          <a:p>
            <a:r>
              <a:rPr lang="zh-CN" altLang="en-US"/>
              <a:t>合并具有相同核心的集族，即</a:t>
            </a:r>
            <a:r>
              <a:rPr lang="en-US" altLang="zh-CN"/>
              <a:t>State2</a:t>
            </a:r>
            <a:r>
              <a:rPr lang="zh-CN" altLang="en-US"/>
              <a:t>和</a:t>
            </a:r>
            <a:r>
              <a:rPr lang="en-US" altLang="zh-CN"/>
              <a:t>State3</a:t>
            </a:r>
            <a:r>
              <a:rPr lang="zh-CN" altLang="en-US"/>
              <a:t>，</a:t>
            </a:r>
            <a:r>
              <a:rPr lang="en-US" altLang="zh-CN"/>
              <a:t>State4</a:t>
            </a:r>
            <a:r>
              <a:rPr lang="zh-CN" altLang="en-US"/>
              <a:t>和</a:t>
            </a:r>
            <a:r>
              <a:rPr lang="en-US" altLang="zh-CN"/>
              <a:t>State5</a:t>
            </a:r>
            <a:r>
              <a:rPr lang="zh-CN" altLang="en-US"/>
              <a:t>，</a:t>
            </a:r>
            <a:r>
              <a:rPr lang="en-US" altLang="zh-CN"/>
              <a:t>State6</a:t>
            </a:r>
            <a:r>
              <a:rPr lang="zh-CN" altLang="en-US"/>
              <a:t>和</a:t>
            </a:r>
            <a:r>
              <a:rPr lang="en-US" altLang="zh-CN"/>
              <a:t>State8</a:t>
            </a:r>
            <a:r>
              <a:rPr lang="zh-CN" altLang="en-US"/>
              <a:t>，</a:t>
            </a:r>
            <a:r>
              <a:rPr lang="en-US" altLang="zh-CN"/>
              <a:t>State7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en-US" altLang="zh-CN"/>
              <a:t>tate9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" y="1428750"/>
            <a:ext cx="7625080" cy="4845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8160" y="297180"/>
            <a:ext cx="297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LALR</a:t>
            </a:r>
            <a:r>
              <a:rPr lang="zh-CN" altLang="en-US"/>
              <a:t>项</a:t>
            </a:r>
            <a:r>
              <a:rPr lang="zh-CN" altLang="en-US"/>
              <a:t>集族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665480"/>
            <a:ext cx="8201025" cy="58045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9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39"/>
  <p:tag name="KSO_WM_TEMPLATE_THUMBS_INDEX" val="1、4、6、8、9、13、15、19、22"/>
  <p:tag name="KSO_WM_SPECIAL_SOURCE" val="bdnull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16.xml><?xml version="1.0" encoding="utf-8"?>
<p:tagLst xmlns:p="http://schemas.openxmlformats.org/presentationml/2006/main">
  <p:tag name="KSO_WM_FULL_TEXT_BEAUTIFY_COPY_ID" val="4"/>
</p:tagLst>
</file>

<file path=ppt/tags/tag1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639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118.xml><?xml version="1.0" encoding="utf-8"?>
<p:tagLst xmlns:p="http://schemas.openxmlformats.org/presentationml/2006/main">
  <p:tag name="KSO_WM_FULL_TEXT_BEAUTIFY_COPY_ID" val="3"/>
</p:tagLst>
</file>

<file path=ppt/tags/tag119.xml><?xml version="1.0" encoding="utf-8"?>
<p:tagLst xmlns:p="http://schemas.openxmlformats.org/presentationml/2006/main">
  <p:tag name="KSO_WM_FULL_TEXT_BEAUTIFY_COPY_ID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FULL_TEXT_BEAUTIFY_COPY_ID" val="15099535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设计组工作汇报（第1套）">
      <a:dk1>
        <a:sysClr val="windowText" lastClr="000000"/>
      </a:dk1>
      <a:lt1>
        <a:sysClr val="window" lastClr="FFFFFF"/>
      </a:lt1>
      <a:dk2>
        <a:srgbClr val="FAF9F9"/>
      </a:dk2>
      <a:lt2>
        <a:srgbClr val="FFFFFF"/>
      </a:lt2>
      <a:accent1>
        <a:srgbClr val="262626"/>
      </a:accent1>
      <a:accent2>
        <a:srgbClr val="464849"/>
      </a:accent2>
      <a:accent3>
        <a:srgbClr val="666A6C"/>
      </a:accent3>
      <a:accent4>
        <a:srgbClr val="858B8F"/>
      </a:accent4>
      <a:accent5>
        <a:srgbClr val="A5ADB2"/>
      </a:accent5>
      <a:accent6>
        <a:srgbClr val="C5CFD5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1639</Words>
  <Application>WPS 演示</Application>
  <PresentationFormat>宽屏</PresentationFormat>
  <Paragraphs>211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华文楷体</vt:lpstr>
      <vt:lpstr>Tahoma</vt:lpstr>
      <vt:lpstr>Arial Unicode MS</vt:lpstr>
      <vt:lpstr>Calibri</vt:lpstr>
      <vt:lpstr>1_Office 主题​​</vt:lpstr>
      <vt:lpstr>7.5(1)</vt:lpstr>
      <vt:lpstr>习题7.5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19799</cp:lastModifiedBy>
  <cp:revision>181</cp:revision>
  <dcterms:created xsi:type="dcterms:W3CDTF">2019-06-19T02:08:00Z</dcterms:created>
  <dcterms:modified xsi:type="dcterms:W3CDTF">2021-03-31T06:02:13Z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9AD82E0733A04E068A0073FFEE84827A</vt:lpwstr>
  </property>
</Properties>
</file>