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7" r:id="rId3"/>
    <p:sldId id="256" r:id="rId4"/>
    <p:sldId id="257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7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1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2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1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9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296F30-9265-48F7-ABFF-CCE9FD600E79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054D0E-BD3C-4142-9009-9DB6860EAF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37F1FB-ADFC-4753-96AB-82D3462BDF41}"/>
              </a:ext>
            </a:extLst>
          </p:cNvPr>
          <p:cNvSpPr txBox="1"/>
          <p:nvPr/>
        </p:nvSpPr>
        <p:spPr>
          <a:xfrm>
            <a:off x="539539" y="1479214"/>
            <a:ext cx="8064921" cy="289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lvl="0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对于下列各（增广）文法：</a:t>
            </a:r>
            <a:endParaRPr lang="en-US" altLang="zh-CN" sz="2800" b="1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buClrTx/>
              <a:buSzPct val="100000"/>
              <a:buNone/>
              <a:defRPr/>
            </a:pPr>
            <a:r>
              <a:rPr lang="en-US" altLang="zh-CN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①构造</a:t>
            </a:r>
            <a:r>
              <a:rPr lang="en-US" altLang="zh-CN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SLR</a:t>
            </a:r>
            <a:r>
              <a:rPr lang="zh-CN" altLang="en-US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项集和它们的</a:t>
            </a:r>
            <a:r>
              <a:rPr lang="en-US" altLang="zh-CN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  <a:p>
            <a:pPr marL="0" lvl="0" indent="0" eaLnBrk="1" hangingPunct="1">
              <a:lnSpc>
                <a:spcPct val="150000"/>
              </a:lnSpc>
              <a:buClrTx/>
              <a:buSzPct val="100000"/>
              <a:buNone/>
              <a:defRPr/>
            </a:pPr>
            <a:r>
              <a:rPr lang="en-US" altLang="zh-CN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ct val="150000"/>
              </a:lnSpc>
              <a:buClrTx/>
              <a:buSzPct val="100000"/>
              <a:buNone/>
              <a:defRPr/>
            </a:pPr>
            <a:r>
              <a:rPr lang="en-US" altLang="zh-CN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③如果存在</a:t>
            </a:r>
            <a:r>
              <a:rPr lang="en-US" altLang="zh-CN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SLR</a:t>
            </a:r>
            <a:r>
              <a:rPr lang="zh-CN" altLang="en-US" sz="25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S → a | S + S | S </a:t>
            </a:r>
            <a:r>
              <a:rPr lang="en-US" altLang="zh-CN" sz="2100" b="1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1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S * | (S)	</a:t>
            </a:r>
            <a:r>
              <a:rPr lang="zh-CN" altLang="en-US" sz="21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输入样例：</a:t>
            </a:r>
            <a:r>
              <a:rPr lang="en-US" altLang="zh-CN" sz="2100" b="1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 + a ) * 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166B1-1B7E-44BB-A051-862C6BFB7203}"/>
              </a:ext>
            </a:extLst>
          </p:cNvPr>
          <p:cNvSpPr txBox="1"/>
          <p:nvPr/>
        </p:nvSpPr>
        <p:spPr>
          <a:xfrm>
            <a:off x="437699" y="381065"/>
            <a:ext cx="405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9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C4252-7D7B-45BB-83E6-0EC32223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116AACF1-7620-4DBD-B1D9-8B42C5EE8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5010" y="-652366"/>
            <a:ext cx="5993980" cy="7991976"/>
          </a:xfrm>
        </p:spPr>
      </p:pic>
    </p:spTree>
    <p:extLst>
      <p:ext uri="{BB962C8B-B14F-4D97-AF65-F5344CB8AC3E}">
        <p14:creationId xmlns:p14="http://schemas.microsoft.com/office/powerpoint/2010/main" val="70627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BFB780-EAD4-4590-BA59-954684B8F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67360"/>
              </p:ext>
            </p:extLst>
          </p:nvPr>
        </p:nvGraphicFramePr>
        <p:xfrm>
          <a:off x="2312721" y="358836"/>
          <a:ext cx="657125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07">
                  <a:extLst>
                    <a:ext uri="{9D8B030D-6E8A-4147-A177-3AD203B41FA5}">
                      <a16:colId xmlns:a16="http://schemas.microsoft.com/office/drawing/2014/main" val="3277274511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1241666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8476419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3562250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55785955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222714629"/>
                    </a:ext>
                  </a:extLst>
                </a:gridCol>
                <a:gridCol w="758754">
                  <a:extLst>
                    <a:ext uri="{9D8B030D-6E8A-4147-A177-3AD203B41FA5}">
                      <a16:colId xmlns:a16="http://schemas.microsoft.com/office/drawing/2014/main" val="204116553"/>
                    </a:ext>
                  </a:extLst>
                </a:gridCol>
                <a:gridCol w="884061">
                  <a:extLst>
                    <a:ext uri="{9D8B030D-6E8A-4147-A177-3AD203B41FA5}">
                      <a16:colId xmlns:a16="http://schemas.microsoft.com/office/drawing/2014/main" val="403511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8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6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6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0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2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0065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F74B77-9656-4CE0-AB09-FEEACEBD09BB}"/>
              </a:ext>
            </a:extLst>
          </p:cNvPr>
          <p:cNvSpPr txBox="1"/>
          <p:nvPr/>
        </p:nvSpPr>
        <p:spPr>
          <a:xfrm>
            <a:off x="385695" y="949070"/>
            <a:ext cx="187213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 S’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S → 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S → S+S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S → SS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S → S*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S → (S)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6CD5C-9672-405A-986D-16500A7C59C0}"/>
              </a:ext>
            </a:extLst>
          </p:cNvPr>
          <p:cNvSpPr txBox="1"/>
          <p:nvPr/>
        </p:nvSpPr>
        <p:spPr>
          <a:xfrm>
            <a:off x="2344504" y="5303371"/>
            <a:ext cx="57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FOLLOW(S)={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6944CE-5031-46BD-9492-89736AD6E399}"/>
              </a:ext>
            </a:extLst>
          </p:cNvPr>
          <p:cNvSpPr txBox="1"/>
          <p:nvPr/>
        </p:nvSpPr>
        <p:spPr>
          <a:xfrm>
            <a:off x="442032" y="4745315"/>
            <a:ext cx="175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</a:t>
            </a:r>
          </a:p>
        </p:txBody>
      </p:sp>
    </p:spTree>
    <p:extLst>
      <p:ext uri="{BB962C8B-B14F-4D97-AF65-F5344CB8AC3E}">
        <p14:creationId xmlns:p14="http://schemas.microsoft.com/office/powerpoint/2010/main" val="19856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68B8003-44C6-4BEE-850E-2527187A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14854"/>
              </p:ext>
            </p:extLst>
          </p:nvPr>
        </p:nvGraphicFramePr>
        <p:xfrm>
          <a:off x="699609" y="4541231"/>
          <a:ext cx="7744781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1949">
                  <a:extLst>
                    <a:ext uri="{9D8B030D-6E8A-4147-A177-3AD203B41FA5}">
                      <a16:colId xmlns:a16="http://schemas.microsoft.com/office/drawing/2014/main" val="3860477723"/>
                    </a:ext>
                  </a:extLst>
                </a:gridCol>
                <a:gridCol w="1755128">
                  <a:extLst>
                    <a:ext uri="{9D8B030D-6E8A-4147-A177-3AD203B41FA5}">
                      <a16:colId xmlns:a16="http://schemas.microsoft.com/office/drawing/2014/main" val="4294603431"/>
                    </a:ext>
                  </a:extLst>
                </a:gridCol>
                <a:gridCol w="1594783">
                  <a:extLst>
                    <a:ext uri="{9D8B030D-6E8A-4147-A177-3AD203B41FA5}">
                      <a16:colId xmlns:a16="http://schemas.microsoft.com/office/drawing/2014/main" val="3707285009"/>
                    </a:ext>
                  </a:extLst>
                </a:gridCol>
                <a:gridCol w="1767600">
                  <a:extLst>
                    <a:ext uri="{9D8B030D-6E8A-4147-A177-3AD203B41FA5}">
                      <a16:colId xmlns:a16="http://schemas.microsoft.com/office/drawing/2014/main" val="225084612"/>
                    </a:ext>
                  </a:extLst>
                </a:gridCol>
                <a:gridCol w="1725321">
                  <a:extLst>
                    <a:ext uri="{9D8B030D-6E8A-4147-A177-3AD203B41FA5}">
                      <a16:colId xmlns:a16="http://schemas.microsoft.com/office/drawing/2014/main" val="3774425804"/>
                    </a:ext>
                  </a:extLst>
                </a:gridCol>
              </a:tblGrid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1902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a+a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93209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a+a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57223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999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r1(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1800" b="1" kern="1200" dirty="0" err="1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→a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046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s0s3s4s7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$(S+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7802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EA7E853-A1E6-43ED-9A12-301233DD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02902"/>
              </p:ext>
            </p:extLst>
          </p:nvPr>
        </p:nvGraphicFramePr>
        <p:xfrm>
          <a:off x="2451398" y="94484"/>
          <a:ext cx="657125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07">
                  <a:extLst>
                    <a:ext uri="{9D8B030D-6E8A-4147-A177-3AD203B41FA5}">
                      <a16:colId xmlns:a16="http://schemas.microsoft.com/office/drawing/2014/main" val="3277274511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1241666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8476419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3562250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55785955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222714629"/>
                    </a:ext>
                  </a:extLst>
                </a:gridCol>
                <a:gridCol w="758754">
                  <a:extLst>
                    <a:ext uri="{9D8B030D-6E8A-4147-A177-3AD203B41FA5}">
                      <a16:colId xmlns:a16="http://schemas.microsoft.com/office/drawing/2014/main" val="204116553"/>
                    </a:ext>
                  </a:extLst>
                </a:gridCol>
                <a:gridCol w="884061">
                  <a:extLst>
                    <a:ext uri="{9D8B030D-6E8A-4147-A177-3AD203B41FA5}">
                      <a16:colId xmlns:a16="http://schemas.microsoft.com/office/drawing/2014/main" val="4035113418"/>
                    </a:ext>
                  </a:extLst>
                </a:gridCol>
              </a:tblGrid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0520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857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6866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61062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01126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2070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5981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78548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84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1631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0065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051ADA6-5229-4DF3-8FB5-4612E0BC2EC6}"/>
              </a:ext>
            </a:extLst>
          </p:cNvPr>
          <p:cNvSpPr txBox="1"/>
          <p:nvPr/>
        </p:nvSpPr>
        <p:spPr>
          <a:xfrm>
            <a:off x="385695" y="949070"/>
            <a:ext cx="187213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 S’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S → 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S → S+S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S → SS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S → S*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S → (S)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88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68B8003-44C6-4BEE-850E-2527187A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62150"/>
              </p:ext>
            </p:extLst>
          </p:nvPr>
        </p:nvGraphicFramePr>
        <p:xfrm>
          <a:off x="699609" y="4541231"/>
          <a:ext cx="7744781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1949">
                  <a:extLst>
                    <a:ext uri="{9D8B030D-6E8A-4147-A177-3AD203B41FA5}">
                      <a16:colId xmlns:a16="http://schemas.microsoft.com/office/drawing/2014/main" val="3860477723"/>
                    </a:ext>
                  </a:extLst>
                </a:gridCol>
                <a:gridCol w="1755128">
                  <a:extLst>
                    <a:ext uri="{9D8B030D-6E8A-4147-A177-3AD203B41FA5}">
                      <a16:colId xmlns:a16="http://schemas.microsoft.com/office/drawing/2014/main" val="4294603431"/>
                    </a:ext>
                  </a:extLst>
                </a:gridCol>
                <a:gridCol w="1594783">
                  <a:extLst>
                    <a:ext uri="{9D8B030D-6E8A-4147-A177-3AD203B41FA5}">
                      <a16:colId xmlns:a16="http://schemas.microsoft.com/office/drawing/2014/main" val="3707285009"/>
                    </a:ext>
                  </a:extLst>
                </a:gridCol>
                <a:gridCol w="1767600">
                  <a:extLst>
                    <a:ext uri="{9D8B030D-6E8A-4147-A177-3AD203B41FA5}">
                      <a16:colId xmlns:a16="http://schemas.microsoft.com/office/drawing/2014/main" val="225084612"/>
                    </a:ext>
                  </a:extLst>
                </a:gridCol>
                <a:gridCol w="1725321">
                  <a:extLst>
                    <a:ext uri="{9D8B030D-6E8A-4147-A177-3AD203B41FA5}">
                      <a16:colId xmlns:a16="http://schemas.microsoft.com/office/drawing/2014/main" val="3774425804"/>
                    </a:ext>
                  </a:extLst>
                </a:gridCol>
              </a:tblGrid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1902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s0s3s4s7s2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S+a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93209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s0s3s4s7s9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$(S+S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r1(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1800" b="1" kern="1200" dirty="0" err="1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→a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57223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r2(S→S+S)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999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s0s3s4s8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$(S)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046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r5(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1800" b="1" kern="12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→ (S))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7802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EA7E853-A1E6-43ED-9A12-301233DD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29823"/>
              </p:ext>
            </p:extLst>
          </p:nvPr>
        </p:nvGraphicFramePr>
        <p:xfrm>
          <a:off x="2451398" y="94484"/>
          <a:ext cx="657125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07">
                  <a:extLst>
                    <a:ext uri="{9D8B030D-6E8A-4147-A177-3AD203B41FA5}">
                      <a16:colId xmlns:a16="http://schemas.microsoft.com/office/drawing/2014/main" val="3277274511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1241666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8476419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3562250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55785955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222714629"/>
                    </a:ext>
                  </a:extLst>
                </a:gridCol>
                <a:gridCol w="758754">
                  <a:extLst>
                    <a:ext uri="{9D8B030D-6E8A-4147-A177-3AD203B41FA5}">
                      <a16:colId xmlns:a16="http://schemas.microsoft.com/office/drawing/2014/main" val="204116553"/>
                    </a:ext>
                  </a:extLst>
                </a:gridCol>
                <a:gridCol w="884061">
                  <a:extLst>
                    <a:ext uri="{9D8B030D-6E8A-4147-A177-3AD203B41FA5}">
                      <a16:colId xmlns:a16="http://schemas.microsoft.com/office/drawing/2014/main" val="4035113418"/>
                    </a:ext>
                  </a:extLst>
                </a:gridCol>
              </a:tblGrid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0520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857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6866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61062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01126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2070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5981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78548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84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1631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0065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78E204-18EF-41E4-86A7-0A9F1A53AAFC}"/>
              </a:ext>
            </a:extLst>
          </p:cNvPr>
          <p:cNvSpPr txBox="1"/>
          <p:nvPr/>
        </p:nvSpPr>
        <p:spPr>
          <a:xfrm>
            <a:off x="385695" y="949070"/>
            <a:ext cx="187213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 S’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S → 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S → S+S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S → SS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S → S*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S → (S)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9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68B8003-44C6-4BEE-850E-2527187A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44435"/>
              </p:ext>
            </p:extLst>
          </p:nvPr>
        </p:nvGraphicFramePr>
        <p:xfrm>
          <a:off x="699609" y="4541231"/>
          <a:ext cx="7744781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1949">
                  <a:extLst>
                    <a:ext uri="{9D8B030D-6E8A-4147-A177-3AD203B41FA5}">
                      <a16:colId xmlns:a16="http://schemas.microsoft.com/office/drawing/2014/main" val="3860477723"/>
                    </a:ext>
                  </a:extLst>
                </a:gridCol>
                <a:gridCol w="1755128">
                  <a:extLst>
                    <a:ext uri="{9D8B030D-6E8A-4147-A177-3AD203B41FA5}">
                      <a16:colId xmlns:a16="http://schemas.microsoft.com/office/drawing/2014/main" val="4294603431"/>
                    </a:ext>
                  </a:extLst>
                </a:gridCol>
                <a:gridCol w="1594783">
                  <a:extLst>
                    <a:ext uri="{9D8B030D-6E8A-4147-A177-3AD203B41FA5}">
                      <a16:colId xmlns:a16="http://schemas.microsoft.com/office/drawing/2014/main" val="3707285009"/>
                    </a:ext>
                  </a:extLst>
                </a:gridCol>
                <a:gridCol w="1767600">
                  <a:extLst>
                    <a:ext uri="{9D8B030D-6E8A-4147-A177-3AD203B41FA5}">
                      <a16:colId xmlns:a16="http://schemas.microsoft.com/office/drawing/2014/main" val="225084612"/>
                    </a:ext>
                  </a:extLst>
                </a:gridCol>
                <a:gridCol w="1725321">
                  <a:extLst>
                    <a:ext uri="{9D8B030D-6E8A-4147-A177-3AD203B41FA5}">
                      <a16:colId xmlns:a16="http://schemas.microsoft.com/office/drawing/2014/main" val="3774425804"/>
                    </a:ext>
                  </a:extLst>
                </a:gridCol>
              </a:tblGrid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1902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s0s1s6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93209"/>
                  </a:ext>
                </a:extLst>
              </a:tr>
              <a:tr h="363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r4(S</a:t>
                      </a:r>
                      <a:r>
                        <a:rPr lang="en-US" altLang="zh-CN" sz="1800" b="1" kern="12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→S*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57223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s0s1s2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999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s0s1s5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kern="12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S→SS)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046"/>
                  </a:ext>
                </a:extLst>
              </a:tr>
              <a:tr h="325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s0s1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7802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EA7E853-A1E6-43ED-9A12-301233DD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56885"/>
              </p:ext>
            </p:extLst>
          </p:nvPr>
        </p:nvGraphicFramePr>
        <p:xfrm>
          <a:off x="2451398" y="94484"/>
          <a:ext cx="657125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07">
                  <a:extLst>
                    <a:ext uri="{9D8B030D-6E8A-4147-A177-3AD203B41FA5}">
                      <a16:colId xmlns:a16="http://schemas.microsoft.com/office/drawing/2014/main" val="3277274511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1241666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8476419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3562250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55785955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222714629"/>
                    </a:ext>
                  </a:extLst>
                </a:gridCol>
                <a:gridCol w="758754">
                  <a:extLst>
                    <a:ext uri="{9D8B030D-6E8A-4147-A177-3AD203B41FA5}">
                      <a16:colId xmlns:a16="http://schemas.microsoft.com/office/drawing/2014/main" val="204116553"/>
                    </a:ext>
                  </a:extLst>
                </a:gridCol>
                <a:gridCol w="884061">
                  <a:extLst>
                    <a:ext uri="{9D8B030D-6E8A-4147-A177-3AD203B41FA5}">
                      <a16:colId xmlns:a16="http://schemas.microsoft.com/office/drawing/2014/main" val="4035113418"/>
                    </a:ext>
                  </a:extLst>
                </a:gridCol>
              </a:tblGrid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0520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857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6866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61062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01126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2070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5981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78548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84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1631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0065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8328B6-3C64-4C7E-B2AF-509BE3439373}"/>
              </a:ext>
            </a:extLst>
          </p:cNvPr>
          <p:cNvSpPr txBox="1"/>
          <p:nvPr/>
        </p:nvSpPr>
        <p:spPr>
          <a:xfrm>
            <a:off x="385695" y="949070"/>
            <a:ext cx="187213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 S’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S → 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S → S+S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S → SS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S → S*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S → (S)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57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C25EFA-31C2-4501-B60A-5A7119E11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6464"/>
              </p:ext>
            </p:extLst>
          </p:nvPr>
        </p:nvGraphicFramePr>
        <p:xfrm>
          <a:off x="1286371" y="1707277"/>
          <a:ext cx="657125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07">
                  <a:extLst>
                    <a:ext uri="{9D8B030D-6E8A-4147-A177-3AD203B41FA5}">
                      <a16:colId xmlns:a16="http://schemas.microsoft.com/office/drawing/2014/main" val="3277274511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1241666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8476419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53562250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557859550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2222714629"/>
                    </a:ext>
                  </a:extLst>
                </a:gridCol>
                <a:gridCol w="758754">
                  <a:extLst>
                    <a:ext uri="{9D8B030D-6E8A-4147-A177-3AD203B41FA5}">
                      <a16:colId xmlns:a16="http://schemas.microsoft.com/office/drawing/2014/main" val="204116553"/>
                    </a:ext>
                  </a:extLst>
                </a:gridCol>
                <a:gridCol w="884061">
                  <a:extLst>
                    <a:ext uri="{9D8B030D-6E8A-4147-A177-3AD203B41FA5}">
                      <a16:colId xmlns:a16="http://schemas.microsoft.com/office/drawing/2014/main" val="4035113418"/>
                    </a:ext>
                  </a:extLst>
                </a:gridCol>
              </a:tblGrid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0520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857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6866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5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61062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01126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2070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s3/r3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59819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78548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8477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1631"/>
                  </a:ext>
                </a:extLst>
              </a:tr>
              <a:tr h="35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s7/r2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s3/r2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0065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2197E88-77A8-408E-BA6A-70DE0EC0DA34}"/>
              </a:ext>
            </a:extLst>
          </p:cNvPr>
          <p:cNvSpPr txBox="1"/>
          <p:nvPr/>
        </p:nvSpPr>
        <p:spPr>
          <a:xfrm>
            <a:off x="580709" y="684717"/>
            <a:ext cx="833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结论：虽然出现了动作冲突，但是不会对输入样例的规约过程造成影响</a:t>
            </a:r>
          </a:p>
        </p:txBody>
      </p:sp>
    </p:spTree>
    <p:extLst>
      <p:ext uri="{BB962C8B-B14F-4D97-AF65-F5344CB8AC3E}">
        <p14:creationId xmlns:p14="http://schemas.microsoft.com/office/powerpoint/2010/main" val="8638280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910</Words>
  <Application>Microsoft Office PowerPoint</Application>
  <PresentationFormat>全屏显示(4:3)</PresentationFormat>
  <Paragraphs>484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Calibri</vt:lpstr>
      <vt:lpstr>Calibri Light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健翔 马</dc:creator>
  <cp:lastModifiedBy>健翔 马</cp:lastModifiedBy>
  <cp:revision>9</cp:revision>
  <dcterms:created xsi:type="dcterms:W3CDTF">2021-03-29T13:44:58Z</dcterms:created>
  <dcterms:modified xsi:type="dcterms:W3CDTF">2021-03-29T16:25:46Z</dcterms:modified>
</cp:coreProperties>
</file>