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customXml/itemProps99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412" r:id="rId3"/>
    <p:sldId id="413" r:id="rId5"/>
    <p:sldId id="414" r:id="rId6"/>
    <p:sldId id="417" r:id="rId7"/>
    <p:sldId id="418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3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customXml" Target="../customXml/item1.xml"/><Relationship Id="rId12" Type="http://schemas.openxmlformats.org/officeDocument/2006/relationships/customXmlProps" Target="../customXml/itemProps99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35" indent="-29845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530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70050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6935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45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340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22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74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925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D7A4135-46EF-4BA2-95B9-F5F844552F5A}" type="slidenum">
              <a:rPr kumimoji="0" lang="zh-CN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71.xml"/><Relationship Id="rId8" Type="http://schemas.openxmlformats.org/officeDocument/2006/relationships/tags" Target="../tags/tag70.xml"/><Relationship Id="rId7" Type="http://schemas.openxmlformats.org/officeDocument/2006/relationships/tags" Target="../tags/tag69.xml"/><Relationship Id="rId6" Type="http://schemas.openxmlformats.org/officeDocument/2006/relationships/tags" Target="../tags/tag68.xml"/><Relationship Id="rId5" Type="http://schemas.openxmlformats.org/officeDocument/2006/relationships/tags" Target="../tags/tag67.xml"/><Relationship Id="rId4" Type="http://schemas.openxmlformats.org/officeDocument/2006/relationships/tags" Target="../tags/tag66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0" Type="http://schemas.openxmlformats.org/officeDocument/2006/relationships/slideLayout" Target="../slideLayouts/slideLayout7.xml"/><Relationship Id="rId1" Type="http://schemas.openxmlformats.org/officeDocument/2006/relationships/tags" Target="../tags/tag63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1.png"/><Relationship Id="rId8" Type="http://schemas.openxmlformats.org/officeDocument/2006/relationships/tags" Target="../tags/tag79.xml"/><Relationship Id="rId7" Type="http://schemas.openxmlformats.org/officeDocument/2006/relationships/tags" Target="../tags/tag78.xml"/><Relationship Id="rId6" Type="http://schemas.openxmlformats.org/officeDocument/2006/relationships/tags" Target="../tags/tag77.xml"/><Relationship Id="rId5" Type="http://schemas.openxmlformats.org/officeDocument/2006/relationships/tags" Target="../tags/tag76.xml"/><Relationship Id="rId4" Type="http://schemas.openxmlformats.org/officeDocument/2006/relationships/tags" Target="../tags/tag75.xml"/><Relationship Id="rId3" Type="http://schemas.openxmlformats.org/officeDocument/2006/relationships/tags" Target="../tags/tag74.xml"/><Relationship Id="rId2" Type="http://schemas.openxmlformats.org/officeDocument/2006/relationships/tags" Target="../tags/tag73.xml"/><Relationship Id="rId11" Type="http://schemas.openxmlformats.org/officeDocument/2006/relationships/slideLayout" Target="../slideLayouts/slideLayout7.xml"/><Relationship Id="rId10" Type="http://schemas.openxmlformats.org/officeDocument/2006/relationships/tags" Target="../tags/tag80.xml"/><Relationship Id="rId1" Type="http://schemas.openxmlformats.org/officeDocument/2006/relationships/tags" Target="../tags/tag72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2.png"/><Relationship Id="rId8" Type="http://schemas.openxmlformats.org/officeDocument/2006/relationships/tags" Target="../tags/tag88.xml"/><Relationship Id="rId7" Type="http://schemas.openxmlformats.org/officeDocument/2006/relationships/tags" Target="../tags/tag87.xml"/><Relationship Id="rId6" Type="http://schemas.openxmlformats.org/officeDocument/2006/relationships/tags" Target="../tags/tag86.xml"/><Relationship Id="rId5" Type="http://schemas.openxmlformats.org/officeDocument/2006/relationships/tags" Target="../tags/tag85.xml"/><Relationship Id="rId4" Type="http://schemas.openxmlformats.org/officeDocument/2006/relationships/tags" Target="../tags/tag84.xml"/><Relationship Id="rId3" Type="http://schemas.openxmlformats.org/officeDocument/2006/relationships/tags" Target="../tags/tag83.xml"/><Relationship Id="rId2" Type="http://schemas.openxmlformats.org/officeDocument/2006/relationships/tags" Target="../tags/tag82.xml"/><Relationship Id="rId11" Type="http://schemas.openxmlformats.org/officeDocument/2006/relationships/slideLayout" Target="../slideLayouts/slideLayout7.xml"/><Relationship Id="rId10" Type="http://schemas.openxmlformats.org/officeDocument/2006/relationships/tags" Target="../tags/tag89.xml"/><Relationship Id="rId1" Type="http://schemas.openxmlformats.org/officeDocument/2006/relationships/tags" Target="../tags/tag81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png"/><Relationship Id="rId8" Type="http://schemas.openxmlformats.org/officeDocument/2006/relationships/tags" Target="../tags/tag97.xml"/><Relationship Id="rId7" Type="http://schemas.openxmlformats.org/officeDocument/2006/relationships/tags" Target="../tags/tag96.xml"/><Relationship Id="rId6" Type="http://schemas.openxmlformats.org/officeDocument/2006/relationships/tags" Target="../tags/tag95.xml"/><Relationship Id="rId5" Type="http://schemas.openxmlformats.org/officeDocument/2006/relationships/tags" Target="../tags/tag94.xml"/><Relationship Id="rId4" Type="http://schemas.openxmlformats.org/officeDocument/2006/relationships/tags" Target="../tags/tag93.xml"/><Relationship Id="rId3" Type="http://schemas.openxmlformats.org/officeDocument/2006/relationships/tags" Target="../tags/tag92.xml"/><Relationship Id="rId2" Type="http://schemas.openxmlformats.org/officeDocument/2006/relationships/tags" Target="../tags/tag91.xml"/><Relationship Id="rId11" Type="http://schemas.openxmlformats.org/officeDocument/2006/relationships/slideLayout" Target="../slideLayouts/slideLayout7.xml"/><Relationship Id="rId10" Type="http://schemas.openxmlformats.org/officeDocument/2006/relationships/tags" Target="../tags/tag98.xml"/><Relationship Id="rId1" Type="http://schemas.openxmlformats.org/officeDocument/2006/relationships/tags" Target="../tags/tag9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24063" y="1185762"/>
            <a:ext cx="8215312" cy="4885257"/>
          </a:xfrm>
        </p:spPr>
        <p:txBody>
          <a:bodyPr/>
          <a:lstStyle/>
          <a:p>
            <a:pPr marL="273050" lvl="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对于下列各（增广）文法，构造</a:t>
            </a:r>
            <a:endParaRPr lang="zh-CN" altLang="en-US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   ①	规范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LR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项集族</a:t>
            </a:r>
            <a:endParaRPr lang="zh-CN" altLang="en-US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   ②	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LALR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项集族</a:t>
            </a:r>
            <a:endParaRPr lang="zh-CN" altLang="en-US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673100" lvl="1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(2) S → 0 S 1 | 0 1</a:t>
            </a:r>
            <a:endParaRPr lang="en-US" altLang="zh-CN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673100" lvl="1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endParaRPr lang="en-US" altLang="zh-CN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673100" lvl="1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endParaRPr lang="en-US" altLang="zh-CN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7.5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矩形 8"/>
          <p:cNvSpPr/>
          <p:nvPr>
            <p:custDataLst>
              <p:tags r:id="rId1"/>
            </p:custDataLst>
          </p:nvPr>
        </p:nvSpPr>
        <p:spPr>
          <a:xfrm>
            <a:off x="0" y="1022350"/>
            <a:ext cx="12192000" cy="4822825"/>
          </a:xfrm>
          <a:prstGeom prst="rect">
            <a:avLst/>
          </a:prstGeom>
          <a:solidFill>
            <a:sysClr val="window" lastClr="FFFFFF">
              <a:lumMod val="95000"/>
              <a:alpha val="53000"/>
            </a:sys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矩形 1"/>
          <p:cNvSpPr/>
          <p:nvPr>
            <p:custDataLst>
              <p:tags r:id="rId2"/>
            </p:custDataLst>
          </p:nvPr>
        </p:nvSpPr>
        <p:spPr>
          <a:xfrm>
            <a:off x="0" y="1265238"/>
            <a:ext cx="12192000" cy="4337050"/>
          </a:xfrm>
          <a:prstGeom prst="rect">
            <a:avLst/>
          </a:prstGeom>
          <a:solidFill>
            <a:sysClr val="window" lastClr="FFFFFF"/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Title 6"/>
          <p:cNvSpPr txBox="1"/>
          <p:nvPr>
            <p:custDataLst>
              <p:tags r:id="rId3"/>
            </p:custDataLst>
          </p:nvPr>
        </p:nvSpPr>
        <p:spPr>
          <a:xfrm>
            <a:off x="1158875" y="1836420"/>
            <a:ext cx="9874250" cy="1758315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lIns="90000" tIns="46800" rIns="90000" bIns="46800" anchor="b" anchorCtr="0">
            <a:normAutofit fontScale="80000"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  <a:defRPr/>
            </a:pPr>
            <a:r>
              <a:rPr kumimoji="0" lang="zh-CN" altLang="en-US" sz="4400" b="1" i="0" spc="300" noProof="1">
                <a:ln w="3175">
                  <a:noFill/>
                  <a:prstDash val="dash"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对文法进行增广</a:t>
            </a:r>
            <a:endParaRPr kumimoji="0" lang="zh-CN" altLang="en-US" sz="4400" b="1" i="0" spc="300" noProof="1">
              <a:ln w="3175">
                <a:noFill/>
                <a:prstDash val="dash"/>
              </a:ln>
              <a:solidFill>
                <a:sysClr val="windowText" lastClr="000000">
                  <a:lumMod val="85000"/>
                  <a:lumOff val="1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  <a:defRPr/>
            </a:pPr>
            <a:r>
              <a:rPr altLang="zh-CN" sz="4400">
                <a:solidFill>
                  <a:prstClr val="black"/>
                </a:solidFill>
                <a:ea typeface="华文楷体" panose="02010600040101010101" pitchFamily="2" charset="-122"/>
                <a:sym typeface="+mn-ea"/>
              </a:rPr>
              <a:t>       </a:t>
            </a:r>
            <a:endParaRPr lang="zh-CN" altLang="en-US" sz="4400" b="1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  <a:defRPr/>
            </a:pPr>
            <a:r>
              <a:rPr kumimoji="0" altLang="zh-CN" sz="4400" b="1" i="0" spc="300" noProof="1">
                <a:ln w="3175">
                  <a:noFill/>
                  <a:prstDash val="dash"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   </a:t>
            </a:r>
            <a:endParaRPr kumimoji="0" altLang="zh-CN" sz="4400" b="1" i="0" spc="300" noProof="1">
              <a:ln w="3175">
                <a:noFill/>
                <a:prstDash val="dash"/>
              </a:ln>
              <a:solidFill>
                <a:sysClr val="windowText" lastClr="000000">
                  <a:lumMod val="85000"/>
                  <a:lumOff val="1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椭圆 5"/>
          <p:cNvSpPr/>
          <p:nvPr>
            <p:custDataLst>
              <p:tags r:id="rId4"/>
            </p:custDataLst>
          </p:nvPr>
        </p:nvSpPr>
        <p:spPr>
          <a:xfrm>
            <a:off x="517525" y="2681288"/>
            <a:ext cx="752475" cy="752475"/>
          </a:xfrm>
          <a:prstGeom prst="ellipse">
            <a:avLst/>
          </a:prstGeom>
          <a:solidFill>
            <a:srgbClr val="5B9BD5">
              <a:lumMod val="40000"/>
              <a:lumOff val="60000"/>
              <a:alpha val="64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3" name="任意多边形: 形状 12"/>
          <p:cNvSpPr/>
          <p:nvPr>
            <p:custDataLst>
              <p:tags r:id="rId5"/>
            </p:custDataLst>
          </p:nvPr>
        </p:nvSpPr>
        <p:spPr>
          <a:xfrm>
            <a:off x="0" y="0"/>
            <a:ext cx="3670300" cy="2330450"/>
          </a:xfrm>
          <a:custGeom>
            <a:avLst/>
            <a:gdLst>
              <a:gd name="connsiteX0" fmla="*/ 0 w 3670300"/>
              <a:gd name="connsiteY0" fmla="*/ 0 h 2330450"/>
              <a:gd name="connsiteX1" fmla="*/ 3627352 w 3670300"/>
              <a:gd name="connsiteY1" fmla="*/ 0 h 2330450"/>
              <a:gd name="connsiteX2" fmla="*/ 3631162 w 3670300"/>
              <a:gd name="connsiteY2" fmla="*/ 14822 h 2330450"/>
              <a:gd name="connsiteX3" fmla="*/ 3670300 w 3670300"/>
              <a:gd name="connsiteY3" fmla="*/ 403225 h 2330450"/>
              <a:gd name="connsiteX4" fmla="*/ 1743868 w 3670300"/>
              <a:gd name="connsiteY4" fmla="*/ 2330450 h 2330450"/>
              <a:gd name="connsiteX5" fmla="*/ 49946 w 3670300"/>
              <a:gd name="connsiteY5" fmla="*/ 1321855 h 2330450"/>
              <a:gd name="connsiteX6" fmla="*/ 0 w 3670300"/>
              <a:gd name="connsiteY6" fmla="*/ 1218131 h 2330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70300" h="2330450">
                <a:moveTo>
                  <a:pt x="0" y="0"/>
                </a:moveTo>
                <a:lnTo>
                  <a:pt x="3627352" y="0"/>
                </a:lnTo>
                <a:lnTo>
                  <a:pt x="3631162" y="14822"/>
                </a:lnTo>
                <a:cubicBezTo>
                  <a:pt x="3656824" y="140280"/>
                  <a:pt x="3670300" y="270178"/>
                  <a:pt x="3670300" y="403225"/>
                </a:cubicBezTo>
                <a:cubicBezTo>
                  <a:pt x="3670300" y="1467602"/>
                  <a:pt x="2807807" y="2330450"/>
                  <a:pt x="1743868" y="2330450"/>
                </a:cubicBezTo>
                <a:cubicBezTo>
                  <a:pt x="1012410" y="2330450"/>
                  <a:pt x="376167" y="1922620"/>
                  <a:pt x="49946" y="1321855"/>
                </a:cubicBezTo>
                <a:lnTo>
                  <a:pt x="0" y="1218131"/>
                </a:lnTo>
                <a:close/>
              </a:path>
            </a:pathLst>
          </a:custGeom>
          <a:solidFill>
            <a:srgbClr val="5B9BD5">
              <a:lumMod val="40000"/>
              <a:lumOff val="60000"/>
              <a:alpha val="53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wrap="square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7" name="任意多边形: 形状 16"/>
          <p:cNvSpPr/>
          <p:nvPr>
            <p:custDataLst>
              <p:tags r:id="rId6"/>
            </p:custDataLst>
          </p:nvPr>
        </p:nvSpPr>
        <p:spPr>
          <a:xfrm>
            <a:off x="9663112" y="4708525"/>
            <a:ext cx="2528888" cy="2149475"/>
          </a:xfrm>
          <a:custGeom>
            <a:avLst/>
            <a:gdLst>
              <a:gd name="connsiteX0" fmla="*/ 1926431 w 2528887"/>
              <a:gd name="connsiteY0" fmla="*/ 0 h 2149475"/>
              <a:gd name="connsiteX1" fmla="*/ 2499293 w 2528887"/>
              <a:gd name="connsiteY1" fmla="*/ 86645 h 2149475"/>
              <a:gd name="connsiteX2" fmla="*/ 2528887 w 2528887"/>
              <a:gd name="connsiteY2" fmla="*/ 97481 h 2149475"/>
              <a:gd name="connsiteX3" fmla="*/ 2528887 w 2528887"/>
              <a:gd name="connsiteY3" fmla="*/ 2149475 h 2149475"/>
              <a:gd name="connsiteX4" fmla="*/ 13791 w 2528887"/>
              <a:gd name="connsiteY4" fmla="*/ 2149475 h 2149475"/>
              <a:gd name="connsiteX5" fmla="*/ 9946 w 2528887"/>
              <a:gd name="connsiteY5" fmla="*/ 2124273 h 2149475"/>
              <a:gd name="connsiteX6" fmla="*/ 0 w 2528887"/>
              <a:gd name="connsiteY6" fmla="*/ 1927225 h 2149475"/>
              <a:gd name="connsiteX7" fmla="*/ 1926431 w 2528887"/>
              <a:gd name="connsiteY7" fmla="*/ 0 h 2149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28887" h="2149475">
                <a:moveTo>
                  <a:pt x="1926431" y="0"/>
                </a:moveTo>
                <a:cubicBezTo>
                  <a:pt x="2125919" y="0"/>
                  <a:pt x="2318326" y="30335"/>
                  <a:pt x="2499293" y="86645"/>
                </a:cubicBezTo>
                <a:lnTo>
                  <a:pt x="2528887" y="97481"/>
                </a:lnTo>
                <a:lnTo>
                  <a:pt x="2528887" y="2149475"/>
                </a:lnTo>
                <a:lnTo>
                  <a:pt x="13791" y="2149475"/>
                </a:lnTo>
                <a:lnTo>
                  <a:pt x="9946" y="2124273"/>
                </a:lnTo>
                <a:cubicBezTo>
                  <a:pt x="3369" y="2059485"/>
                  <a:pt x="0" y="1993749"/>
                  <a:pt x="0" y="1927225"/>
                </a:cubicBezTo>
                <a:cubicBezTo>
                  <a:pt x="0" y="862848"/>
                  <a:pt x="862493" y="0"/>
                  <a:pt x="1926431" y="0"/>
                </a:cubicBezTo>
                <a:close/>
              </a:path>
            </a:pathLst>
          </a:custGeom>
          <a:solidFill>
            <a:srgbClr val="5B9BD5">
              <a:lumMod val="40000"/>
              <a:lumOff val="60000"/>
              <a:alpha val="53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wrap="square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椭圆 7"/>
          <p:cNvSpPr/>
          <p:nvPr>
            <p:custDataLst>
              <p:tags r:id="rId7"/>
            </p:custDataLst>
          </p:nvPr>
        </p:nvSpPr>
        <p:spPr>
          <a:xfrm>
            <a:off x="11387138" y="3700463"/>
            <a:ext cx="528638" cy="528638"/>
          </a:xfrm>
          <a:prstGeom prst="ellipse">
            <a:avLst/>
          </a:prstGeom>
          <a:solidFill>
            <a:srgbClr val="5B9BD5">
              <a:lumMod val="40000"/>
              <a:lumOff val="60000"/>
              <a:alpha val="64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2309495" y="2484120"/>
            <a:ext cx="10948670" cy="1631950"/>
            <a:chOff x="3637" y="3912"/>
            <a:chExt cx="17242" cy="2570"/>
          </a:xfrm>
        </p:grpSpPr>
        <p:sp>
          <p:nvSpPr>
            <p:cNvPr id="4" name="Title 6"/>
            <p:cNvSpPr txBox="1"/>
            <p:nvPr>
              <p:custDataLst>
                <p:tags r:id="rId8"/>
              </p:custDataLst>
            </p:nvPr>
          </p:nvSpPr>
          <p:spPr>
            <a:xfrm>
              <a:off x="10105" y="3912"/>
              <a:ext cx="10775" cy="2571"/>
            </a:xfrm>
            <a:prstGeom prst="rect">
              <a:avLst/>
            </a:prstGeom>
            <a:noFill/>
            <a:ln w="3175">
              <a:noFill/>
              <a:prstDash val="dash"/>
            </a:ln>
          </p:spPr>
          <p:txBody>
            <a:bodyPr lIns="90000" tIns="46800" rIns="90000" bIns="46800">
              <a:noAutofit/>
            </a:bodyPr>
            <a:lstStyle>
              <a:lvl1pPr algn="l" defTabSz="913765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en-US" sz="2745" b="0" kern="1200" cap="none" spc="-49" baseline="0" dirty="0" smtClean="0">
                  <a:ln w="3175">
                    <a:noFill/>
                  </a:ln>
                  <a:solidFill>
                    <a:sysClr val="windowText" lastClr="000000"/>
                  </a:solidFill>
                  <a:effectLst/>
                  <a:latin typeface="+mj-lt"/>
                  <a:ea typeface="+mn-ea"/>
                  <a:cs typeface="Segoe UI" panose="020B0502040204020203" pitchFamily="34" charset="0"/>
                </a:defRPr>
              </a:lvl1pPr>
            </a:lstStyle>
            <a:p>
              <a:pPr marL="0" marR="0" lvl="0" indent="0" algn="l" defTabSz="913765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800"/>
                </a:spcAft>
                <a:buClrTx/>
                <a:buSzPct val="100000"/>
                <a:buFontTx/>
                <a:buNone/>
                <a:defRPr/>
              </a:pPr>
              <a:r>
                <a:rPr kumimoji="0" altLang="zh-CN" sz="2800" b="0" i="0" spc="150" noProof="1">
                  <a:ln w="3175">
                    <a:noFill/>
                    <a:prstDash val="dash"/>
                  </a:ln>
                  <a:solidFill>
                    <a:sysClr val="windowText" lastClr="000000">
                      <a:lumMod val="85000"/>
                      <a:lumOff val="15000"/>
                    </a:sysClr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微软雅黑" panose="020B0503020204020204" pitchFamily="34" charset="-122"/>
                </a:rPr>
                <a:t>S’</a:t>
              </a:r>
              <a:r>
                <a:rPr altLang="zh-CN" sz="2800">
                  <a:solidFill>
                    <a:prstClr val="black"/>
                  </a:solidFill>
                  <a:ea typeface="华文楷体" panose="02010600040101010101" pitchFamily="2" charset="-122"/>
                  <a:sym typeface="+mn-ea"/>
                </a:rPr>
                <a:t>→S</a:t>
              </a:r>
              <a:endParaRPr altLang="zh-CN" sz="2800">
                <a:solidFill>
                  <a:prstClr val="black"/>
                </a:solidFill>
                <a:ea typeface="华文楷体" panose="02010600040101010101" pitchFamily="2" charset="-122"/>
                <a:sym typeface="+mn-ea"/>
              </a:endParaRPr>
            </a:p>
            <a:p>
              <a:pPr marL="0" marR="0" lvl="0" indent="0" algn="l" defTabSz="913765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800"/>
                </a:spcAft>
                <a:buClrTx/>
                <a:buSzPct val="100000"/>
                <a:buFontTx/>
                <a:buNone/>
                <a:defRPr/>
              </a:pPr>
              <a:r>
                <a:rPr altLang="zh-CN" sz="2800">
                  <a:solidFill>
                    <a:prstClr val="black"/>
                  </a:solidFill>
                  <a:ea typeface="华文楷体" panose="02010600040101010101" pitchFamily="2" charset="-122"/>
                  <a:sym typeface="+mn-ea"/>
                </a:rPr>
                <a:t>S→0S1</a:t>
              </a:r>
              <a:endParaRPr altLang="zh-CN" sz="2800">
                <a:solidFill>
                  <a:prstClr val="black"/>
                </a:solidFill>
                <a:ea typeface="华文楷体" panose="02010600040101010101" pitchFamily="2" charset="-122"/>
                <a:sym typeface="+mn-ea"/>
              </a:endParaRPr>
            </a:p>
            <a:p>
              <a:pPr marL="0" marR="0" lvl="0" indent="0" algn="l" defTabSz="913765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800"/>
                </a:spcAft>
                <a:buClrTx/>
                <a:buSzPct val="100000"/>
                <a:buFontTx/>
                <a:buNone/>
                <a:defRPr/>
              </a:pPr>
              <a:r>
                <a:rPr altLang="zh-CN" sz="2800">
                  <a:solidFill>
                    <a:prstClr val="black"/>
                  </a:solidFill>
                  <a:ea typeface="华文楷体" panose="02010600040101010101" pitchFamily="2" charset="-122"/>
                  <a:sym typeface="+mn-ea"/>
                </a:rPr>
                <a:t>S→01</a:t>
              </a:r>
              <a:r>
                <a:rPr kumimoji="0" altLang="zh-CN" sz="2800" b="0" i="0" spc="150" noProof="1">
                  <a:ln w="3175">
                    <a:noFill/>
                    <a:prstDash val="dash"/>
                  </a:ln>
                  <a:solidFill>
                    <a:sysClr val="windowText" lastClr="000000">
                      <a:lumMod val="85000"/>
                      <a:lumOff val="15000"/>
                    </a:sysClr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微软雅黑" panose="020B0503020204020204" pitchFamily="34" charset="-122"/>
                </a:rPr>
                <a:t> </a:t>
              </a:r>
              <a:endParaRPr kumimoji="0" altLang="zh-CN" sz="2800" b="0" i="0" spc="150" noProof="1">
                <a:ln w="3175">
                  <a:noFill/>
                  <a:prstDash val="dash"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3" name="右箭头 2"/>
            <p:cNvSpPr/>
            <p:nvPr/>
          </p:nvSpPr>
          <p:spPr>
            <a:xfrm>
              <a:off x="8350" y="4844"/>
              <a:ext cx="1755" cy="522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3637" y="4786"/>
              <a:ext cx="4586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altLang="zh-CN" sz="2800">
                  <a:solidFill>
                    <a:prstClr val="black"/>
                  </a:solidFill>
                  <a:ea typeface="华文楷体" panose="02010600040101010101" pitchFamily="2" charset="-122"/>
                  <a:sym typeface="+mn-ea"/>
                </a:rPr>
                <a:t>S → 0 S 1 | 0 1</a:t>
              </a:r>
              <a:endParaRPr lang="zh-CN" altLang="en-US" sz="2800"/>
            </a:p>
          </p:txBody>
        </p:sp>
      </p:grpSp>
    </p:spTree>
    <p:custDataLst>
      <p:tags r:id="rId9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矩形 8"/>
          <p:cNvSpPr/>
          <p:nvPr>
            <p:custDataLst>
              <p:tags r:id="rId1"/>
            </p:custDataLst>
          </p:nvPr>
        </p:nvSpPr>
        <p:spPr>
          <a:xfrm>
            <a:off x="0" y="1022350"/>
            <a:ext cx="12192000" cy="4822825"/>
          </a:xfrm>
          <a:prstGeom prst="rect">
            <a:avLst/>
          </a:prstGeom>
          <a:solidFill>
            <a:sysClr val="window" lastClr="FFFFFF">
              <a:lumMod val="95000"/>
              <a:alpha val="53000"/>
            </a:sys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矩形 1"/>
          <p:cNvSpPr/>
          <p:nvPr>
            <p:custDataLst>
              <p:tags r:id="rId2"/>
            </p:custDataLst>
          </p:nvPr>
        </p:nvSpPr>
        <p:spPr>
          <a:xfrm>
            <a:off x="0" y="1265238"/>
            <a:ext cx="12192000" cy="4337050"/>
          </a:xfrm>
          <a:prstGeom prst="rect">
            <a:avLst/>
          </a:prstGeom>
          <a:solidFill>
            <a:sysClr val="window" lastClr="FFFFFF"/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Title 6"/>
          <p:cNvSpPr txBox="1"/>
          <p:nvPr>
            <p:custDataLst>
              <p:tags r:id="rId3"/>
            </p:custDataLst>
          </p:nvPr>
        </p:nvSpPr>
        <p:spPr>
          <a:xfrm>
            <a:off x="6416358" y="2484185"/>
            <a:ext cx="6842125" cy="1632458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lIns="90000" tIns="46800" rIns="90000" bIns="4680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marR="0" lvl="0" indent="0" algn="l" defTabSz="91376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Tx/>
              <a:buNone/>
              <a:defRPr/>
            </a:pPr>
            <a:r>
              <a:rPr kumimoji="0" altLang="zh-CN" sz="2800" b="0" i="0" spc="150" noProof="1">
                <a:ln w="3175">
                  <a:noFill/>
                  <a:prstDash val="dash"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  </a:t>
            </a:r>
            <a:endParaRPr kumimoji="0" altLang="zh-CN" sz="2800" b="0" i="0" spc="150" noProof="1">
              <a:ln w="3175">
                <a:noFill/>
                <a:prstDash val="dash"/>
              </a:ln>
              <a:solidFill>
                <a:sysClr val="windowText" lastClr="000000">
                  <a:lumMod val="85000"/>
                  <a:lumOff val="1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Title 6"/>
          <p:cNvSpPr txBox="1"/>
          <p:nvPr>
            <p:custDataLst>
              <p:tags r:id="rId4"/>
            </p:custDataLst>
          </p:nvPr>
        </p:nvSpPr>
        <p:spPr>
          <a:xfrm>
            <a:off x="1158875" y="1836420"/>
            <a:ext cx="9874250" cy="1758315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lIns="90000" tIns="46800" rIns="90000" bIns="468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  <a:defRPr/>
            </a:pPr>
            <a:r>
              <a:rPr kumimoji="0" altLang="zh-CN" sz="4400" b="1" i="0" spc="300" noProof="1">
                <a:ln w="3175">
                  <a:noFill/>
                  <a:prstDash val="dash"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altLang="zh-CN" sz="4400">
                <a:solidFill>
                  <a:prstClr val="black"/>
                </a:solidFill>
                <a:ea typeface="华文楷体" panose="02010600040101010101" pitchFamily="2" charset="-122"/>
                <a:sym typeface="+mn-ea"/>
              </a:rPr>
              <a:t>       </a:t>
            </a:r>
            <a:endParaRPr lang="zh-CN" altLang="en-US" sz="4400" b="1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  <a:defRPr/>
            </a:pPr>
            <a:r>
              <a:rPr kumimoji="0" altLang="zh-CN" sz="4400" b="1" i="0" spc="300" noProof="1">
                <a:ln w="3175">
                  <a:noFill/>
                  <a:prstDash val="dash"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   </a:t>
            </a:r>
            <a:endParaRPr kumimoji="0" altLang="zh-CN" sz="4400" b="1" i="0" spc="300" noProof="1">
              <a:ln w="3175">
                <a:noFill/>
                <a:prstDash val="dash"/>
              </a:ln>
              <a:solidFill>
                <a:sysClr val="windowText" lastClr="000000">
                  <a:lumMod val="85000"/>
                  <a:lumOff val="1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椭圆 5"/>
          <p:cNvSpPr/>
          <p:nvPr>
            <p:custDataLst>
              <p:tags r:id="rId5"/>
            </p:custDataLst>
          </p:nvPr>
        </p:nvSpPr>
        <p:spPr>
          <a:xfrm>
            <a:off x="517525" y="2681288"/>
            <a:ext cx="752475" cy="752475"/>
          </a:xfrm>
          <a:prstGeom prst="ellipse">
            <a:avLst/>
          </a:prstGeom>
          <a:solidFill>
            <a:srgbClr val="5B9BD5">
              <a:lumMod val="40000"/>
              <a:lumOff val="60000"/>
              <a:alpha val="64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3" name="任意多边形: 形状 12"/>
          <p:cNvSpPr/>
          <p:nvPr>
            <p:custDataLst>
              <p:tags r:id="rId6"/>
            </p:custDataLst>
          </p:nvPr>
        </p:nvSpPr>
        <p:spPr>
          <a:xfrm>
            <a:off x="0" y="0"/>
            <a:ext cx="3670300" cy="2330450"/>
          </a:xfrm>
          <a:custGeom>
            <a:avLst/>
            <a:gdLst>
              <a:gd name="connsiteX0" fmla="*/ 0 w 3670300"/>
              <a:gd name="connsiteY0" fmla="*/ 0 h 2330450"/>
              <a:gd name="connsiteX1" fmla="*/ 3627352 w 3670300"/>
              <a:gd name="connsiteY1" fmla="*/ 0 h 2330450"/>
              <a:gd name="connsiteX2" fmla="*/ 3631162 w 3670300"/>
              <a:gd name="connsiteY2" fmla="*/ 14822 h 2330450"/>
              <a:gd name="connsiteX3" fmla="*/ 3670300 w 3670300"/>
              <a:gd name="connsiteY3" fmla="*/ 403225 h 2330450"/>
              <a:gd name="connsiteX4" fmla="*/ 1743868 w 3670300"/>
              <a:gd name="connsiteY4" fmla="*/ 2330450 h 2330450"/>
              <a:gd name="connsiteX5" fmla="*/ 49946 w 3670300"/>
              <a:gd name="connsiteY5" fmla="*/ 1321855 h 2330450"/>
              <a:gd name="connsiteX6" fmla="*/ 0 w 3670300"/>
              <a:gd name="connsiteY6" fmla="*/ 1218131 h 2330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70300" h="2330450">
                <a:moveTo>
                  <a:pt x="0" y="0"/>
                </a:moveTo>
                <a:lnTo>
                  <a:pt x="3627352" y="0"/>
                </a:lnTo>
                <a:lnTo>
                  <a:pt x="3631162" y="14822"/>
                </a:lnTo>
                <a:cubicBezTo>
                  <a:pt x="3656824" y="140280"/>
                  <a:pt x="3670300" y="270178"/>
                  <a:pt x="3670300" y="403225"/>
                </a:cubicBezTo>
                <a:cubicBezTo>
                  <a:pt x="3670300" y="1467602"/>
                  <a:pt x="2807807" y="2330450"/>
                  <a:pt x="1743868" y="2330450"/>
                </a:cubicBezTo>
                <a:cubicBezTo>
                  <a:pt x="1012410" y="2330450"/>
                  <a:pt x="376167" y="1922620"/>
                  <a:pt x="49946" y="1321855"/>
                </a:cubicBezTo>
                <a:lnTo>
                  <a:pt x="0" y="1218131"/>
                </a:lnTo>
                <a:close/>
              </a:path>
            </a:pathLst>
          </a:custGeom>
          <a:solidFill>
            <a:srgbClr val="5B9BD5">
              <a:lumMod val="40000"/>
              <a:lumOff val="60000"/>
              <a:alpha val="53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wrap="square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7" name="任意多边形: 形状 16"/>
          <p:cNvSpPr/>
          <p:nvPr>
            <p:custDataLst>
              <p:tags r:id="rId7"/>
            </p:custDataLst>
          </p:nvPr>
        </p:nvSpPr>
        <p:spPr>
          <a:xfrm>
            <a:off x="9663112" y="4708525"/>
            <a:ext cx="2528888" cy="2149475"/>
          </a:xfrm>
          <a:custGeom>
            <a:avLst/>
            <a:gdLst>
              <a:gd name="connsiteX0" fmla="*/ 1926431 w 2528887"/>
              <a:gd name="connsiteY0" fmla="*/ 0 h 2149475"/>
              <a:gd name="connsiteX1" fmla="*/ 2499293 w 2528887"/>
              <a:gd name="connsiteY1" fmla="*/ 86645 h 2149475"/>
              <a:gd name="connsiteX2" fmla="*/ 2528887 w 2528887"/>
              <a:gd name="connsiteY2" fmla="*/ 97481 h 2149475"/>
              <a:gd name="connsiteX3" fmla="*/ 2528887 w 2528887"/>
              <a:gd name="connsiteY3" fmla="*/ 2149475 h 2149475"/>
              <a:gd name="connsiteX4" fmla="*/ 13791 w 2528887"/>
              <a:gd name="connsiteY4" fmla="*/ 2149475 h 2149475"/>
              <a:gd name="connsiteX5" fmla="*/ 9946 w 2528887"/>
              <a:gd name="connsiteY5" fmla="*/ 2124273 h 2149475"/>
              <a:gd name="connsiteX6" fmla="*/ 0 w 2528887"/>
              <a:gd name="connsiteY6" fmla="*/ 1927225 h 2149475"/>
              <a:gd name="connsiteX7" fmla="*/ 1926431 w 2528887"/>
              <a:gd name="connsiteY7" fmla="*/ 0 h 2149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28887" h="2149475">
                <a:moveTo>
                  <a:pt x="1926431" y="0"/>
                </a:moveTo>
                <a:cubicBezTo>
                  <a:pt x="2125919" y="0"/>
                  <a:pt x="2318326" y="30335"/>
                  <a:pt x="2499293" y="86645"/>
                </a:cubicBezTo>
                <a:lnTo>
                  <a:pt x="2528887" y="97481"/>
                </a:lnTo>
                <a:lnTo>
                  <a:pt x="2528887" y="2149475"/>
                </a:lnTo>
                <a:lnTo>
                  <a:pt x="13791" y="2149475"/>
                </a:lnTo>
                <a:lnTo>
                  <a:pt x="9946" y="2124273"/>
                </a:lnTo>
                <a:cubicBezTo>
                  <a:pt x="3369" y="2059485"/>
                  <a:pt x="0" y="1993749"/>
                  <a:pt x="0" y="1927225"/>
                </a:cubicBezTo>
                <a:cubicBezTo>
                  <a:pt x="0" y="862848"/>
                  <a:pt x="862493" y="0"/>
                  <a:pt x="1926431" y="0"/>
                </a:cubicBezTo>
                <a:close/>
              </a:path>
            </a:pathLst>
          </a:custGeom>
          <a:solidFill>
            <a:srgbClr val="5B9BD5">
              <a:lumMod val="40000"/>
              <a:lumOff val="60000"/>
              <a:alpha val="53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wrap="square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椭圆 7"/>
          <p:cNvSpPr/>
          <p:nvPr>
            <p:custDataLst>
              <p:tags r:id="rId8"/>
            </p:custDataLst>
          </p:nvPr>
        </p:nvSpPr>
        <p:spPr>
          <a:xfrm>
            <a:off x="11387138" y="3700463"/>
            <a:ext cx="528638" cy="528638"/>
          </a:xfrm>
          <a:prstGeom prst="ellipse">
            <a:avLst/>
          </a:prstGeom>
          <a:solidFill>
            <a:srgbClr val="5B9BD5">
              <a:lumMod val="40000"/>
              <a:lumOff val="60000"/>
              <a:alpha val="64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309495" y="3039110"/>
            <a:ext cx="29121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prstClr val="black"/>
                </a:solidFill>
                <a:ea typeface="华文楷体" panose="02010600040101010101" pitchFamily="2" charset="-122"/>
                <a:sym typeface="+mn-ea"/>
              </a:rPr>
              <a:t> </a:t>
            </a:r>
            <a:endParaRPr lang="en-US" sz="2800">
              <a:solidFill>
                <a:prstClr val="black"/>
              </a:solidFill>
              <a:ea typeface="华文楷体" panose="02010600040101010101" pitchFamily="2" charset="-122"/>
              <a:sym typeface="+mn-ea"/>
            </a:endParaRPr>
          </a:p>
        </p:txBody>
      </p:sp>
      <p:pic>
        <p:nvPicPr>
          <p:cNvPr id="10" name="ECB019B1-382A-4266-B25C-5B523AA43C14-1" descr="wpp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76830" y="0"/>
            <a:ext cx="7037705" cy="6858000"/>
          </a:xfrm>
          <a:prstGeom prst="rect">
            <a:avLst/>
          </a:prstGeom>
        </p:spPr>
      </p:pic>
    </p:spTree>
    <p:custDataLst>
      <p:tags r:id="rId10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矩形 8"/>
          <p:cNvSpPr/>
          <p:nvPr>
            <p:custDataLst>
              <p:tags r:id="rId1"/>
            </p:custDataLst>
          </p:nvPr>
        </p:nvSpPr>
        <p:spPr>
          <a:xfrm>
            <a:off x="0" y="1022350"/>
            <a:ext cx="12192000" cy="4822825"/>
          </a:xfrm>
          <a:prstGeom prst="rect">
            <a:avLst/>
          </a:prstGeom>
          <a:solidFill>
            <a:sysClr val="window" lastClr="FFFFFF">
              <a:lumMod val="95000"/>
              <a:alpha val="53000"/>
            </a:sys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矩形 1"/>
          <p:cNvSpPr/>
          <p:nvPr>
            <p:custDataLst>
              <p:tags r:id="rId2"/>
            </p:custDataLst>
          </p:nvPr>
        </p:nvSpPr>
        <p:spPr>
          <a:xfrm>
            <a:off x="0" y="1265238"/>
            <a:ext cx="12192000" cy="4337050"/>
          </a:xfrm>
          <a:prstGeom prst="rect">
            <a:avLst/>
          </a:prstGeom>
          <a:solidFill>
            <a:sysClr val="window" lastClr="FFFFFF"/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Title 6"/>
          <p:cNvSpPr txBox="1"/>
          <p:nvPr>
            <p:custDataLst>
              <p:tags r:id="rId3"/>
            </p:custDataLst>
          </p:nvPr>
        </p:nvSpPr>
        <p:spPr>
          <a:xfrm>
            <a:off x="6416358" y="2484185"/>
            <a:ext cx="6842125" cy="1632458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lIns="90000" tIns="46800" rIns="90000" bIns="4680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marR="0" lvl="0" indent="0" algn="l" defTabSz="91376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Tx/>
              <a:buNone/>
              <a:defRPr/>
            </a:pPr>
            <a:r>
              <a:rPr kumimoji="0" altLang="zh-CN" sz="2800" b="0" i="0" spc="150" noProof="1">
                <a:ln w="3175">
                  <a:noFill/>
                  <a:prstDash val="dash"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  </a:t>
            </a:r>
            <a:endParaRPr kumimoji="0" altLang="zh-CN" sz="2800" b="0" i="0" spc="150" noProof="1">
              <a:ln w="3175">
                <a:noFill/>
                <a:prstDash val="dash"/>
              </a:ln>
              <a:solidFill>
                <a:sysClr val="windowText" lastClr="000000">
                  <a:lumMod val="85000"/>
                  <a:lumOff val="1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Title 6"/>
          <p:cNvSpPr txBox="1"/>
          <p:nvPr>
            <p:custDataLst>
              <p:tags r:id="rId4"/>
            </p:custDataLst>
          </p:nvPr>
        </p:nvSpPr>
        <p:spPr>
          <a:xfrm>
            <a:off x="1158875" y="1836420"/>
            <a:ext cx="9874250" cy="1758315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lIns="90000" tIns="46800" rIns="90000" bIns="468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  <a:defRPr/>
            </a:pPr>
            <a:r>
              <a:rPr kumimoji="0" altLang="zh-CN" sz="4400" b="1" i="0" spc="300" noProof="1">
                <a:ln w="3175">
                  <a:noFill/>
                  <a:prstDash val="dash"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altLang="zh-CN" sz="4400">
                <a:solidFill>
                  <a:prstClr val="black"/>
                </a:solidFill>
                <a:ea typeface="华文楷体" panose="02010600040101010101" pitchFamily="2" charset="-122"/>
                <a:sym typeface="+mn-ea"/>
              </a:rPr>
              <a:t>       </a:t>
            </a:r>
            <a:endParaRPr lang="zh-CN" altLang="en-US" sz="4400" b="1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  <a:defRPr/>
            </a:pPr>
            <a:r>
              <a:rPr kumimoji="0" altLang="zh-CN" sz="4400" b="1" i="0" spc="300" noProof="1">
                <a:ln w="3175">
                  <a:noFill/>
                  <a:prstDash val="dash"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   </a:t>
            </a:r>
            <a:endParaRPr kumimoji="0" altLang="zh-CN" sz="4400" b="1" i="0" spc="300" noProof="1">
              <a:ln w="3175">
                <a:noFill/>
                <a:prstDash val="dash"/>
              </a:ln>
              <a:solidFill>
                <a:sysClr val="windowText" lastClr="000000">
                  <a:lumMod val="85000"/>
                  <a:lumOff val="1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椭圆 5"/>
          <p:cNvSpPr/>
          <p:nvPr>
            <p:custDataLst>
              <p:tags r:id="rId5"/>
            </p:custDataLst>
          </p:nvPr>
        </p:nvSpPr>
        <p:spPr>
          <a:xfrm>
            <a:off x="517525" y="2681288"/>
            <a:ext cx="752475" cy="752475"/>
          </a:xfrm>
          <a:prstGeom prst="ellipse">
            <a:avLst/>
          </a:prstGeom>
          <a:solidFill>
            <a:srgbClr val="5B9BD5">
              <a:lumMod val="40000"/>
              <a:lumOff val="60000"/>
              <a:alpha val="64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3" name="任意多边形: 形状 12"/>
          <p:cNvSpPr/>
          <p:nvPr>
            <p:custDataLst>
              <p:tags r:id="rId6"/>
            </p:custDataLst>
          </p:nvPr>
        </p:nvSpPr>
        <p:spPr>
          <a:xfrm>
            <a:off x="0" y="0"/>
            <a:ext cx="3670300" cy="2330450"/>
          </a:xfrm>
          <a:custGeom>
            <a:avLst/>
            <a:gdLst>
              <a:gd name="connsiteX0" fmla="*/ 0 w 3670300"/>
              <a:gd name="connsiteY0" fmla="*/ 0 h 2330450"/>
              <a:gd name="connsiteX1" fmla="*/ 3627352 w 3670300"/>
              <a:gd name="connsiteY1" fmla="*/ 0 h 2330450"/>
              <a:gd name="connsiteX2" fmla="*/ 3631162 w 3670300"/>
              <a:gd name="connsiteY2" fmla="*/ 14822 h 2330450"/>
              <a:gd name="connsiteX3" fmla="*/ 3670300 w 3670300"/>
              <a:gd name="connsiteY3" fmla="*/ 403225 h 2330450"/>
              <a:gd name="connsiteX4" fmla="*/ 1743868 w 3670300"/>
              <a:gd name="connsiteY4" fmla="*/ 2330450 h 2330450"/>
              <a:gd name="connsiteX5" fmla="*/ 49946 w 3670300"/>
              <a:gd name="connsiteY5" fmla="*/ 1321855 h 2330450"/>
              <a:gd name="connsiteX6" fmla="*/ 0 w 3670300"/>
              <a:gd name="connsiteY6" fmla="*/ 1218131 h 2330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70300" h="2330450">
                <a:moveTo>
                  <a:pt x="0" y="0"/>
                </a:moveTo>
                <a:lnTo>
                  <a:pt x="3627352" y="0"/>
                </a:lnTo>
                <a:lnTo>
                  <a:pt x="3631162" y="14822"/>
                </a:lnTo>
                <a:cubicBezTo>
                  <a:pt x="3656824" y="140280"/>
                  <a:pt x="3670300" y="270178"/>
                  <a:pt x="3670300" y="403225"/>
                </a:cubicBezTo>
                <a:cubicBezTo>
                  <a:pt x="3670300" y="1467602"/>
                  <a:pt x="2807807" y="2330450"/>
                  <a:pt x="1743868" y="2330450"/>
                </a:cubicBezTo>
                <a:cubicBezTo>
                  <a:pt x="1012410" y="2330450"/>
                  <a:pt x="376167" y="1922620"/>
                  <a:pt x="49946" y="1321855"/>
                </a:cubicBezTo>
                <a:lnTo>
                  <a:pt x="0" y="1218131"/>
                </a:lnTo>
                <a:close/>
              </a:path>
            </a:pathLst>
          </a:custGeom>
          <a:solidFill>
            <a:srgbClr val="5B9BD5">
              <a:lumMod val="40000"/>
              <a:lumOff val="60000"/>
              <a:alpha val="53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wrap="square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7" name="任意多边形: 形状 16"/>
          <p:cNvSpPr/>
          <p:nvPr>
            <p:custDataLst>
              <p:tags r:id="rId7"/>
            </p:custDataLst>
          </p:nvPr>
        </p:nvSpPr>
        <p:spPr>
          <a:xfrm>
            <a:off x="9663112" y="4708525"/>
            <a:ext cx="2528888" cy="2149475"/>
          </a:xfrm>
          <a:custGeom>
            <a:avLst/>
            <a:gdLst>
              <a:gd name="connsiteX0" fmla="*/ 1926431 w 2528887"/>
              <a:gd name="connsiteY0" fmla="*/ 0 h 2149475"/>
              <a:gd name="connsiteX1" fmla="*/ 2499293 w 2528887"/>
              <a:gd name="connsiteY1" fmla="*/ 86645 h 2149475"/>
              <a:gd name="connsiteX2" fmla="*/ 2528887 w 2528887"/>
              <a:gd name="connsiteY2" fmla="*/ 97481 h 2149475"/>
              <a:gd name="connsiteX3" fmla="*/ 2528887 w 2528887"/>
              <a:gd name="connsiteY3" fmla="*/ 2149475 h 2149475"/>
              <a:gd name="connsiteX4" fmla="*/ 13791 w 2528887"/>
              <a:gd name="connsiteY4" fmla="*/ 2149475 h 2149475"/>
              <a:gd name="connsiteX5" fmla="*/ 9946 w 2528887"/>
              <a:gd name="connsiteY5" fmla="*/ 2124273 h 2149475"/>
              <a:gd name="connsiteX6" fmla="*/ 0 w 2528887"/>
              <a:gd name="connsiteY6" fmla="*/ 1927225 h 2149475"/>
              <a:gd name="connsiteX7" fmla="*/ 1926431 w 2528887"/>
              <a:gd name="connsiteY7" fmla="*/ 0 h 2149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28887" h="2149475">
                <a:moveTo>
                  <a:pt x="1926431" y="0"/>
                </a:moveTo>
                <a:cubicBezTo>
                  <a:pt x="2125919" y="0"/>
                  <a:pt x="2318326" y="30335"/>
                  <a:pt x="2499293" y="86645"/>
                </a:cubicBezTo>
                <a:lnTo>
                  <a:pt x="2528887" y="97481"/>
                </a:lnTo>
                <a:lnTo>
                  <a:pt x="2528887" y="2149475"/>
                </a:lnTo>
                <a:lnTo>
                  <a:pt x="13791" y="2149475"/>
                </a:lnTo>
                <a:lnTo>
                  <a:pt x="9946" y="2124273"/>
                </a:lnTo>
                <a:cubicBezTo>
                  <a:pt x="3369" y="2059485"/>
                  <a:pt x="0" y="1993749"/>
                  <a:pt x="0" y="1927225"/>
                </a:cubicBezTo>
                <a:cubicBezTo>
                  <a:pt x="0" y="862848"/>
                  <a:pt x="862493" y="0"/>
                  <a:pt x="1926431" y="0"/>
                </a:cubicBezTo>
                <a:close/>
              </a:path>
            </a:pathLst>
          </a:custGeom>
          <a:solidFill>
            <a:srgbClr val="5B9BD5">
              <a:lumMod val="40000"/>
              <a:lumOff val="60000"/>
              <a:alpha val="53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wrap="square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椭圆 7"/>
          <p:cNvSpPr/>
          <p:nvPr>
            <p:custDataLst>
              <p:tags r:id="rId8"/>
            </p:custDataLst>
          </p:nvPr>
        </p:nvSpPr>
        <p:spPr>
          <a:xfrm>
            <a:off x="11387138" y="3700463"/>
            <a:ext cx="528638" cy="528638"/>
          </a:xfrm>
          <a:prstGeom prst="ellipse">
            <a:avLst/>
          </a:prstGeom>
          <a:solidFill>
            <a:srgbClr val="5B9BD5">
              <a:lumMod val="40000"/>
              <a:lumOff val="60000"/>
              <a:alpha val="64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309495" y="3039110"/>
            <a:ext cx="29121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prstClr val="black"/>
                </a:solidFill>
                <a:ea typeface="华文楷体" panose="02010600040101010101" pitchFamily="2" charset="-122"/>
                <a:sym typeface="+mn-ea"/>
              </a:rPr>
              <a:t> </a:t>
            </a:r>
            <a:endParaRPr lang="en-US" sz="2800">
              <a:solidFill>
                <a:prstClr val="black"/>
              </a:solidFill>
              <a:ea typeface="华文楷体" panose="02010600040101010101" pitchFamily="2" charset="-122"/>
              <a:sym typeface="+mn-ea"/>
            </a:endParaRPr>
          </a:p>
        </p:txBody>
      </p:sp>
      <p:pic>
        <p:nvPicPr>
          <p:cNvPr id="3" name="ECB019B1-382A-4266-B25C-5B523AA43C14-2" descr="wpp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45715" y="0"/>
            <a:ext cx="7099935" cy="6858000"/>
          </a:xfrm>
          <a:prstGeom prst="rect">
            <a:avLst/>
          </a:prstGeom>
        </p:spPr>
      </p:pic>
    </p:spTree>
    <p:custDataLst>
      <p:tags r:id="rId10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矩形 8"/>
          <p:cNvSpPr/>
          <p:nvPr>
            <p:custDataLst>
              <p:tags r:id="rId1"/>
            </p:custDataLst>
          </p:nvPr>
        </p:nvSpPr>
        <p:spPr>
          <a:xfrm>
            <a:off x="0" y="1022350"/>
            <a:ext cx="12192000" cy="4822825"/>
          </a:xfrm>
          <a:prstGeom prst="rect">
            <a:avLst/>
          </a:prstGeom>
          <a:solidFill>
            <a:sysClr val="window" lastClr="FFFFFF">
              <a:lumMod val="95000"/>
              <a:alpha val="53000"/>
            </a:sys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矩形 1"/>
          <p:cNvSpPr/>
          <p:nvPr>
            <p:custDataLst>
              <p:tags r:id="rId2"/>
            </p:custDataLst>
          </p:nvPr>
        </p:nvSpPr>
        <p:spPr>
          <a:xfrm>
            <a:off x="0" y="1265238"/>
            <a:ext cx="12192000" cy="4337050"/>
          </a:xfrm>
          <a:prstGeom prst="rect">
            <a:avLst/>
          </a:prstGeom>
          <a:solidFill>
            <a:sysClr val="window" lastClr="FFFFFF"/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Title 6"/>
          <p:cNvSpPr txBox="1"/>
          <p:nvPr>
            <p:custDataLst>
              <p:tags r:id="rId3"/>
            </p:custDataLst>
          </p:nvPr>
        </p:nvSpPr>
        <p:spPr>
          <a:xfrm>
            <a:off x="6416358" y="2484185"/>
            <a:ext cx="6842125" cy="1632458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lIns="90000" tIns="46800" rIns="90000" bIns="4680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marR="0" lvl="0" indent="0" algn="l" defTabSz="91376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Tx/>
              <a:buNone/>
              <a:defRPr/>
            </a:pPr>
            <a:r>
              <a:rPr kumimoji="0" altLang="zh-CN" sz="2800" b="0" i="0" spc="150" noProof="1">
                <a:ln w="3175">
                  <a:noFill/>
                  <a:prstDash val="dash"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  </a:t>
            </a:r>
            <a:endParaRPr kumimoji="0" altLang="zh-CN" sz="2800" b="0" i="0" spc="150" noProof="1">
              <a:ln w="3175">
                <a:noFill/>
                <a:prstDash val="dash"/>
              </a:ln>
              <a:solidFill>
                <a:sysClr val="windowText" lastClr="000000">
                  <a:lumMod val="85000"/>
                  <a:lumOff val="1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Title 6"/>
          <p:cNvSpPr txBox="1"/>
          <p:nvPr>
            <p:custDataLst>
              <p:tags r:id="rId4"/>
            </p:custDataLst>
          </p:nvPr>
        </p:nvSpPr>
        <p:spPr>
          <a:xfrm>
            <a:off x="1158875" y="1836420"/>
            <a:ext cx="9874250" cy="1758315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lIns="90000" tIns="46800" rIns="90000" bIns="468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  <a:defRPr/>
            </a:pPr>
            <a:r>
              <a:rPr kumimoji="0" altLang="zh-CN" sz="4400" b="1" i="0" spc="300" noProof="1">
                <a:ln w="3175">
                  <a:noFill/>
                  <a:prstDash val="dash"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altLang="zh-CN" sz="4400">
                <a:solidFill>
                  <a:prstClr val="black"/>
                </a:solidFill>
                <a:ea typeface="华文楷体" panose="02010600040101010101" pitchFamily="2" charset="-122"/>
                <a:sym typeface="+mn-ea"/>
              </a:rPr>
              <a:t>       </a:t>
            </a:r>
            <a:endParaRPr lang="zh-CN" altLang="en-US" sz="4400" b="1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  <a:defRPr/>
            </a:pPr>
            <a:r>
              <a:rPr kumimoji="0" altLang="zh-CN" sz="4400" b="1" i="0" spc="300" noProof="1">
                <a:ln w="3175">
                  <a:noFill/>
                  <a:prstDash val="dash"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   </a:t>
            </a:r>
            <a:endParaRPr kumimoji="0" altLang="zh-CN" sz="4400" b="1" i="0" spc="300" noProof="1">
              <a:ln w="3175">
                <a:noFill/>
                <a:prstDash val="dash"/>
              </a:ln>
              <a:solidFill>
                <a:sysClr val="windowText" lastClr="000000">
                  <a:lumMod val="85000"/>
                  <a:lumOff val="1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椭圆 5"/>
          <p:cNvSpPr/>
          <p:nvPr>
            <p:custDataLst>
              <p:tags r:id="rId5"/>
            </p:custDataLst>
          </p:nvPr>
        </p:nvSpPr>
        <p:spPr>
          <a:xfrm>
            <a:off x="517525" y="2681288"/>
            <a:ext cx="752475" cy="752475"/>
          </a:xfrm>
          <a:prstGeom prst="ellipse">
            <a:avLst/>
          </a:prstGeom>
          <a:solidFill>
            <a:srgbClr val="5B9BD5">
              <a:lumMod val="40000"/>
              <a:lumOff val="60000"/>
              <a:alpha val="64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3" name="任意多边形: 形状 12"/>
          <p:cNvSpPr/>
          <p:nvPr>
            <p:custDataLst>
              <p:tags r:id="rId6"/>
            </p:custDataLst>
          </p:nvPr>
        </p:nvSpPr>
        <p:spPr>
          <a:xfrm>
            <a:off x="0" y="0"/>
            <a:ext cx="3670300" cy="2330450"/>
          </a:xfrm>
          <a:custGeom>
            <a:avLst/>
            <a:gdLst>
              <a:gd name="connsiteX0" fmla="*/ 0 w 3670300"/>
              <a:gd name="connsiteY0" fmla="*/ 0 h 2330450"/>
              <a:gd name="connsiteX1" fmla="*/ 3627352 w 3670300"/>
              <a:gd name="connsiteY1" fmla="*/ 0 h 2330450"/>
              <a:gd name="connsiteX2" fmla="*/ 3631162 w 3670300"/>
              <a:gd name="connsiteY2" fmla="*/ 14822 h 2330450"/>
              <a:gd name="connsiteX3" fmla="*/ 3670300 w 3670300"/>
              <a:gd name="connsiteY3" fmla="*/ 403225 h 2330450"/>
              <a:gd name="connsiteX4" fmla="*/ 1743868 w 3670300"/>
              <a:gd name="connsiteY4" fmla="*/ 2330450 h 2330450"/>
              <a:gd name="connsiteX5" fmla="*/ 49946 w 3670300"/>
              <a:gd name="connsiteY5" fmla="*/ 1321855 h 2330450"/>
              <a:gd name="connsiteX6" fmla="*/ 0 w 3670300"/>
              <a:gd name="connsiteY6" fmla="*/ 1218131 h 2330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70300" h="2330450">
                <a:moveTo>
                  <a:pt x="0" y="0"/>
                </a:moveTo>
                <a:lnTo>
                  <a:pt x="3627352" y="0"/>
                </a:lnTo>
                <a:lnTo>
                  <a:pt x="3631162" y="14822"/>
                </a:lnTo>
                <a:cubicBezTo>
                  <a:pt x="3656824" y="140280"/>
                  <a:pt x="3670300" y="270178"/>
                  <a:pt x="3670300" y="403225"/>
                </a:cubicBezTo>
                <a:cubicBezTo>
                  <a:pt x="3670300" y="1467602"/>
                  <a:pt x="2807807" y="2330450"/>
                  <a:pt x="1743868" y="2330450"/>
                </a:cubicBezTo>
                <a:cubicBezTo>
                  <a:pt x="1012410" y="2330450"/>
                  <a:pt x="376167" y="1922620"/>
                  <a:pt x="49946" y="1321855"/>
                </a:cubicBezTo>
                <a:lnTo>
                  <a:pt x="0" y="1218131"/>
                </a:lnTo>
                <a:close/>
              </a:path>
            </a:pathLst>
          </a:custGeom>
          <a:solidFill>
            <a:srgbClr val="5B9BD5">
              <a:lumMod val="40000"/>
              <a:lumOff val="60000"/>
              <a:alpha val="53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wrap="square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7" name="任意多边形: 形状 16"/>
          <p:cNvSpPr/>
          <p:nvPr>
            <p:custDataLst>
              <p:tags r:id="rId7"/>
            </p:custDataLst>
          </p:nvPr>
        </p:nvSpPr>
        <p:spPr>
          <a:xfrm>
            <a:off x="9663112" y="4708525"/>
            <a:ext cx="2528888" cy="2149475"/>
          </a:xfrm>
          <a:custGeom>
            <a:avLst/>
            <a:gdLst>
              <a:gd name="connsiteX0" fmla="*/ 1926431 w 2528887"/>
              <a:gd name="connsiteY0" fmla="*/ 0 h 2149475"/>
              <a:gd name="connsiteX1" fmla="*/ 2499293 w 2528887"/>
              <a:gd name="connsiteY1" fmla="*/ 86645 h 2149475"/>
              <a:gd name="connsiteX2" fmla="*/ 2528887 w 2528887"/>
              <a:gd name="connsiteY2" fmla="*/ 97481 h 2149475"/>
              <a:gd name="connsiteX3" fmla="*/ 2528887 w 2528887"/>
              <a:gd name="connsiteY3" fmla="*/ 2149475 h 2149475"/>
              <a:gd name="connsiteX4" fmla="*/ 13791 w 2528887"/>
              <a:gd name="connsiteY4" fmla="*/ 2149475 h 2149475"/>
              <a:gd name="connsiteX5" fmla="*/ 9946 w 2528887"/>
              <a:gd name="connsiteY5" fmla="*/ 2124273 h 2149475"/>
              <a:gd name="connsiteX6" fmla="*/ 0 w 2528887"/>
              <a:gd name="connsiteY6" fmla="*/ 1927225 h 2149475"/>
              <a:gd name="connsiteX7" fmla="*/ 1926431 w 2528887"/>
              <a:gd name="connsiteY7" fmla="*/ 0 h 2149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28887" h="2149475">
                <a:moveTo>
                  <a:pt x="1926431" y="0"/>
                </a:moveTo>
                <a:cubicBezTo>
                  <a:pt x="2125919" y="0"/>
                  <a:pt x="2318326" y="30335"/>
                  <a:pt x="2499293" y="86645"/>
                </a:cubicBezTo>
                <a:lnTo>
                  <a:pt x="2528887" y="97481"/>
                </a:lnTo>
                <a:lnTo>
                  <a:pt x="2528887" y="2149475"/>
                </a:lnTo>
                <a:lnTo>
                  <a:pt x="13791" y="2149475"/>
                </a:lnTo>
                <a:lnTo>
                  <a:pt x="9946" y="2124273"/>
                </a:lnTo>
                <a:cubicBezTo>
                  <a:pt x="3369" y="2059485"/>
                  <a:pt x="0" y="1993749"/>
                  <a:pt x="0" y="1927225"/>
                </a:cubicBezTo>
                <a:cubicBezTo>
                  <a:pt x="0" y="862848"/>
                  <a:pt x="862493" y="0"/>
                  <a:pt x="1926431" y="0"/>
                </a:cubicBezTo>
                <a:close/>
              </a:path>
            </a:pathLst>
          </a:custGeom>
          <a:solidFill>
            <a:srgbClr val="5B9BD5">
              <a:lumMod val="40000"/>
              <a:lumOff val="60000"/>
              <a:alpha val="53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wrap="square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椭圆 7"/>
          <p:cNvSpPr/>
          <p:nvPr>
            <p:custDataLst>
              <p:tags r:id="rId8"/>
            </p:custDataLst>
          </p:nvPr>
        </p:nvSpPr>
        <p:spPr>
          <a:xfrm>
            <a:off x="11387138" y="3700463"/>
            <a:ext cx="528638" cy="528638"/>
          </a:xfrm>
          <a:prstGeom prst="ellipse">
            <a:avLst/>
          </a:prstGeom>
          <a:solidFill>
            <a:srgbClr val="5B9BD5">
              <a:lumMod val="40000"/>
              <a:lumOff val="60000"/>
              <a:alpha val="64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309495" y="3039110"/>
            <a:ext cx="29121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prstClr val="black"/>
                </a:solidFill>
                <a:ea typeface="华文楷体" panose="02010600040101010101" pitchFamily="2" charset="-122"/>
                <a:sym typeface="+mn-ea"/>
              </a:rPr>
              <a:t> </a:t>
            </a:r>
            <a:endParaRPr lang="en-US" sz="2800">
              <a:solidFill>
                <a:prstClr val="black"/>
              </a:solidFill>
              <a:ea typeface="华文楷体" panose="02010600040101010101" pitchFamily="2" charset="-122"/>
              <a:sym typeface="+mn-ea"/>
            </a:endParaRPr>
          </a:p>
        </p:txBody>
      </p:sp>
      <p:pic>
        <p:nvPicPr>
          <p:cNvPr id="3" name="ECB019B1-382A-4266-B25C-5B523AA43C14-3" descr="wpp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41855" y="0"/>
            <a:ext cx="7907655" cy="6858000"/>
          </a:xfrm>
          <a:prstGeom prst="rect">
            <a:avLst/>
          </a:prstGeom>
        </p:spPr>
      </p:pic>
    </p:spTree>
    <p:custDataLst>
      <p:tags r:id="rId10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200479_1*i*5"/>
  <p:tag name="KSO_WM_TEMPLATE_CATEGORY" val="diagram"/>
  <p:tag name="KSO_WM_TEMPLATE_INDEX" val="20200479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diagram20200479_1*i*6"/>
  <p:tag name="KSO_WM_TEMPLATE_CATEGORY" val="diagram"/>
  <p:tag name="KSO_WM_TEMPLATE_INDEX" val="20200479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ISCONTENTSTITLE" val="0"/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479_1*a*1"/>
  <p:tag name="KSO_WM_TEMPLATE_CATEGORY" val="diagram"/>
  <p:tag name="KSO_WM_TEMPLATE_INDEX" val="20200479"/>
  <p:tag name="KSO_WM_UNIT_LAYERLEVEL" val="1"/>
  <p:tag name="KSO_WM_TAG_VERSION" val="1.0"/>
  <p:tag name="KSO_WM_BEAUTIFY_FLAG" val="#wm#"/>
  <p:tag name="KSO_WM_UNIT_PRESET_TEXT" val="户外拓展训练目的"/>
  <p:tag name="KSO_WM_UNIT_ISNUMDGMTITLE" val="0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00479_1*i*3"/>
  <p:tag name="KSO_WM_TEMPLATE_CATEGORY" val="diagram"/>
  <p:tag name="KSO_WM_TEMPLATE_INDEX" val="20200479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00479_1*i*4"/>
  <p:tag name="KSO_WM_TEMPLATE_CATEGORY" val="diagram"/>
  <p:tag name="KSO_WM_TEMPLATE_INDEX" val="20200479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0479_1*i*1"/>
  <p:tag name="KSO_WM_TEMPLATE_CATEGORY" val="diagram"/>
  <p:tag name="KSO_WM_TEMPLATE_INDEX" val="20200479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0479_1*i*2"/>
  <p:tag name="KSO_WM_TEMPLATE_CATEGORY" val="diagram"/>
  <p:tag name="KSO_WM_TEMPLATE_INDEX" val="20200479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NOCLEAR" val="0"/>
  <p:tag name="KSO_WM_UNIT_VALUE" val="8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0479_1*f*1"/>
  <p:tag name="KSO_WM_TEMPLATE_CATEGORY" val="diagram"/>
  <p:tag name="KSO_WM_TEMPLATE_INDEX" val="20200479"/>
  <p:tag name="KSO_WM_UNIT_LAYERLEVEL" val="1"/>
  <p:tag name="KSO_WM_TAG_VERSION" val="1.0"/>
  <p:tag name="KSO_WM_BEAUTIFY_FLAG" val="#wm#"/>
  <p:tag name="KSO_WM_UNIT_PRESET_TEXT" val="户外拓展训练通常利用崇山峻岭、翰海大川等自然环境，通过精心设计的活动达到&quot;磨练意志、陶冶情操、完善人格、熔炼团队&quot;的拓展培训目的。"/>
  <p:tag name="KSO_WM_UNIT_SUBTYPE" val="a"/>
</p:tagLst>
</file>

<file path=ppt/tags/tag71.xml><?xml version="1.0" encoding="utf-8"?>
<p:tagLst xmlns:p="http://schemas.openxmlformats.org/presentationml/2006/main">
  <p:tag name="KSO_WM_BEAUTIFY_FLAG" val="#wm#"/>
  <p:tag name="KSO_WM_TEMPLATE_CATEGORY" val="diagram"/>
  <p:tag name="KSO_WM_TEMPLATE_INDEX" val="20200479"/>
  <p:tag name="KSO_WM_SLIDE_ID" val="diagram20200479_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60*539"/>
  <p:tag name="KSO_WM_SLIDE_POSITION" val="0*0"/>
  <p:tag name="KSO_WM_TAG_VERSION" val="1.0"/>
  <p:tag name="KSO_WM_SLIDE_LAYOUT" val="a_f"/>
  <p:tag name="KSO_WM_SLIDE_LAYOUT_CNT" val="1_1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200479_1*i*5"/>
  <p:tag name="KSO_WM_TEMPLATE_CATEGORY" val="diagram"/>
  <p:tag name="KSO_WM_TEMPLATE_INDEX" val="20200479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diagram20200479_1*i*6"/>
  <p:tag name="KSO_WM_TEMPLATE_CATEGORY" val="diagram"/>
  <p:tag name="KSO_WM_TEMPLATE_INDEX" val="20200479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NOCLEAR" val="0"/>
  <p:tag name="KSO_WM_UNIT_VALUE" val="8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0479_1*f*1"/>
  <p:tag name="KSO_WM_TEMPLATE_CATEGORY" val="diagram"/>
  <p:tag name="KSO_WM_TEMPLATE_INDEX" val="20200479"/>
  <p:tag name="KSO_WM_UNIT_LAYERLEVEL" val="1"/>
  <p:tag name="KSO_WM_TAG_VERSION" val="1.0"/>
  <p:tag name="KSO_WM_BEAUTIFY_FLAG" val="#wm#"/>
  <p:tag name="KSO_WM_UNIT_PRESET_TEXT" val="户外拓展训练通常利用崇山峻岭、翰海大川等自然环境，通过精心设计的活动达到&quot;磨练意志、陶冶情操、完善人格、熔炼团队&quot;的拓展培训目的。"/>
  <p:tag name="KSO_WM_UNIT_SUBTYPE" val="a"/>
</p:tagLst>
</file>

<file path=ppt/tags/tag75.xml><?xml version="1.0" encoding="utf-8"?>
<p:tagLst xmlns:p="http://schemas.openxmlformats.org/presentationml/2006/main">
  <p:tag name="KSO_WM_UNIT_ISCONTENTSTITLE" val="0"/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479_1*a*1"/>
  <p:tag name="KSO_WM_TEMPLATE_CATEGORY" val="diagram"/>
  <p:tag name="KSO_WM_TEMPLATE_INDEX" val="20200479"/>
  <p:tag name="KSO_WM_UNIT_LAYERLEVEL" val="1"/>
  <p:tag name="KSO_WM_TAG_VERSION" val="1.0"/>
  <p:tag name="KSO_WM_BEAUTIFY_FLAG" val="#wm#"/>
  <p:tag name="KSO_WM_UNIT_PRESET_TEXT" val="户外拓展训练目的"/>
  <p:tag name="KSO_WM_UNIT_ISNUMDGMTITLE" val="0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00479_1*i*3"/>
  <p:tag name="KSO_WM_TEMPLATE_CATEGORY" val="diagram"/>
  <p:tag name="KSO_WM_TEMPLATE_INDEX" val="20200479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00479_1*i*4"/>
  <p:tag name="KSO_WM_TEMPLATE_CATEGORY" val="diagram"/>
  <p:tag name="KSO_WM_TEMPLATE_INDEX" val="20200479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0479_1*i*1"/>
  <p:tag name="KSO_WM_TEMPLATE_CATEGORY" val="diagram"/>
  <p:tag name="KSO_WM_TEMPLATE_INDEX" val="20200479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0479_1*i*2"/>
  <p:tag name="KSO_WM_TEMPLATE_CATEGORY" val="diagram"/>
  <p:tag name="KSO_WM_TEMPLATE_INDEX" val="20200479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#wm#"/>
  <p:tag name="KSO_WM_TEMPLATE_CATEGORY" val="diagram"/>
  <p:tag name="KSO_WM_TEMPLATE_INDEX" val="20200479"/>
  <p:tag name="KSO_WM_SLIDE_ID" val="diagram20200479_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60*539"/>
  <p:tag name="KSO_WM_SLIDE_POSITION" val="0*0"/>
  <p:tag name="KSO_WM_TAG_VERSION" val="1.0"/>
  <p:tag name="KSO_WM_SLIDE_LAYOUT" val="a_f"/>
  <p:tag name="KSO_WM_SLIDE_LAYOUT_CNT" val="1_1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200479_1*i*5"/>
  <p:tag name="KSO_WM_TEMPLATE_CATEGORY" val="diagram"/>
  <p:tag name="KSO_WM_TEMPLATE_INDEX" val="20200479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diagram20200479_1*i*6"/>
  <p:tag name="KSO_WM_TEMPLATE_CATEGORY" val="diagram"/>
  <p:tag name="KSO_WM_TEMPLATE_INDEX" val="20200479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NOCLEAR" val="0"/>
  <p:tag name="KSO_WM_UNIT_VALUE" val="8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0479_1*f*1"/>
  <p:tag name="KSO_WM_TEMPLATE_CATEGORY" val="diagram"/>
  <p:tag name="KSO_WM_TEMPLATE_INDEX" val="20200479"/>
  <p:tag name="KSO_WM_UNIT_LAYERLEVEL" val="1"/>
  <p:tag name="KSO_WM_TAG_VERSION" val="1.0"/>
  <p:tag name="KSO_WM_BEAUTIFY_FLAG" val="#wm#"/>
  <p:tag name="KSO_WM_UNIT_PRESET_TEXT" val="户外拓展训练通常利用崇山峻岭、翰海大川等自然环境，通过精心设计的活动达到&quot;磨练意志、陶冶情操、完善人格、熔炼团队&quot;的拓展培训目的。"/>
  <p:tag name="KSO_WM_UNIT_SUBTYPE" val="a"/>
</p:tagLst>
</file>

<file path=ppt/tags/tag84.xml><?xml version="1.0" encoding="utf-8"?>
<p:tagLst xmlns:p="http://schemas.openxmlformats.org/presentationml/2006/main">
  <p:tag name="KSO_WM_UNIT_ISCONTENTSTITLE" val="0"/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479_1*a*1"/>
  <p:tag name="KSO_WM_TEMPLATE_CATEGORY" val="diagram"/>
  <p:tag name="KSO_WM_TEMPLATE_INDEX" val="20200479"/>
  <p:tag name="KSO_WM_UNIT_LAYERLEVEL" val="1"/>
  <p:tag name="KSO_WM_TAG_VERSION" val="1.0"/>
  <p:tag name="KSO_WM_BEAUTIFY_FLAG" val="#wm#"/>
  <p:tag name="KSO_WM_UNIT_PRESET_TEXT" val="户外拓展训练目的"/>
  <p:tag name="KSO_WM_UNIT_ISNUMDGMTITLE" val="0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00479_1*i*3"/>
  <p:tag name="KSO_WM_TEMPLATE_CATEGORY" val="diagram"/>
  <p:tag name="KSO_WM_TEMPLATE_INDEX" val="20200479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00479_1*i*4"/>
  <p:tag name="KSO_WM_TEMPLATE_CATEGORY" val="diagram"/>
  <p:tag name="KSO_WM_TEMPLATE_INDEX" val="20200479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0479_1*i*1"/>
  <p:tag name="KSO_WM_TEMPLATE_CATEGORY" val="diagram"/>
  <p:tag name="KSO_WM_TEMPLATE_INDEX" val="20200479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0479_1*i*2"/>
  <p:tag name="KSO_WM_TEMPLATE_CATEGORY" val="diagram"/>
  <p:tag name="KSO_WM_TEMPLATE_INDEX" val="20200479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BEAUTIFY_FLAG" val="#wm#"/>
  <p:tag name="KSO_WM_TEMPLATE_CATEGORY" val="diagram"/>
  <p:tag name="KSO_WM_TEMPLATE_INDEX" val="20200479"/>
  <p:tag name="KSO_WM_SLIDE_ID" val="diagram20200479_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60*539"/>
  <p:tag name="KSO_WM_SLIDE_POSITION" val="0*0"/>
  <p:tag name="KSO_WM_TAG_VERSION" val="1.0"/>
  <p:tag name="KSO_WM_SLIDE_LAYOUT" val="a_f"/>
  <p:tag name="KSO_WM_SLIDE_LAYOUT_CNT" val="1_1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200479_1*i*5"/>
  <p:tag name="KSO_WM_TEMPLATE_CATEGORY" val="diagram"/>
  <p:tag name="KSO_WM_TEMPLATE_INDEX" val="20200479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diagram20200479_1*i*6"/>
  <p:tag name="KSO_WM_TEMPLATE_CATEGORY" val="diagram"/>
  <p:tag name="KSO_WM_TEMPLATE_INDEX" val="20200479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NOCLEAR" val="0"/>
  <p:tag name="KSO_WM_UNIT_VALUE" val="8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0479_1*f*1"/>
  <p:tag name="KSO_WM_TEMPLATE_CATEGORY" val="diagram"/>
  <p:tag name="KSO_WM_TEMPLATE_INDEX" val="20200479"/>
  <p:tag name="KSO_WM_UNIT_LAYERLEVEL" val="1"/>
  <p:tag name="KSO_WM_TAG_VERSION" val="1.0"/>
  <p:tag name="KSO_WM_BEAUTIFY_FLAG" val="#wm#"/>
  <p:tag name="KSO_WM_UNIT_PRESET_TEXT" val="户外拓展训练通常利用崇山峻岭、翰海大川等自然环境，通过精心设计的活动达到&quot;磨练意志、陶冶情操、完善人格、熔炼团队&quot;的拓展培训目的。"/>
  <p:tag name="KSO_WM_UNIT_SUBTYPE" val="a"/>
</p:tagLst>
</file>

<file path=ppt/tags/tag93.xml><?xml version="1.0" encoding="utf-8"?>
<p:tagLst xmlns:p="http://schemas.openxmlformats.org/presentationml/2006/main">
  <p:tag name="KSO_WM_UNIT_ISCONTENTSTITLE" val="0"/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479_1*a*1"/>
  <p:tag name="KSO_WM_TEMPLATE_CATEGORY" val="diagram"/>
  <p:tag name="KSO_WM_TEMPLATE_INDEX" val="20200479"/>
  <p:tag name="KSO_WM_UNIT_LAYERLEVEL" val="1"/>
  <p:tag name="KSO_WM_TAG_VERSION" val="1.0"/>
  <p:tag name="KSO_WM_BEAUTIFY_FLAG" val="#wm#"/>
  <p:tag name="KSO_WM_UNIT_PRESET_TEXT" val="户外拓展训练目的"/>
  <p:tag name="KSO_WM_UNIT_ISNUMDGMTITLE" val="0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00479_1*i*3"/>
  <p:tag name="KSO_WM_TEMPLATE_CATEGORY" val="diagram"/>
  <p:tag name="KSO_WM_TEMPLATE_INDEX" val="20200479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00479_1*i*4"/>
  <p:tag name="KSO_WM_TEMPLATE_CATEGORY" val="diagram"/>
  <p:tag name="KSO_WM_TEMPLATE_INDEX" val="20200479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0479_1*i*1"/>
  <p:tag name="KSO_WM_TEMPLATE_CATEGORY" val="diagram"/>
  <p:tag name="KSO_WM_TEMPLATE_INDEX" val="20200479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0479_1*i*2"/>
  <p:tag name="KSO_WM_TEMPLATE_CATEGORY" val="diagram"/>
  <p:tag name="KSO_WM_TEMPLATE_INDEX" val="20200479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BEAUTIFY_FLAG" val="#wm#"/>
  <p:tag name="KSO_WM_TEMPLATE_CATEGORY" val="diagram"/>
  <p:tag name="KSO_WM_TEMPLATE_INDEX" val="20200479"/>
  <p:tag name="KSO_WM_SLIDE_ID" val="diagram20200479_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60*539"/>
  <p:tag name="KSO_WM_SLIDE_POSITION" val="0*0"/>
  <p:tag name="KSO_WM_TAG_VERSION" val="1.0"/>
  <p:tag name="KSO_WM_SLIDE_LAYOUT" val="a_f"/>
  <p:tag name="KSO_WM_SLIDE_LAYOUT_CNT" val="1_1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item1.xml><?xml version="1.0" encoding="utf-8"?>
<s:customData xmlns="http://www.wps.cn/officeDocument/2013/wpsCustomData" xmlns:s="http://www.wps.cn/officeDocument/2013/wpsCustomData">
  <extobjs>
    <extobj name="ECB019B1-382A-4266-B25C-5B523AA43C14-1">
      <extobjdata type="ECB019B1-382A-4266-B25C-5B523AA43C14" data="ewogICAiRmlsZUlkIiA6ICI5Mzg1Mzc2NDIxNCIsCiAgICJHcm91cElkIiA6ICI0NDI4NTQzNDAiLAogICAiSW1hZ2UiIDogImlWQk9SdzBLR2dvQUFBQU5TVWhFVWdBQUFzQUFBQUt1Q0FZQUFBQ3YwYXJGQUFBQUNYQklXWE1BQUFzVEFBQUxFd0VBbXB3WUFBQWdBRWxFUVZSNG5PemRmMWhWMTUzdjhjL2VjUGdWRkpGa3doMU5RY1hZaUxIeFVDTmVmOFRjVVdOTTBqb1RZb0l4VG55a21tVGEwTWhqbkp2bjNoamIyNnRFNTNHYVd4Ti9SQzlqS3pGcVREcVpKSTVWUktLalZpWFVWaXdqS0dxSlJNR0xKTXF2Yzg2K2Z5aEU1RGNjemtIMisvVThQR3pXMm1ldDc0R3pPRjhXYTY4dEFR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vQU1NZndjQUFONDJhdFNvdzRaaFBPanZPT0EvbG1WbGYvSEZGdy83T3c0QVBaUHA3d0FBd050SWZtRVl4aVIveHdDZzV3cjBkd0FBMEYyT0hUdm03eERnQndrSkNmNE9BVUFQeHd3d0FBQUFiSVVFR0FBQUFMWkNBZ3dBQUFCYnNjMGFZSzRLQjFlRkF3QUF5VVl6d0NTLzRLcHdBQUFnMldnR3VCNVhoZHNUVjRVREFJQjZ0cGtCQmdBQUFDUVNZQUFBQU5nTUNUQUFBQUJzaFFRWUFBQUF0a0lDREFBQUFGc2hBUVlBQUlDdDJHNGJ0UFpxYnR1c1c3ZFF5OC9QMS9yMTY1V1hsNmVhbWhvTkdqUkl5Y25KZXZ6eHgzMFZKZ0FBQURxSUJMZ0ZNMmZPMUk0ZE8rUnl1VFJ6NXN3bTlZY09IVkpxYXFwTTA5U0VDUlBrY0RpVWs1T2pKVXVXcUxTMFZDa3BLWDZJR2dBQUFHMGhBVzdCNHNXTDlmSEhIOHZsY21ueDRzV042cXFycS9YNjY2L0xORTF0MkxCQnc0Y1BseVFWRnhmcnVlZWUwN3AxNi9Ub280OXF3SUFCL2dnZEFBQUFyV0FOY0NmczJyVkw1ZVhsbWpGalJrUHlLMG14c2JGS1NrcVMyKzNXcDU5KzZzY0lBUUFBMEJJUzRFNDRjT0NBSkduU3BFbE42c2FQSHkrcDhYcmhsSlFVdmZ6eXl6NkpEUUFBQUsxakNVUW5GQllXU3BLR0RoM2FwRzd3NE1HU3BIUG56aldVWGJ4NFVXRmhZYjRKRGdBQUFLMGlBZTZFUzVjdXlUUk5SVVpHTnFtTGpJeVVhWnFxckt4c0tOdXlaWXNNdy9CbGlBQzYwZm56NTNYUFBmZjRPd3dBUUNlUkFIZENWVldWSEE1SGkwbXR3K0ZRVFUxTnc5Zk0vZ0k5VzF2YkhscVdwZno4ZkdWbloydmZ2bjBxS2lwcXNpMGlBT0QyUVFMY0NZR0JnWEs3M1MzVzE5WFZLU1FreEljUkFlaUt0clk5bkRadG1zckt5dndRR1FDZ08zQVJYQ2YwNmROSExwZExWNjllYlZKWFdWa3BqOGVqcUtnb1AwUUdvRE1XTDE0c2g4UFJjSHpyMW9kOSt2UlJTa3FLdG16Wm90RFFVSCtFQ0FEd0ltYUFPeUUyTmxibDVlVTZjK2FNUm93WTBhanV6Smt6a3FTNHVEaC9oQWFnRzJ6ZnZ0M2ZJUUFBdklnWjRFNFlQWHEwSkNrbko2ZEozZjc5K3lWOXV4MGFBSHRoMjBNQTZQbElnRHZoaVNlZVVGQlFrTFpzMmFMaTR1S0c4ck5ueityOTk5OVhWRlNVSG5ua2tZYnlhOWV1cWFxcXlnK1JBdkMxaXhjdjZ1TEZpLzRPQXdEUUNwWkF0Q0E5UFYxMWRYVU54NUlhMWdWR1IwZnI1WmRmMXNxVkt6Vjc5bXhObkRoUmhtRW9KeWRIdGJXMWV2UE5OeHV0RTN6bW1XY1VIaDZ1ek14TTN6OFJBRDdGdG9jQTBQT1JBTGRnNjlhdFRZNXZ2akFtT1RsWmQ5MTFselp0MnFUczdHd0ZCd2NySVNGQkN4WXMwSDMzM2Rlb3JUdnZ2RlBoNGVHK0NSeUFYN0h0SVFEMGZDVEFMV2pQSHArVEowL1c1TW1UMnp4djQ4YU4zZ2dKQUFBQVhzQWFZQUFBQU5nS0NUQUFBQUJzaFFRWUFBQUF0a0lDREFCZXhMYUhBTkR6Y1JFY0FOdHJiZHZEbThza05UbXZYdjM1YkhzSUFEMGZDVEFBMjJ0cjI4T2I2MXNxcXorZmJROEJvT2NqQVFaZ2UyMXRlOWllYlJIcnNlMGhBUFI4ckFGR200cUxpelYyN0ZoL2h3RUFBT0FWSk1BQUFBQ3dGWlpBdE9MYXRXdkt6TXhVVmxhV3pwMDdwNXFhR29XSGh5c21Ka1lMRnk3VXlKRWpHODVOU0VoUWFHaW85dS9mMzJOajdLaUxGeTlxelpvMTJydDNyMnByYXpWbXpCaEZSa1lxTVRGUmI3enhodmVlQkFBQWdBOHhBOXlDMHRKU1BmUE1NM3Jublhma2RyczFkZXBVL2VBSFA5QjN2L3RkRlJRVTZQVHAwLzRPc1Z0anZIRGhncDU3N2puOTY3LytxNzd6bmUvSU5FMDk5dGhqdXZ2dXU3Vm56eDR2UGdzQUFBRGZZZ2E0QlN0WHJsUkpTWWxlZWVVVnpaNDl1MUhkbFN0WFZGRlI0YWZJdnRXZE1hNWF0VXBsWldWYXVuU3BSb3dZb2VUa1pMMysrdXVTcEtLaW9pN0ZEUUFBNEUvTUFMZmc4T0hEQ2d3TTFLeFpzNXJVUlVSRUtDWW1wbHY2UFhMa2lQYnUzZHV1YzdzenhvTUhEOG8wVFUyZlByMUozWkFoUXpyZExnQUFnTCtSQUxmQU1BeTVYQzVkdUhEQnAvM0d4OGRyeFlvVit2enp6OXM4dDd0ajlIZzhQV0ttR3dBQXdKdElnRnN3YWRJa1NWSnFhcXBPbmp6WjV2bkhqaDN6eWdWd1lXRmhldlhWVjdWbzBhSm1OOS92U293ZGtaaVlLRWxhdm55NWFtcHF2Tm8yZ0o2TGJROEIyQUZyZ0Z1d2NPRkNGUllXcXFDZ1FIUG16TkhVcVZNMWYvNzhkaThyeU12TDA3eDU4N29VUTNwNnVyS3lzclJzMlRKRlJrWjZQY2JXcEtXbHFhQ2dRSHYyN05IUm8wY2xYWjhSTmszK1pnSUFBTGMzRXVBVzlPdlhUeGtaR2Rxd1lZTis4NXZmYU9mT25kcTFhNWVlZlBKSnBhYW1LalEwdE5YSGg0U0VkQ2tSUFh2MnJBekRVRXhNaklLRGd5VmQzL0xNTUl5R3Zyc2FZMnVpbzZPMWVmTm1yVjY5V2g5KytLRmNMcGVTa3BMMDBrc3ZhZkxreVoxdUYraXBldUsyaDkyNXplR3QyUFlRZ0owWS9nN0FWNXhPcHlWMTdKYW05Y3JMeTVXUmthSHQyN2VydHJaV1E0Y08xYnAxNjlTM2IxK3Z4eWxKMjdadDArclZxNVdlbnE0eFk4WTBsTStZTVVOaFlXSEt6TXowYVl4LytNTWZORy9lUEFVRUJNamxjbW5hdEdsYXVuU3BBZ052bjcrZkVoSVNKRW01dWJtMmVjM2Z6a2FPSERsdzJMQmhGN1p0MitidXpPTTdPdDVMUzBzMWYvNThsWlNVS0M0dVR2SHg4VElNUTE5KythWHk4dkswZVBGaXpaZ3hvK0Y4WHlUQUhZMnBLeTVjdUtEbm4zOWU1ZVhsaW8rUFYzNSt2cDU0NGdrVkZSWHA5T25UN2JvbW9TZGh2QVBBRFU2bjAzSTZuVlpYbkQ5LzNwbzVjNmJsZERxdE45NTRvMHR0dGFTOHZOeWFQbjI2OWVjLy83bEozZHk1YzYyZi9PUW5Qby94ekprelZtSmlvbFZZV0dqOTRBYy9zSnhPcC9YT08rOTRwVzFmcWYvNSsvdDE2QXZ0L1o3NE84N1dPSjNPTmFOR2pTcE5TRWg0WjlTb1VaTW5UWnJVb2IrMk9qcmUwOUxTTEtmVGFmMzYxNzl1VWxkUlVXRVZGeGMzZVQyTkd6ZXUzZTEzUmtkajZvcEZpeFpaVHFmVCt2ampqeHZHZTczQ3drS3Y5ZU1yZGhydkFEcUhCWjBkTUhEZ1FLMVlzVUtTbEpXVjFTMTlsSlNVNk0wMzM5U3dZY09hMUczY3VGRnZ2ZldXMzJJY01tU0lsaTFiSmtuNjVKTlB2Tm8yY0N2RE1PNjJMT3NGd3pCK2QrWEtsYStjVHVmR2hJU0V4K0xpNG9LOTNWZFAzUGJRbHpHeDdTRUF1N2w5L29mZFF3d2NPRkFCQVFIeWVEemQwdjc5OTkvZjVUYTZNOGI2TjhQcTZtcXZ0dzIweERDTS9wTG1XcFkxdDIvZnZwV2pSbzM2TjhNd1BqQU1ZK2V4WThldWVhSDloaTBGQnd3WTRJV0kyeWMrUGw1SlNVa0tEQXpVaEFrVC9Cb1QyeDRDc0JObWdGdXdmUGx5bFpXVk5Tbi82S09QNUhhN05XclVLRDlFMVZoM3hyaGh3NFptazl6dDI3ZEwrbmFOSGVBSGZRM0RtQ1hwQTh1eUxqbWR6dTJqUm8xS0hqTm1US2NYdlBmRWJRKzdjNXZEVzdIdElRQzdzYzBGQWgyOUtDWWhJVUVCQVFHS2o0OVhiR3lzVE5QVXFWT25kT0xFQ1VWR1JtcjkrdlVhTkdoUXQ4YnNpeGpYclZ1bnRXdlhhdFdxVlpvNGNXS2p0dSs0NHc0OThNQURDZzBOVlZaV2xrYU1HS0hqeDQ4ck9qcGFHelpzVUhSMGRIYy9SYSt4MDBVeGxuVjlmZTlYWDMybFgvM3FWenA0OEtDdVhMbWlzTEF3SlNjbjY0VVhYcEFrSlNRa3JQVnJvSzJiSUdsNEp4NzNiNUkra1BSL3BmYVA5NHFLQ3IzMDBrc3FLQ2lRYVpwKzJmWlFra2FQSHQydzdXRlhZK3FJbXkrNGk0aUlVRlZWbFE0Y09IRGJibnRvcC9FT29ITllBdEdDUllzV2FmLysvU29zTE5TSkV5ZmtjRGcwWU1BQXpaa3pSN05uejFaVVZKUy9RL1JLak1lT0hWTjRlSGlUamU5LzhZdGY2TFBQUHRQSmt5ZFZVVkVoajhlajZ1cHFwYVNrNk5sbm4rMjJIVERnSFM2WFN6LzYwWS8wOE1NUDYvMzMzMWRFUklUT256K3ZMNy84OHViVEZ2Z3J2bTVrR1laUi96ZEF1L1hFYlE4N0V0T3RXeVIyRk5zZUFyQWIyL3gxM0pWdDBIcXJ1cm82UGZUUVE1b3laWXFXTGwzYTRubkZ4Y1ZLVGs3V3dZTUhmUmlkZDlscFJzaXlMS3Vnb0VDelpzM1M3MzczTy9YdjM3L1o4NXhPNTRzK0RxM2RiaXh4bU5EbWlWS3RZUmgvOG5nOFh3UUVCS3c3ZXZUbzc2WGVzZTFoUjJKcWJZdkVqbUxiUXdCMmNQdjhSb1BYNWVmbnE2YW1oaG1lWHVpLy9KZi9vcENRRUwzMTFsdDY5ZFZYRlJZVzF1U2NMNzc0WW8wZlFtc1hwOVA1Z0ZwT2dDc2xmU3pwQThNdy90MGJGOEhkTENvcVNtbHBhWHI2NmFlVmxwYW1VNmRPYWRXcVZWcXlaSWszdTVFa1hiNThXUmtaR1ZxN2RtMnpPNyswTjZiKy9mc3JQRHpjS3pGRlJFVEk0WERvTjcvNWpSWXVYS2lkTzNmcW5udnVhVmc2QXdDOXdlMjV3QXRla1p1YnEvRHc4SVlMWUZvU0d4dDdXOC8rMmxIZnZuMlZucDZ1bkp3Yy9lQUhQOURHalJ0MTdacFg4MFJmSzVlMDBUVE54eW9ySy84cU56ZDNkbTV1N29mZVRuNXY1dTl0RHpzU1UzdTJTT3dvdGowRTBKc3hBMnhqYytmTzFkeTVjLzBkQnJySitQSGo5ZHZmL2xhYk4yL1dwazJidEgzN2R2M3pQLyt6N3IzM1huK0gxaTZXWlgwbGFZZWtEeUlpSXZabFoyZTdmQjFEVDl6MnNMdGp1aG5iSGdMb3JVaUFZU3MzMW9aYWtqdzNmYjcxMktQclMyazlobUUwT1RZTXcyTlpsa2VTNThZRlYwMk9XMnIvUmpzM0g3ZldsOGV5TEt2K3VLVytibTN6NXVmYnAwOGZ2ZkRDQzVvMWE1Yis4Ui8vVWErOTlsckRWblk5bWN2bCtsL0RoZzM3aDg3ZUNybWpsaTlmcnBTVUZOMTU1NTJOeXYyNTdhRXZZOXF3WVlPZWZmWlpoWVNFTkNwbjIwTUF2WlZ0TGhEZ0lqaDdzOU1iZUV1djhTTkhqdWpGRjEvVTczLy9lNW1tS2NNd2V1MzQ3dzNiSG5aSFRHeDdDQURYTVFNTVc4bk56VFVsR1pNbVRUSXZYYnBrMXRUVUdIZmRkWmQ1OWVwVjArMTJHK0hoNFdaTlRZMFpHaHBxdXQxdW82NnV6Z3dLQ2pJOUhvL2hjcmxNdDl0dEJnY0hOeHc3SEE3VHNpekQ3WGFiZ1lHQmpZNDlIbzlwV1pZUkVCRFE2bkZBUUlCcFdaWng4N0ZsV2FacG1xYkg0ekVsR1I2UHh6U3ZiOHBxV0pabEdvYlI2Tml5TEZPU2NhUDgvNTQ2ZFVyWjJkbDY1SkZITkdEQUFGVlVWT2pERHovVWd3OCtlTnZ1N2RxZGV1SzJoOTBSRTlzZUFzQjF0dm5ybUJsZ2U3UFRqSkJsV2RaWFgzMmxKVXVXcUtDZ1FOOTg4NDJpb3FJMFljSUUvZmpIUDFaRVJJUWtNUU5zTTJ4N0NBRGZZZ1lZWHRjYjNrQnZkM2ZmZmJmV3JPbXh1NXpCRDlqMkVBQyt4ZjlDMGNUNTgrZjlIUUlBTDJQYlF3RDRGalBBcmJoMjdab3lNek9WbFpXbGMrZk9xYWFtUnVIaDRZcUppZEhDaFFzMWN1UkluOGFUbjUrdjlldlhLeTh2VHpVMU5SbzBhSkNTazVQMStPT1BkeWwyeTdLVW41K3Y3T3hzN2R1M1QwVkZSWjM2MS9IRml4ZTFaczBhN2QyN1Y3VzF0Um96Wm93aUl5T1ZtSmlvTjk1NG95dFBIVUFYc2UwaEFIeUxCTGdGcGFXbG1qOS92a3BLU2hRWEY2ZXBVNmZLTUF4OStlV1h5c3ZMMCtuVHAzMmFBQjg2ZEVpcHFha3lUVk1USmt5UXcrRlFUazZPbGl4Wm90TFNVcVdrcEhRNjltblRwcW1zckt4TDhWMjRjRUhQUC8rOHlzdkxGUjhmci96OGZEMzIyR01xS2lyU25qMTdTSUFCQUVDUFFRTGNncFVyVjZxa3BFU3Z2UEtLWnMrZTNhanV5cFVycXFpbzhGa3MxZFhWZXYzMTEyV2FwalpzMktEaHc0ZEx1cjdXOXJubm50TzZkZXYwNktPUGFzQ0FBWjJLdlUrZlBwb3hZNFltVDU2c3VYUG5xcXFxcXNNeHJscTFTbVZsWlZxNmRLbEdqQmloNU9Sa3ZmNzY2NUtrb3FLaXpqeHRkRkp2dnJnTkFBQnZZQTF3Q3c0ZlBxekF3RURObWpXclNWMUVSSVJpWW1LNjFQNlJJMGUwZCsvZWRwMjdhOWN1bFplWGE4YU1HUTNKcjNSOXJWNVNVcExjYnJjKy9mVFRUc2UrZmZ0MnZmamlpeG82ZEdnbm40MTA4T0JCbWFhcDZkT25ONm1ydjVzVUFBQkFUMEFDM0FMRE1PUnl1WFRod29WdWFUOCtQbDRyVnF6UTU1OS8zdWE1Qnc0Y2tDUk5talNwU2QzNDhlTWxOZDd1cWJ0amI0bkg0L0hwekRnQUFFQm5rQUMzb0Q3WlRFMU4xY21USjczZWZsaFltRjU5OVZVdFdyUklXN2R1YmZYY3dzSkNTV3AyaG5idzRNR1NwSFBuempXVWRYZnN6YW0vc256NTh1V3FxYW54U1o4QUFBQ2R3UnJnRml4Y3VGQ0ZoWVVxS0NqUW5EbHpOSFhxVk0yZlA3L0o4b0c4dkR6Tm16ZXZTMzJscDZjckt5dEx5NVl0VTJSa1pKUDZTNWN1eVRUTlp1c2lJeU5sbXFZcUt5czdITHMzcGFXbHFhQ2dRSHYyN05IUm8wY2xYWjhSNXE1akFBQ2dweUU3YVVHL2Z2MlVrWkdobEpRVUJRVUZhZWZPblVwS1N0THk1Y3NiWFNRV0VoS2ltSmlZVG45STE1Y3N4TVRFS0RnNFdOTDFMY3h1N3FPcXFrb09oME10WGR2a2NEZ2F6YnEyTjNadmlvNk8xdWJObS9YVVUwL3A2dFdycXEydFZWSlNrbmJ2M3QwdC9RRUFBSFNXYmE0Vzc4cXRVY3ZMeTVXUmthSHQyN2VydHJaV1E0Y08xYnAxNjlTM2I5OHV4YlJ0MnphdFhyMWE2ZW5wR2pObVRFUDVqQmt6RkJZV3Bzek1URW5TMkxGajVmRjRkUGp3NFdiYkdUMTZ0RUpDUXBwZFQ5elIyTWVQSDYrcXFxb3UzVUwyRDMvNGcrYk5tNmVBZ0FDNVhDNU5telpOUzVjdVZXQ2cvLzdod0sxUjdZVmJJZHNiNHgxQVc1Z0Jib2VvcUNpbHBhVnAyN1p0aW91TDA2bFRwN1JxMWFvdXRYbjU4bVZsWkdSbzdkcTFqWkpmU2VyZnY3L3V2UFBPaHEvNzlPa2psOHVscTFldk5tbW5zckpTSG85SFVWRlJQb3U5TFJFUkVYSTRITXJNek5UQWdRTzFjK2RPdmZ2dXU5M2FKd0FBUUh1UkFIZkF3SUVEdFdMRkNrbFNWbFpXbDlvcUtTblJtMisrcVdIRGhqV3AyN2h4bzk1NjY2MkdyMk5qWXlWSlo4NmNhWEp1ZlZsY1hGeXIvWGt6OXZZYU1tU0lsaTFiSmtuNjVKTlBmTkluQUFCQVcwaUFPMmpnd0lFS0NBaVF4K1BwVWp2MzMzKy80dVBqMjNYdTZOR2pKVWs1T1RsTjZ2YnYzeS9wMiszUVd1T3QyRHVpZmcvZzZ1cHFuL1VKQUFEUUdoTGdGaXhmdnJ6WjJ3Ti85TkZIY3J2ZEdqVnFsTTlpZWVLSkp4UVVGS1F0Vzdhb3VMaTRvZnpzMmJONi8vMzNGUlVWcFVjZWVhU2gzQit4Yjlpd29ka2tkL3YyN1pLK1haTUhBQURnYjJ5RDFvSnQyN1pweDQ0ZGlvK1BWMnhzckV6VDFLbFRwM1RpeEFsRlJrYnFsVmRlOFZrczBkSFJldm5sbDdWeTVVck5uajFiRXlkT2xHRVl5c25KVVcxdHJkNTg4MDJGaG9aMk92YjA5UFNHNDdxNnVpWmxrclI0OFdKSjBycDE2N1IyN1ZxdFdyVktFeWRPYktoLysrMjM5Uy8vOGk5NjRJRUhGQm9hS3BmTHBibHo1K3I0OGVPS2pvN1dUMy82VTY5L1h3QUFBRHFEQkxnRml4WXQwdjc5KzFWWVdLZ1RKMDdJNFhCb3dJQUJtak5uam1iUG50M2lSV2ZkSlRrNVdYZmRkWmMyYmRxazdPeHNCUWNIS3lFaFFRc1dMTkI5OTkzWHBkaWJ1eEhIcldYMUNmQ3hZOGNVSGg2dXNXUEhOcXIveFM5K29jOCsrMHduVDU1VVJVV0ZQQjZQcXF1cmxaS1NvbWVmZmJiTE8yWUFBQUI0aTIyMmlHRmJwSzZycTZ2VFF3ODlwQ2xUcG1qcDBxVXRubGRjWEt6azVHUWRQSGpRaDlHMWptMlI3SVh4Ym0rTWR3QnRZUTB3MmkwL1AxODFOVFdhUEhteXYwTUJBQURvTkJKZ3RGdHVicTdDdzhPVm1Kalk2bm14c2JFOWF2WVhBQURnWmlUQWFMZTVjK2RxMzc1OWNqZ2MvZzRGQUFDZzAwaUFBUUFBWUNza3dBQUFBTEFWRW1BQUFBRFlDZ2t3QUFBQWJJVUVHTzFTWEZ6YzVPWVhBQUFBdHlNU1lKczRmLzY4djBNQUFBRG9FYmdWY2l1dVhidW16TXhNWldWbDZkeTVjNnFwcVZGNGVMaGlZbUswY09GQ2pSdzUwcWZ4NU9mbmEvMzY5Y3JMeTFOTlRZMEdEUnFrNU9Sa1BmNzQ0MDNPdFN4TCtmbjV5czdPMXI1OSsxUlVWTlNwdTJKZHZIaFJhOWFzMGQ2OWUxVmJXNnN4WThZb01qSlNpWW1KZXVPTk43endyQUFBQUh5TEJMZ0ZwYVdsbWo5L3ZrcEtTaFFYRjZlcFU2ZktNQXg5K2VXWHlzdkwwK25UcDMyYUFCODZkRWlwcWFreVRWTVRKa3lRdytGUVRrNk9saXhab3RMU1VxV2twRFE2ZjlxMGFTb3JLK3RTbnhjdVhORHp6eit2OHZKeXhjZkhLejgvWDQ4OTlwaUtpb3EwWjg4ZUVtQUFBSEJiSWdGdXdjcVZLMVZTVXFKWFhubEZzMmZQYmxSMzVjb1ZWVlJVK0N5VzZ1cHF2Zjc2NnpKTlV4czJiTkR3NGNNbFhWK1grOXh6ejJuZHVuVjY5TkZITldEQWdJYkg5T25UUnpObXpORGt5Wk0xZCs1Y1ZWVlZkYmpmVmF0V3FheXNURXVYTHRXSUVTT1VuSnlzMTE5L1haSlVWRlRrblNjSEFBRGdZNndCYnNIaHc0Y1ZHQmlvV2JObU5hbUxpSWhRVEV4TWw5by9jdVNJOXU3ZDI2NXpkKzNhcGZMeWNzMllNYU1oK1pXdTMzSTRLU2xKYnJkYm4zNzZhYVBIYk4rK1hTKysrS0tHRGgzYTZSZ1BIandvMHpRMWZmcjBKblZEaGd6cGRMc0FBQUQrUkFMY0FzTXc1SEs1ZE9IQ2hXNXBQejQrWGl0V3JORG5uMy9lNXJrSERoeVFKRTJhTktsSjNmang0eVdwVSt0NzI4UGo4ZmgwdGhzQUFLQzdrUUMzb0Q3WlRFMU4xY21USjczZWZsaFltRjU5OVZVdFdyUklXN2R1YmZYY3dzSkNTV3AyTm5mdzRNR1NwSFBuem5rOXhzVEVSRW5TOHVYTFZWTlQ0L1gyQVFBQS9JRTF3QzFZdUhDaENnc0xWVkJRb0RsejVtanExS21hUDM5K2s2VVBlWGw1bWpkdlhwZjZTazlQVjFaV2xwWXRXNmJJeU1nbTlaY3VYWkpwbXMzV1JVWkd5alJOVlZaV2RpbUc1cVNscGFtZ29FQjc5dXpSMGFOSEpWMmZFVFpOL200Q0FBQzNMeExnRnZUcjEwOFpHUm5hc0dHRGZ2T2IzMmpuenAzYXRXdVhubnp5U2FXbXBpbzBORlNTRkJJUzBxWDF3R2ZQbnBWaEdJcUppVkZ3Y0xDazY5dXZHWWJSMEVkVlZaVWNEb2NNdzJpMkRZZkQwUzB6dE5IUjBkcThlYk5XcjE2dER6LzhVQzZYUzBsSlNYcnBwWmMwZWZKa3IvY0hBQURnQ3lUQXJRZ0tDdEtMTDc2b21UTm5LaU1qUTl1M2I5ZTJiZHVVbDVlbmRldldxVy9mdnZydWQ3K3JIVHQyZEtyOWJkdTJhZlhxMVVwUFQ5ZVlNV01heW1mTm1xV3dzREJsWm1aS2tnSURBK1YydTF0c3A2NnVUaUVoSVoyS29TMTkrdlRSUC83alArclJSeC9WdkhuelZGSlNvc1dMRjJ2YXRHbGF1blNwQWdONUNRRUFnTnNMLzh0dWg2aW9LS1dscFduYnRtMktpNHZUcVZPbnRHclZxaTYxZWZueVpXVmtaR2p0MnJXTmtsOUo2dCsvdis2ODg4NkdyL3YwNlNPWHk2V3JWNjgyYWFleXNsSWVqMGRSVVZGZGlxY3RFUkVSY2pnY3lzek0xTUNCQTdWejUwNjkrKzY3M2RvbkFBQkFkeUFCN29DQkF3ZHF4WW9Wa3FTc3JLd3V0VlZTVXFJMzMzeFR3NFlOYTFLM2NlTkd2ZlhXV3cxZng4YkdTcExPbkRuVDVOejZzcmk0dUM3RjAxNURoZ3pSc21YTEpFbWZmUEtKVC9vRUFBRHdKaExnRGhvNGNLQUNBZ0xrOFhpNjFNNzk5OSt2K1BqNGRwMDdldlJvU1ZKT1RrNlR1djM3OTB2NmRqczBYNmpmQTdpNnV0cG5mUUlBQUhnTENYQUxsaTlmM3V5dGhELzY2Q081M1c2TkdqWEtaN0U4OGNRVENnb0swcFl0VzFSY1hOeFFmdmJzV2IzLy92dUtpb3JTSTQ4ODR2VitOMnpZMEd5U3UzMzdka2xTUWtLQzEvc0VBQURvYmx6QjFJSnQyN1pweDQ0ZGlvK1BWMnhzckV6VDFLbFRwM1RpeEFsRlJrYnFsVmRlOFZrczBkSFJldm5sbDdWeTVVck5uajFiRXlkT2xHRVl5c25KVVcxdHJkNTg4ODJHSFNQcXBhZW5OeHpYMWRVMUtaT2t4WXNYUzVMV3JWdW50V3ZYYXRXcVZabzRjV0pEL2R0dnY2MS8rWmQvMFFNUFBLRFEwRkM1WEM3Tm5UdFh4NDhmVjNSMHRINzYwNTkyMTFNR0FBRG9OaVRBTFZpMGFKSDI3OSt2d3NKQ25UaHhRZzZIUXdNR0ROQ2NPWE0wZS9ic2JyL283RmJKeWNtNjY2Njd0R25USm1Wblp5czRPRmdKQ1FsYXNHQ0I3cnZ2dmlibk4zZHpqVnZMNmhQZ1k4ZU9LVHc4WEdQSGptMVUvNHRmL0VLZmZmYVpUcDQ4cVlxS0NuazhIbFZYVnlzbEpVWFBQdnVzK3ZidDY4Vm5DQUFBNEJza3dDMTQ1cGxuOU13enovZzdqRVltVDU3Yzd2MTMyM3RyNUxxNk92M3hqMy9VbENsVDVIQTRHdFZObXpaTjA2Wk5reVFWRnhjck9UbFo3NzMzWHNlQ0JnQUE2R0ZJZ0cwdVB6OWZOVFUxM05nQ3ZSTHIxQUVBemVFaU9Kdkx6YzFWZUhpNEVoTVRXejB2TmpaV0J3OGU5RkZVUU5kWWxwWHQ3eGpnWDd3R0FMU20rWHZyOWtKT3A5T1MycjgwQUwxTC9VeGdibTZ1YlY3ekFBQ2dlY3dBQXdBQXdGWklnQUVBQUdBckpNQUFBQUN3RmR2dEFzRlY0UUFBQVBabW14bGdyZ2dHcndFQUFBQWJjVHFkVnYxT0dBQUFBSFptbXhsZ0FBQUFRQ0lCQmdBQWdNMlFBQU1BQU1CV1NJQUJBQUJnS3lUQUFBQUFzQlVTWUFBQUFOZ0tDVEFBQUFCc2hRUVlBQUFBdGtJQ0RBQUFBRnNoQVFZQUFJQ3RrQUFEQUFEQVZraUFBUUFBWUNza3dBQUFBTEFWRW1BQUFBRFlDZ2t3QUFBQWJJVUVHQUFBQUxaQ0Fnd0FBQUJiSVFFR0FBQ0FyWkFBQXdBQXdGWklnQUVBQUdBckpNQUFBQUN3RlJKZ0FBQUEyRXFndndNQUFHOGJOV3JVWWNNd0h2UjNIUEFmeTdLeXYvamlpNGY5SFFlYXh4aUZ2OGNvTThBQWVoM2VXR0VZeGlSL3g0Q1dNVWJoN3pIS0REQ0FYdXZZc1dQK0RnRitrSkNRNE84UTBFNk1VWHZxQ1dPVUdXQUFBQURZQ2drd0FBQUFiSVVFR0FBQUFMWkNBZ3dBQUFCYklRRUdBQUNBclpBQUF3QUF3RlpJZ0FFQUFHQXJKTUFBQUFDd0ZSSmdBQUFBMkFwM2d1dkZMTXV5bWl1K3RjQXdETU1INFFBQUFQUUl6QUFEQUFEQVZraUFBUUFBWUNza3dBQUFBTEFWRW1BYjhIZzhXclZxbFI1KytHRk5talJKYjczMWxwcGZIZ3dBQU5EN2NSR2NEV3phdEVuNzkrL1hlKys5cDJ2WHJtbisvUG42em5lK294a3padmc3TkFBQUFKOWpCdGdHdG0zYnBybHo1eW82T2xxREJ3L1czLzd0MytxVFR6N3hkMWdBQUFCK1FRTGN5NVdYbDZ1MHRGVDMzMzkvUTludzRjTjE2dFFwUDBZRkFBRGdQeVRBdlZ4Wldaa2txWC8vL2cxbC9mcjEwOWRmZnkyUHgrT3ZzQUFBQVB5R0JMaVhjN3Zka2lUVC9QWkhiWnFtdVBjRkFBQ3dLeExnWHE1djM3NlNwQ3RYcmpTVVZWUlVxRisvZm8yU1lnQUFBTHNnQStybC92cXYvMXA5K3ZSUmZuNStRMWwrZnI1R2pCamh4NmdBQUFEOGh3UzRsek5OVTA4ODhZUTJidHlvc3JJeW5UNTlXanQyN05EVFR6L3Q3OUFBQUFEOGduMkFiZURIUC82eGZ2R0xYK2lIUC95aCt2VHBvd1VMRm1qczJMSCtEZ3NBQU1BdlNJQnRJRGc0V0QvNzJjLzBzNS85ek4raEFBQUErQjFMSUFBQUFHQXJKTUFBQUFDd0ZSSmdBQUFBMkFwcmdIc3g0NmE3WFRpZFRrdVNjbk56dVFNR0FHSE1kKzhBQUNBQVNVUkJWQUN3TldhQUFRQUFZQ3Nrd0FBQUFMQVZFbUFBQUFEWUNtdUFBZGhlUWtKQ2s3Smp4NDQxSEdkblordWpqejdTaVJNbmRPWEtGZDF4eHgyNi8vNzdOV2ZPSEgzLys5LzNaYWlBTGJVMVJ1c2RPWEpFbVptWitzTWYvcUN2di81YWQ5eHhoNFlQSDY2MzMzN2JGMkhpTmtJQ0RNRDJaczZjcVIwN2RzamxjbW5tekpsTjZ0UFQweFVjSEt6RXhFU0ZoSVRvekprek9uRGdnQTRlUEtobHk1WnA4dVRKZm9nYXNJKzJ4cWdrclY2OVdoczNibFJRVUpCR2p4NnR1KysrV3hVVkZjck56ZlZ4dExnZGtBQURzTDNGaXhmcjQ0OC9sc3ZsMHVMRmk1dlVMMSsrWE4vNzN2Y2FsWDMwMFVmNitjOS9yblhyMXBFQUE5MnNyVEg2MFVjZmFlUEdqUm81Y3FUUzA5UDFWMy8xVncxMUxwZkxsNkhpTnNFYVlBQm93NjNKcnlSTm56NWRrblRwMGlWZmh3UGdKbGV2WHRVdmYvbEw5ZS9mWDcvODVTOGJKYitTRkJqSVhCK2FJZ0VHME9PTUhEbHk0Rk5QUFJYZzd6aGFjKzdjT1VsU2ZIeDhvL0tVbEJTOS9QTEwvZ2dKc0tXZE8zZXFzckpTenozM25QcjI3ZHZtK1l4UlNDeUJBTkFEQlFZRy9vL0N3c0laQ1FrSkgzbzhuZzhpSWlLeXM3T3ovZjUvVEkvSG95dFhyaWczTjFmLzUvLzhIMFZHUnVxVlYxNXBkTTdGaXhjVkZoYm1wd2dCKy9tUC8vZ1BTZEw0OGVOVldscXEzLzN1ZDdwNDhhS2lvcUkwWWNJRURSa3lwTkg1akZGSUpNQUFlaWpETU82MkxPc0Z3ekJldUhMbHltV24wL2xid3pBK3VITGx5dTdDd3NJYVg4ZnowRU1QNlp0dnZxbVBUWC96TjMranhZc1hxMy8vL28zTzI3SmxpMjY2Q1NPQWJuYnExQ2taaHFIejU4L3J2Ly8zLzY2YW1tOS9QZnpxVjc5U1NrcUtYbmpoaFlZeXhpZ2tFbUFBdHdIRE1QcExtbXRaMXR5K2ZmdFdqaG8xNnQ4TXcvakFNSXlkeDQ0ZHUrYUxHUDd1Ny81T1ZWVlZ1bnIxcXM2Y09hT3NyQ3psNWVYcEp6LzVpUjUvL1BHRzg1aFpBbnpyLy8yLy95ZlROTFZpeFFxOTl0cHJldmpoaDJVWWhqNy8vSE10VzdaTTY5ZXYxN0Jody9Ud3d3OUxZb3ppT2hKZ0FMZWJ2b1poekpJMHk3S3NhMDZuOHpQTHNqNElDZ3I2NVBEaHc1WGQxV2xxYW1xanI4K2VQYXRGaXhacHlaSWxDZ3dNMUxScDA3cXJhd0N0cUs2dWxzZmpVV3BxcXFaTW1kSlEvc2dqajZpdXJrNUxsaXpSMXExYkd4SmdRQ0lCQm14bjFLaFJmMjBZeG12cTJlTi9RanZQQzVQMHBHRVlUOWJWMWNucGRQNmJwQSs2TWE0R01URXhXckpraWViTW1hT01qQXdTWU1CUHdzTENWRlZWcGYvMjMvNWJrN3FKRXlkS2tnb0xDMzBkRm5xNG52d0dDS0FibUtZNXg3S3NmL0IzSE4zRU1nekRzaXpMSjUzZGUrKzlrcTVmVkFQQVArNjU1eDRWRkJTb3VYRWZHaHJxaDRod095QUJCbXpHc3F5UUc1Ky9rdlNHZjZOcDNvMGxEdTJaQmE0MURPTlBIby9uaTRDQWdIVkhqeDc5dlNRNW5jNk1iZzN3aHRPblQwdVNCZzRjNkl2dUFEVGorOS8vdms2ZVBLbmYvLzczK3EvLzliODJxc3ZQejVja0RSNDgyQitob1FjakFlNkZSbzRjT1RBd01QQi9ORmZuZERyWDNQeTF5K1g2WDhlUEgvK0xieUpEVDJJWXhwcmMzTncxYlovcGUwNm44d0cxbkFCWFN2cFkwZ2VHWWZ4N2QxOEV0M3YzYnQxMTExMU5ib1pSVmxhbW4vLzg1NUt1WHlCWDc5cTFheklNZzVrbmRGbDcvNVZoMkh4TGc3LzkyNy9WZSsrOXA1VXJWK3JkZDk5dDJKbmxtMisrMFQvOTB6ODFuRk9QTVFxSkJMaFhHalpzMklYQ3dzSVpobUhjM1V6MWd2b0R5N0srR2paczJEOGNQMzdjaDlFQm5WSXU2YmVtYVg1UVVWR3h4OXZib0tXbnA2dXVycTdoV0ZMRDdWYUxpb3EwZVBGaXhjVEVhUGp3NFFvTEMxTnBhYW1PSERtaTJ0cGFQZlhVVS9yaEQzL1kwTll6enp5ajhQQndaV1ptZWpORXdOWmFHNk14TVRGNjVaVlh0R0xGQ2ozNTVKTWFOMjZjQWdJQzlCLy84Uis2ZlBteWZ2Q0RIelJhbzg4WWhVUUMzQ3R0MjdiTm5aQ1E4S0ZsV1MrMGNlcU9iZHUydVgwU0ZOQkJONVpvN0pEMFFVUkV4TDd1dkJIRzFxMWJteHpYdjdsT25UcFZwYVdsK3VLTEw3Um56eDY1M1c3MTc5OWY0OGVQVjFKU2tzYU1HZE9vclR2dnZGUGg0ZUhkRlNyUUk0d2NPWExnc0dIREx2anFQYVMxTVNwZFQyb0hEQmlnVFpzMmFkKytmWEs3M1lxTGk5T1BmL3pqUm4rZ1NveFJYRWNDM0V0NVBKNFBETU5vS3dIMnlkWHlRRWU1WEs3L05XellzSC93MVp2cnNXUEhXcXdiTkdpUWxpeFowdTYyTm03YzZJMlFnQjdOMTNkcmJHMk0xcHN3WVlJbVRHajcwZ0hHS0NUSjlIY0E2QjZtYWU2ekxPdHlLNmVVUjBSRTdQTlpRRUFISEQ5Ky9DLzhkd0s0enVQeEtDOHZULy8wVC84a2w4dnZkd1J2Y05QZEduOTM1Y3FWcjV4TzU4YUVoSVRINHVMaWd2MGRHOUFXWm9CN3FXUEhqdFU1bmM3ZlNwcmJ3aW0vN2M2LzFnRUEzakZ0MmpRWmhxR3lzakw5NUNjLzhYYzR6ZW9KZDJzRU9vSUV1QmN6RE9NRHk3S2FUWUJOMDJUNUF3RGNCdDU2NnkzVjFkWHArZWVmOTNjbzdlV1h1elVDSFVFQzNJdGR1WEpsZDkrK2ZTc2w5YjJscXJLaW9tS1BQMklDQUY5eE9wMGVTVlpYUGl6THNnekRhTFBzeGcxWXZGcFcvenkrKzkzdjZvOS8vR09MejNQVXFGSDdtNHRSa3RvVGV5ZWZUMEk3Znd4K3Uxc2owQm9TNEY2c3NMQ3c1c2Evb1diZFV2V3h0N2VSQW9BZXlDM0p1UEZoM3ZqY0ljMXRzZHRjV1hOYjlucTdyQ1dHWVl4clQ0d3RsWGZsK1hTQ1QrL1dDTFNFQkxpWE13empBMG0zSnNEODlRMmcxOHZOelhVMFUyeElNcDU2NmluajBxVkx4dGRmZjIxVVYxY2JOVFUxeHNDQkE0MmFtaHFqdHJiV3FLNnVOdnYxNjJlNFhDN0Q1WElaYnJmYmNMdmRSbmg0ZU1PeHgrTXgzRzYzRVJvYWFuZzhua1lmbG1VWndjSEJqYjcyZUR3TlpmVmZXNVpsT0J3T3c3S3NoZytQeDJNRUJnYWFrdHE3U2Z2WStzY0dCZ1kyYWt1U0VSQVEwR3FaSk1PeXJGdlBNMjh1cXo5SGttR2FwbUZaMW54Sms5c1JXNjJrNDVabEhRc0lDRmg3OU9qUkx5VGYzYTBSYUFrSmNDOW5HTVpPeTdLdTZmcS9vU1RwbW1FWS8rN1BtQURBanl4SjFyWnQyNXBVRkJZVytqNGFMOGpOelQzazZ6NmRUdWZmcU9VRTJLZDNhd1E2ZzIzUWVya2J2M2crcS8vYU1JeFArV1VFd0Z1S2k0czFkdXhZZjRjQi95dVh0TkUwemNjcUt5di9LamMzZDNadWJ1Nkh2Ti80SDJPMGVjd0EyNEJsV1I4WWh2R2tkUDBHR2Y2T0IwRFBjZjc4ZWQxenp6MytEZ08zSVYvZXJkRk9HSk8rUVFKc0EwRkJRWi9VMzBNOUxDenNFeitIQS9SSTE2NWRVMlptcHJLeXNuVHUzRG5WMU5Rb1BEeGNNVEV4V3Jod29VYU9ITm10L2VmbjUydjkrdlhLeTh0VFRVMk5CZzBhcE9Ua1pEMysrT05lamRXeUxPWG41eXM3TzF2Nzl1MVRVVkZSdSs2eWRhdUxGeTlxelpvMTJydDNyMnByYXpWbXpCaEZSa1lxTVRGUmI3enhSb2ZiUThzU0VyN2RjT0htbWJ6Ty9OeTh4ZGQzYTVSNjd4ajExcGk4RldPMGRTVEFObkQ0OE9IS0cxdlBXQWNPSFBqYTMvRUFQVTFwYWFubXo1K3ZrcElTeGNYRmFlclVxVElNUTE5KythWHk4dkowK3ZUcGJuMXpQWFRva0ZKVFUyV2FwaVpNbUNDSHc2R2NuQnd0V2JKRXBhV2xTa2xKOFZxczA2Wk5VMWxaV1pmaXZYRGhncDUvL25tVmw1Y3JQajVlK2ZuNWV1eXh4MVJVVktROWUvYnc1dXBsL2t4MFczTDgrUEcvSEQvZTNtdjB1cTQzajFGdmpNbGJNVWJiUmdKc0h4L2N2SzhrZ0crdFhMbFNKU1VsZXVXVlZ6Ujc5dXhHZFZldVhGRkZSVVczOVYxZFhhM1hYMzlkcG1scXc0WU5HajU4dUtUcjYvYWVlKzQ1clZ1M1RvOCsrcWdHREJqZ2xWajc5T21qR1RObWFQTGt5Wm83ZDY2cXFxbzZIUE9xVmF0VVZsYW1wVXVYYXNTSUVVcE9UdGJycjc4dVNTb3FLdXB3ZTBCYmV2TVk5Y2FZdkJWanRHMjNkUUk4YXRTb3c0WmhQT2p2T0c0WGxtV3g5VXc3V1phVi9jVVhYenpzN3pqZ0c0Y1BIMVpnWUtCbXpicDF4MEFwSWlKQ0VSRVJYV3IveUpFait1YWJiL1R3dzAxZlVydDI3Vko1ZWJsbXpwelo4TVlxU2JHeHNVcEtTdEttVFp2MDZhZWY2a2MvK3BGWFl0MitmWHVYbm9za0hUeDRVS1pwYXZyMDZUcDM3bHlqdWlGRGhuUzVmZUJXdlhtTWVtTk0zb294MnJiYmVoY0lrbDkwRjhNd0p2azdCdmlPWVJoeXVWeTZjT0ZDdDdRZkh4K3ZGU3RXNlBQUFAyOVNkK0RBQVVuU3BFbVRtdFNOSHo5ZVV1Ti9nWGQzck8zbDhYaTZkZFlOdUJsanRPTVlvNjI3cldlQTYvWEU5Vkc0ZmQxOHdRbnNZZEtrU2Zya2swK1VtcHFxbi8vODU3cnZ2dnU4Mm41WVdKaGVmZlZWTFZxMFNBc1hMdFRNbVRNYjZ1cjNuaDA2ZEdpVHh3MGVQRmlTR3MzZ2RIZXM3WkdZbUtpc3JDd3RYNzVjOCtiTjgzbi9kbUcwZERzM0cyS01kZ3hqdEcyOUlnRUcwTFptN2oyNjVNWkhJM1o4MDEyNGNLRUtDd3RWVUZDZ09YUG1hT3JVcVpvL2Y3NWlZbUlhblplWGw5ZmxONVAwOUhSbFpXVnAyYkpsaW95TTFLVkxsMlNhcGlJakk1dWNHeGtaS2RNMFZWbFoyZUZZdTFOYVdwb0tDZ3EwWjg4ZUhUMTZWTkwxMlNiVHZLMy9xWWdlakRIYU1ZelJ0dkdkQUdCNy9mcjFVMFpHaGxKU1VoUVVGS1NkTzNjcUtTbEp5NWN2YjNSQlNraElpR0ppWWpyOUlWMy85MmhNVEl5Q2c0TWxTVlZWVlhJNEhHcnA3dzZIdzZHYW1wb094eXBkMzRySkd4ZlUzQ282T2xxYk4yL1dVMDg5cGF0WHI2cTJ0bFpKU1VuYXZYdTMxL3NDcE40N1JqdXF2V09hTWRyTE9aMU95K2wwV29BMzFiK3UvUDM2OXJiMlBuOS94K2tOWGZuZFVGWldacTFjdWRKS1RFeTBuRTZuOWZUVFQxdFhybHpwVkZzMzI3cDFxL1hRUXc5Wmh3NGRhbFNlbUpob1BmamdneTArN3Z2Zi83NDFmdno0VHNYNnd4LyswRXBPVG02eDdYSGp4blg1ZDJoZVhwNlZrSkJnUGZqZ2c1YlQ2YlJlZSswMXE2NnVya3R0ZGxWdkhjTzlDV08wZVcyTnliYkdkSE1ZbzgxakJoZ0FiaElWRmFXMHREUnQyN1pOY1hGeE9uWHFsRmF0V3RXbE5pOWZ2cXlNakF5dFhidFdZOGFNYVZUWHAwOGZ1Vnd1WGIxNnRjbmpLaXNyNWZGNEZCVVYxYWxZKy9mdnJ6dnZ2TE5Mc2JjbElpSkNEb2REbVptWkdqaHdvSGJ1M0tsMzMzMjNXL3VFdmZXbU1kcFJuUm5Uak5IbWtRQUROdlBWVjEvcGYvN1AvNm5Ka3lkcjlPalJldWloaDdSbXpScC9oOVhqREJ3NFVDdFdySkFrWldWbGRhbXRrcElTdmZubW14bzJiRmlUdXRqWVdFblNtVE5ubXRUVmw4WEZ4WFVxMW8wYk4rcXR0OTdxYk5nZE1tVElFQzFidGt5UzlNa24zSEFTM2E4M2pOR082c3FZWm93MlJnSU0ySWpMNWRLUGZ2UWo5ZS9mWCsrLy83NE9Ianlvakl3TTNYLy8vZjRPclVjYU9IQ2dBZ0lDNVBGNHV0VE8vZmZmci9qNCtHYnJSbzhlTFVuS3ljbHBVcmQvLzM1SjMyNjExQnB2eGRvVjlmdUxWbGRYK3kwRzJBdGp0R01Zbzk4aUFRWnNwS2lvU0NVbEpmcjd2Lzk3UlVWRktUQXdVSU1HRGRLNGNlUDhIWnBmTFYrK3ZObGJrWDcwMFVkeXU5MGFOV3BVdC9YOXhCTlBLQ2dvU0Z1MmJGRnhjWEZEK2RtelovWCsrKzhyS2lwS2p6enlTSStJdGQ2R0RSdWFmUU90MzlDZnJRVGhiWXpSam1HTXR1MjIzdTZvZmdFMSt3RERtK3AvTWVUbTV0N1c0K05XbG1WWmxaV1ZldlRSUnpWbHloUzkrdXFyQ2dzTGEzSmViOWdHcmFPL0d4SVNFaFFRRUtENCtIakZ4c2JLTkUyZE9uVktKMDZjVUdSa3BOYXZYNjlCZ3daMVc3enZ2ZmVlVnE1Y3FkRFFVRTJjT0ZHR1lTZ25KMGUxdGJYNjVTOS9xY1RFUksvRm1wNmUzbkM4WThjT3VWeXVSbnVlU3RMaXhZc2xTZXZXcmRQYXRXdTFhdFVxVFp3NHNWRU1kOXh4aHg1NDRBR0Zob1lxS3l0TEkwYU0wUEhqeHhVZEhhME5HellvT2pyYVc5K2VEdXV0WTdnM1lZeCtHMnRIeHVTdEdLT2RkMXYvY2lBQlJuZm9DUU96TzFqVzlSMGU5dS9mMzNCZisxbXpadW1aWjU1cGxBamJNUUhlc21XTDl1L2ZyOExDUWwyK2ZGa09oME1EQmd6UXVISGpOSHYyN0JZdmNQR20zYnQzYTlPbVRTb3NMRlJ3Y0xDKzk3M3ZhY0dDQlUwMjBlOXFyTzJaK2FuL3ZpMVlzRUIvL3ZPZnRYdjNiamtjam9iNm5UdDM2clBQUHRQSmt5ZFZVVkVodDl1dGUrKzlWeE1uVHRTenp6NnJ2bjM3ZHVJNzREMjlkUXozSm96UmIzVmtUTjZLTWRwNXQvVXZCeEpnZEllZU1EQzdRMzBDTEVsZmYvMjFObS9lckMxYnRpZ3NMRXovL00vL3JIdnZ2VmVTUFJOZ05GVlhWNmVISG5wSVU2Wk0wZEtsUzFzOHI3aTRXTW5KeVRwNDhLQVBvMnRkYngzRHZRbGp0T3NZbzEzREdtREFodnIwNmFNWFhuaEIvL3F2LzZyWTJGaTk5dHByL2c0SlBVeCtmcjVxYW1vMGVmSmtmNGNDb0JtTTBhNGhBUVpzckcvZnZwbzdkNjZLaTR2OWVtVXllcDdjM0Z5Rmg0YzNXdHZZbk5qWTJCNDFzd1RZQldPMGEwaUFBUnM1ZGVxVTFxOWZyM1BuenNudGRxdTh2RndmZnZpaEhuendRZTRSajBibXpwMnJmZnYyTlZwWENLRG5ZSXgyVGFDL0F3RGdPMzM3OXRXeFk4ZVVtWm1wYjc3NVJsRlJVWm93WVVLTFZ4Z0RBTkFia1FBRE5uTDMzWGR6MXpjQWdPM3hQMDhBQUFEWUNna3dBQUFBYk1WV1N5Q2EyMno2NWowSWk0dUx0WG56WmgwK2ZGZ1hMMTVVU0VpSUhuamdBYjN3d2d2NjduZS82OHRRQVFBQTBFMXNOUU04YytaTUJRWUdOaHpmZkt2QmdvSUNQZlBNTS9yMDAwODFlUEJnUGZIRUV4bzhlTEErLy94enpaMDdWMy82MDUvOEZUYmdGY1lOQ1FrSlN4TVNFcFNRa0xEVWFJYS80d1FBb0x2WmFnWjQ4ZUxGK3ZqamorVnl1WnBjOVY1UlVhRXBVNllvTFMxTi9mcjFheWgvOTkxMzljNDc3MmoxNnRWNjU1MTNmQjB5QUFBQXZNeFdNOEN0K2Q3M3ZxZWYvL3pualpKZlNYcjIyV2RsR0liKytNYy8raWt5QUFBQWVCTUo4QTBoSVNFdGxnY0VCTWl5cklheWxKUVV2Znp5eTc0S0RRQUFBRjVrcXlVUW5WRllXQ2lYeTZVUkkwWTBsRjI4ZUZGaFlXRitqQW9BQUFDZFJRTGNob3lNREVuUzMvM2QzeldVYmRteVJWd3JCQUFBY0hzaUFXN0ZaNTk5cHAwN2QycjA2TkdhUG4xNlF6bXp2d0FBQUxjdjFnQzM0Tml4WS9yWnozNm1BUU1HNkgvLzcvL05qQzhBQUVBdlFRTGNqRC85NlUvNjZVOS9xajU5K3VoWHYvcVYrdmZ2NysrUUFBQUE0Q1Vrd0xmNDg1Ly9yQi8vK01jS0RRM1ZtalZyOUozdmZNZmZJUUVBQU1DTFdBTjhrOExDUXIzMDBrc0tEZzdXMnJWckZSc2I2KytRQUFBQTRHWE1BTjl3NXN3WnZmamlpd29PRHRhNmRldGFUWDZ2WGJ1bXFxb3Ezd1VIQUFBQXI3SFZESEI2ZXJycTZ1b2FqaVUxM0JMNWhSZGUwT1hMbHpWdTNEaHQyYktsMmNmWG4vdk1NODhvUER4Y21abVpQb2dhQUFBQTNtU3JCSGpyMXExTmp1dVQyckt5TWtuU2dRTUhXbng4L2JsMzNubW53c1BEdXl0TUFBQUFkQ05iSmNESGpoM3JWTjJ0Tm03YzZJMXdBQUFBNEFlc0FRWUFBSUN0a0FBREFBREFWbXkxQkFMb0NLZlRhVW15SkhtYStXZ290eXpMWXhoR2kvV0dZWGdzeTJwWC9VMXRXYzIxMjFiOVRXMVp6YlY3bzJ4ZTkzLzNBQURvdVVpQWdkWVprZ0p1ZkRSL1FodTN5YllzcTkzMU43ZlZYTHR0MWQvY1ZuUHQzaExMdFZZREF3Q2dseUlCQmxxUW01dHJTakltVFpwa1hycDB5YnpycnJ2TXI3LysycXl1cmpiRHc4Tk5sOHRsMU5iV21xR2hvV1pkWFowWkZCUmt1bHd1MCtWeW1VRkJRYWJINHpIY2JyZnBjRGhNdDl0dHV0MXVNekF3MFBSNFBHWkFRSUJwV1paUmYrenhlTXliajV1cnR5ekxORTN6NXMrR1pWbW14K081dGJ6KzJLZy9OZ3pqMW5wWGJXM3QxamEvQ1FBQTlFSWt3RURMTEVsV2RuYTJ4OStCQUFBQTcrRWlPQUFBQU5nS0NURGFwYmk0V0dQSGp2VjNHQUFBQUYzR0VnaWJPSC8rdk82NTV4NS9od0g0VkVKQ2dyOURBTkFLeGlqOHhYWUo4TFZyMTVTWm1hbXNyQ3lkTzNkT05UVTFDZzhQVjB4TWpCWXVYS2lSSTBkMmEvLzUrZmxhdjM2OTh2THlWRk5UbzBHREJpazVPVm1QUC82NFYyTzNMRXY1K2ZuS3pzN1d2bjM3VkZSVTFLRzczZFc3ZVBHaTFxeFpvNzE3OTZxMnRsWmp4b3hSWkdTa0VoTVQ5Y1liYjNTNFBjQVhMTXZLTmd4amtyL2pnUDlZbHBYdDd4alFNc1lvL0QxR2JaVUFsNWFXYXY3OCtTb3BLVkZjWEp5bVRwMHF3ekQwNVpkZktpOHZUNmRQbis3V0JQalFvVU5LVFUyVmFacWFNR0dDSEE2SGNuSnl0R1RKRXBXV2xpb2xKY1Zyc1UrYk5rMWxaV1ZkaXZmQ2hRdDYvdm5uVlY1ZXJ2ajRlT1huNSt1eHh4NVRVVkdSOXV6WlF3S01IdXVMTDc1NDJOOHhBR2daWXhUb0FxZlRhVG1kVHF1OTB0TFNMS2ZUYWYzNjE3OXVVbGRSVVdFVkZ4ZTN1NjJPcXFxcXNxWk1tV0lsSmlaYUowNmNhQ2cvYythTU5YNzhlR3YwNk5IV1gvN3lseFlmMzlIWW4zenlTZXZ0dDkrMi92TS8vOU1hTjI1Y2g3NVA5Ull0V21RNW5VN3I0NDgvdHM2Y09XTWxKaVkyMUJVV0ZuYTR2ZHRGL2V2SzM2OXZBQURRUFd4MUVkemh3NGNWR0Jpb1diTm1OYW1MaUloUVRFeE1sOW8vY3VTSTl1N2QyMnpkcmwyN1ZGNWVyaGt6Wm1qNDhPRU41Ykd4c1VwS1NwTGI3ZGFubjM3cXRkaTNiOSt1RjE5OFVVT0hEdTNrczVFT0hqd28welExZmZyMEpuVkRoZ3pwZExzQUFBRCtaS3NFMkRBTXVWd3VYYmh3b1Z2YWo0K1AxNG9WSy9UNTU1ODNxVHR3NElBa2FkS2tTVTNxeG84ZkwwbXRydEh0N3RoYjR2RjRWRkZSNGRNK0FRQUF1cE90RXVENjVETTFOVlVuVDU3MGV2dGhZV0Y2OWRWWHRXalJJbTNkMnZnbVc0V0ZoWkxVN0l6czRNR0RKVW5uenAxcnNlM3VqcjA1aVltSmtxVGx5NWVycHFiR0ozMENBQUIwTjF0ZEJMZHc0VUlWRmhhcW9LQkFjK2JNMGRTcFV6Vi8vdndteXdmeTh2STBiOTY4THZXVm5wNnVyS3dzTFZ1MlRKR1JrYnAwNlpKTTAxUmtaR1NUY3lNakkyV2FwaW9ySzdzY3V6ZWxwYVdwb0tCQWUvYnMwZEdqUnlWZG54RTJUVnY5M1FRQUFIb1pXMlV5L2ZyMVUwWkdobEpTVWhRVUZLU2RPM2NxS1NsSnk1Y3ZWMVZWVmNONUlTRWhpb21KNmZTSGRIM0pRa3hNaklLRGd5VkpWVlZWY2pnY01neWoyZGdjRGtlaldkWnIxNjQxaXFtOXNYdFRkSFMwTm0vZXJLZWVla3BYcjE1VmJXMnRrcEtTdEh2MzdtN3BEd0FBQUczbzZDNFFOeXNySzdOV3JseHBKU1ltV2s2bjAzcjY2YWV0SzFldWRIa0hnYTFidDFvUFBmU1FkZWpRb1VibGlZbUoxb01QUHRqaTQ3Ny8vZTliNDhlUGIvajZoei84b1pXY25PeVYyRHU3QzhUTjh2THlySVNFQk92QkJ4KzBuRTZuOWRwcnIxbDFkWFZkYXJPblloY0lBQUI2TjF2TkFOOHNLaXBLYVdscDJyWnRtK0xpNG5UcTFDbXRXcldxUzIxZXZueFpHUmtaV3J0MnJjYU1HZE9vcmsrZlBuSzVYTHA2OVdxVHgxVldWc3JqOFNncUtxcWhySC8vL3JyenpqdDlGbnRiSWlJaTVIQTRsSm1acVlFREIycm56cDE2OTkxM3U3VlBBQUNBN21EYkJMamV3SUVEdFdMRkNrbFNWbFpXbDlvcUtTblJtMisrcVdIRGhqV3BpNDJObFNTZE9YT21TVjE5V1Z4Y1hFUFp4bzBiOWRaYmI3WGFuemRqYjY4aFE0Wm8yYkpsa3FSUFB2bkVKMzBDQUFCNGsrMFRZT2w2SWhrUUVDQ1B4OU9sZHU2Ly8zN0Z4OGMzV3pkNjlHaEpVazVPVHBPNi9mdjNTL3AyTzdTTzhGYnNIVkcvQjNCMWRiWFArZ1FBQVBBV1d5WEF5NWN2Yi9iMndCOTk5SkhjYnJkR2pSclZiWDAvOGNRVENnb0swcFl0VzFSY1hOeFFmdmJzV2IzLy92dUtpb3JTSTQ4ODB1TGovUkg3aGcwYm1rMXl0Mi9mTGtsS1NFandlcDhBQUFEZHJma3RDVzRUOVJjcXRYWURpWnNsSkNRb0lDQkE4Zkh4aW8yTmxXbWFPblhxbEU2Y09LSEl5RWl0WDc5ZWd3WU42clo0MzN2dlBhMWN1Vktob2FHYU9IR2lETU5RVGs2T2FtdHI5Y3RmL3JKaDMxMXZ4SjZlbnQ1d3ZHUEhEcmxjTHMyY09iTlJtNHNYTDVZa3JWdTNUbXZYcnRXcVZhczBjZUxFUm4zZWNjY2RldUNCQnhRYUdxcXNyQ3lOR0RGQ3g0OGZWM1IwdERaczJLRG82R2h2Zlh0NmpQckVQamMzOTdZZUh3QUFvSG0zOVJ0OFJ4UGdMVnUyYVAvKy9Tb3NMTlRseTVmbGNEZzBZTUFBalJzM1RyTm56MjUwRVZwMzJiMTd0elp0MnFUQ3drSUZCd2ZyZTkvN25oWXNXS0Q3N3J2UHE3RzNaM2EyL3Z1MllNRUMvZm5QZjlidTNidmxjRGdhNm5mdTNLblBQdnRNSjArZVZFVkZoZHh1dCs2OTkxNU5uRGhSeno3N3JQcjI3ZHVKNzBEUFJ3SU1BRUR2ZGx1L3dYYzBBVVpUZFhWMWV1aWhoelJseWhRdFhicTB4Zk9LaTR1Vm5KeXNnd2NQK2pBNi95QUJCZ0NnZDdQVkdtQTBsWitmcjVxYUdrMmVQTm5mb1FBQUFQZ0VDYkRONWVibUtqdzh2TlgxeDlMMWJkenNNUHNMQUFCNlB4SmdtNXM3ZDY3MjdkdlhhTzB2QUFCQWIwWUNEQUFBQUZzaEFRWUFBSUN0a0FBREFBREFWa2lBQVFBQVlDc2t3RFpXWEZ5c3NXUEgranNNQUFBQW55SUJ2bzJkUDMvZTN5RUFBQURjZGdMOUhZQ3ZYYnQyVFptWm1jckt5dEs1YytkVVUxT2o4UEJ3eGNURWFPSENoUm81Y21TMzlwK2ZuNi8xNjljckx5OVBOVFUxR2pSb2tKS1RrL1g0NDQrMytWakxzcFNmbjYvczdHenQyN2RQUlVWRm5ib0wzc1dMRjdWbXpScnQzYnRYdGJXMUdqTm1qQ0lqSTVXWW1LZzMzbmlqRTg4S0FBRGc5bUdyQkxpMHRGVHo1ODlYU1VtSjR1TGlOSFhxVkJtR29TKy8vRko1ZVhrNmZmcDB0eWJBaHc0ZFVtcHFxa3pUMUlRSkUrUndPSlNUazZNbFM1YW90TFJVS1NrcHJUNSsyclJwS2lzcjYxSU1GeTVjMFBQUFA2L3k4bkxGeDhjclB6OWZqejMybUlxS2lyUm56eDRTWUFBQWdKN002WFJhVHFmVGFxKzB0RFRMNlhSYXYvNzFyNXZVVlZSVVdNWEZ4ZTF1cTZPcXFxcXNLVk9tV0ltSmlkYUpFeWNheXMrY09XT05Iei9lR2oxNnRQV1h2L3lsMVRhZWZQSko2KzIzMzdiKzh6Ly8weG8zYmx5SG5udTlSWXNXV1U2bjAvcjQ0NCt0TTJmT1dJbUppUTExaFlXRkhXNnZONnAvWGZuNzlRMEFBTHFIcmRZQUh6NThXSUdCZ1pvMWExYVR1b2lJQ01YRXhIU3AvU05Iam1qdjNyM04xdTNhdFV2bDVlV2FNV09HaGc4ZjNsQWVHeHVycEtRa3VkMXVmZnJwcDYyMnYzMzdkcjM0NG9zYU9uUm9wMk04ZVBDZ1ROUFU5T25UbTlRTkdUS2swKzBDQUFEY0xteVZBQnVHSVpmTHBRc1hMblJMKy9IeDhWcXhZb1UrLy96ekpuVUhEaHlRSkUyYU5LbEozZmp4NHlXcFUrdDVPOFBqOGFpaW9zSW5mUUVBQVBRMHRrcUE2NVBQMU5SVW5UeDUwdXZ0aDRXRjZkVlhYOVdpUll1MGRldldSbldGaFlXUzFPenM3ZURCZ3lWSjU4NmQ4M3BNdDBwTVRKUWtMVisrWERVMU5kM2VId0FBUUU5anE0dmdGaTVjcU1MQ1FoVVVGR2pPbkRtYU9uV3E1cytmMzJUcFExNWVudWJObTllbHZ0TFQwNVdWbGFWbHk1WXBNakpTbHk1ZGttbWFpb3lNYkhKdVpHU2tUTk5VWldWbGwvcHNqN1MwTkJVVUZHalBuajA2ZXZTb3BPc3p3cVpwcTcrRjJzWHBkSG9rV1pJOGt0dzNQamNjVzVibE1RekRmZVB6emNkdXk3SThMVDN1eG1QZGhtRTBmRzd0M0p1TzNaSThOei91bHY2TzVPYm1ydmZWOXdjQWdOdVZyUkxnZnYzNktTTWpReHMyYk5CdmZ2TWI3ZHk1VTd0MjdkS1RUejZwMU5SVWhZYUdTcEpDUWtLNnRCNzQ3Tm16TWd4RE1URXhDZzRPbGlSVlZWWEo0WERJTUl4bUgrTndPQnJOeUY2N2RrMkdZVFRFNktCcllnQUFJQUJKUkVGVTVDM1IwZEhhdkhtelZxOWVyUTgvL0ZBdWwwdEpTVWw2NmFXWE5IbnlaSy8yMVFzWU56NU1OVE5XNm4rVzlaOHR5MnIwdWRXR2IzbHNSOXphejAzOXBVZ2lBUVlBb0EwZGYvZnRRZXF2MU8vTTJ0bnk4bkpsWkdSbysvYnRxcTJ0MWRDaFE3VnUzVHIxN2R1M1N6RnQyN1pOcTFldlZucDZ1c2FNR2ROUVBuYnNXSGs4SGgwK2ZMalp4NDBlUFZvaElTRU42NGRuekppaHNMQXdaV1ptTm52KytQSGpWVlZWMWFWMXczLzR3eDgwYjk0OEJRUUV5T1Z5YWRxMGFWcTZkS2tDQTIzMWQxRVRDUWtKa3FUYzNGenpxYWVlTXZQejh3UHV1dXN1OCt1dnZ6WkRRa0lDcXF1cnpkcmFXak1vS0NpZ3JxN09kRGdjQVM2WHl3d0tDakxyNnVvQ0hBNkg2WGE3VGRNMEF6d2VqK2wydTgyQWdJQUFqOGZUVUJZUUVHQzYzZTZBZ0lBQTg5WnlqOGNUWUpxbTZmRjQ2aDlqV3BZVllCaUdhVm1XYVJoR2dHVlpadjA1TityWDM0ajV0aDdUQUFENGdtMHpuYWlvS0tXbHBlbnBwNTlXV2xxYVRwMDZwVldyVm1uSmtpV2RidlB5NWN2L243MzdqNHI2dXZQSC83eHZadmlWQVFUTXFRMWEwSkppSk5vd1U2dHVJOEV1SW5aMVM2cExnQ0liam9xeGJTVGlxdDA5dS9wSjJoeEZ5YkwxSFBzSmVIQXBzUVFkUWt4VERmV2JFaVRZU0F3NjBZOVlENk9pTGtxaXVFQVZIR2VZOS9jUHd3UVlRR0IrTTgvSE9SNkdlKy83M3Rja0lpL2V2Tjczb3JTMEZFVkZSWWlKaVJuUUZ4UVVoUGIyZHR5N2R3K1BQZmJZZ0w2dXJpNll6V2FFaDRkYjJzTEN3cUJTcWNZZHkyaUVoSVJBcVZUaXdJRUR5TXZMUTNWMU5hWk5tNGFYWG5ySm9ldDZFRm1yMWZiaVllbUJXMU9yMWJ6elMwUkVORXBlWC9nNWRlcFU3TjY5R3dCUVUxTmowMXl0cmEzWXRXdVhWZklMUE56dURBQ3VYTGxpMWRmWEZoMGRiV25idjM4Lzl1elpZMU04by9YdGIzOGJPM2JzQUFBY09YTEVLV3NTRVJFUnVZclhKOERBd3lUWXg4Y0haclBacG5sbXo1Nk4yTmpZSWZ2bXpwMExBS2lycTdQcXE2K3ZCL0QxZG1pdTBMY0g4UDM3OTEwV0F4RVJFWkV6ZUZVQ3ZIUG56aUdQRWo1OCtEQjZlM3NSRnhmbnNMV1hMMThPWDE5ZlZGUlVvS1dseGRKKzllcFZIRHg0RU9IaDRWaXlaSW5EMXU5VFVsSXlaSkpiV1ZrSjRPdjZWeUlpSXFLSnlxdHFnTFZhTGFxcXFoQWJHNHVvcUNoSWtvVG01bWFjUDM4ZW9hR2gyTGh4bzhQV25qSmxDalpzMklDQ2dnSmtabVlpUGo0ZVFnalUxZFhod1lNSDJMVnIxeU4zZk1qUHo3ZThOaHFOVm0wQXNIWHJWZ0JBY1hFeGlvcUtVRmhZaVBqNGVFdi9iMy83Vy96dWQ3L0RNODg4ZzRDQUFKaE1KbVJuWitQczJiT1lNbVVLWG5ubEZYdTlaU0lpSWlLMzVORlBqSTkxRjRpS2lnclUxOWREcjlmanpwMDdVQ3FWaUlpSXdBOSs4QU5rWm1ZT2VBak5VVDc4OEVPVWxaVkJyOWZEejg4UDMvM3VkN0Z1M1RvODlkUlRqN3gyTkhkbisvNWJyRnUzRG4vOTYxL3g0WWNmUXFsVVd2cXJxNnZ4d1FjZjRNS0ZDK2pvNkVCdmJ5Kys4NTN2SUQ0K0hqLzk2VTl0M2dWakl1aTNDNFRIZkgzMGZTMTRVc3hFUkVTdTR0SGZMRzNaQm0waU14cU5lTzY1NTdCNDhXSzgrdXFydzQ1cmFXbEJlbm82UHZua0V5ZEc1LzZZQUJNUkVVMXNYbFVEN0MyYW1wcGdNQmg0c0FVUkVSSFJFSmdBVDBDblQ1K0dTcVhDL1BuelJ4d1hGUlhGdTc5RVJFVGtkWmdBVDBEWjJkazRmdno0Z05wZklpSWlJbnFJQ1RBUkVSRVJlUlVtd0VSRVJFVGtWYnhxSDJBaUlpSnl2Ymk0dUFZaHhQZGRIUWU1aml6THRXZk9uRm5rcXZWNUI1aUlpSWljaXNrdkNTRVNYTGsrN3dBVEVSR1JTM0FmZis4MG1vTzlISTEzZ0wzRTlldlgzV0lPSWlJaUlsZnp1anZBM2QzZEtDOHZSMDFORGE1ZHV3YUR3UUNWU29YSXlFams1ZVZoenB3NVRvMm5xYWtKKy9idGcwNm5nOEZnd1BUcDA1R2VubzVseTViWkZMc3N5MmhxYWtKdGJTMk9IeitPUzVjdWpma25iWHZNUVVSRVJPUnV2Q29CYm10clEwNU9EbHBiV3hFZEhZMmtwQ1FJSVhEanhnM29kRHBjdm56WnFRbnd5Wk1ua1p1YkMwbVNzSERoUWlpVlN0VFYxV0g3OXUxb2EydkRtalZyeGgxN2NuSXlidCsrYlZOODlwaURhRGg4Q0lZOGxhc2YzaUVpMjNsVkFseFFVSURXMWxaczNMZ1JtWm1aQS9vNk96dlIwZEhodEZqdTM3K1BiZHUyUVpJa2xKU1VZTmFzV1FDQWxwWVdyRnExQ3NYRnhWaTZkQ2tpSWlMR0ZYdFFVQkJTVWxLUW1KaUk3T3hzOVBUMGpEbEdlOHhCTkJ3bXYrU3BYUDN3RGhIWnpxc1M0SWFHQmlnVUNtUmtaRmoxaFlTRUlDUWt4S2I1VDUwNmhidDM3MkxSb2tmZkdEaDI3QmphMjl1Um1wcHFTWDZCaDhjVHIxeTVFbVZsWlRoNjlDaldybDA3cnRnckt5dHRlaS8ybW9Qb1VWaFdRNTdFSFI3ZUlTTGJlZFZEY0VJSW1Fd20zTHg1MHlIeng4YkdZdmZ1M2ZqNDQ0OGZPZmJFaVJNQWdJU0VCS3UrWjU5OUZzREF4TURSc1JNUkVSRjVDNjlLZ1B1U3pkemNYRnk0Y01IdTh3Y0dCbUxMbGkzWXZIa3pEaDA2Tk9KWXZWNFBBSGp5eVNldCttYk1tQUVBdUhidG1xWE4wYkVURVJFUmVRdXZLb0hJeTh1RFhxL0h4WXNYa1pXVmhhU2tKT1RrNUNBeU1uTEFPSjFPaDlXclY5dTBWbjUrUG1wcWFyQmp4dzZFaG9aYTlkKzZkUXVTSkEzWkZ4b2FDa21TME5YVk5lYllpWWlJaUdoa1hwVUFUNW8wQ2FXbHBTZ3BLY0dCQXdkUVhWMk5ZOGVPWWNXS0Zjak56VVZBUUFBQXdOL2YzNmJFOHVyVnF4QkNJREl5RW41K2ZnQWVibUVtaExDczBkUFRBNlZTQ1NIRWtITW9sVW9ZRElZeHgwNUVSRVJFSS9PcUJCZ0FmSDE5c1g3OWVxU21wcUswdEJTVmxaWFFhclhRNlhRb0xpNUdjSEF3WnM2Y2lhcXFxbkhOcjlWcXNYZnZYdVRuNTJQZXZIbVc5b3lNREFRR0JxSzh2QndBb0ZBbzBOdmJPK3c4UnFNUi92NytZNDZkaUlpSWlFYm1WVFhBL1lXSGgyUFRwazNRYXJXSWpvNUdjM016Q2dzTGJacnp6cDA3S0MwdFJWRlIwWURrRndEQ3dzSXdlZkpreStkQlFVRXdtVXk0ZCsrZTFUeGRYVjB3bTgwSUR3OTNXdXhFN2s2ajBWajllWlJYWG5rRkdvM0c4bUFwRVJFUjRNVUpjSitwVTZkaTkrN2RBSUNhbWhxYjVtcHRiY1d1WGJzUUV4TmoxYmQvLzM3czJiUEg4bmxVVkJRQTRNcVZLMVpqKzlxaW82TkhYTStlc1JPNXU5VFVWQ2dVQ3N2cjFOVFVFY2UvOTk1N2x0MVdpSWlJK3ZQNkJCaDRtRWo2K1BqQWJEYmJOTS9zMmJNUkd4czdxckZ6NTg0RkFOVFYxVm4xMWRmWEE4Q283bHJaSzNZaWQ3ZDE2MVlvbFVyTDY2MWJ0dzQ3dHEydERXKzg4UWFTazVPZEZSNFJFWGtRcjBxQWQrN2NPZVRSdm9jUEgwWnZieS9pNHVLY0Zzdnk1Y3ZoNit1TGlvb0t0TFMwV05xdlhyMktnd2NQSWp3OEhFdVdMTEcwdTFQc1JPNU1sbVc4K3VxclVDZ1UyTGh4bzZ2RElTSWlOK1JWRDhGcHRWcFVWVlVoTmpZV1VWRlJrQ1FKemMzTk9ILytQRUpEUTUzNnpYTEtsQ25Zc0dFRENnb0trSm1aaWZqNGVBZ2hVRmRYaHdjUEhtRFhybDBEZG5ZWWErejUrZm1XMTBhajBhb05nT1VPV25GeE1ZcUtpbEJZV0lqNCtQaHh6VUhrTGc0ZE9vUlBQLzBVTzNic1FGaFkyTERqMXF4Wmc4REF3QUdsU1VSRTVCMjhLZ0hldkhrejZ1dnJvZGZyY2Y3OGVTaVZTa1JFUkNBckt3dVptWm5EUG5UbUtPbnA2WGo4OGNkUlZsYUcydHBhK1BuNVFhUFJZTjI2ZFhqcXFhZHNpbjJvZ3pnR3QvVWxyNDJOalZDcFZGaXdZTUc0NXlCeUI5ZXZYOGVlUFh1d2VQRmlKQ1VsalRqMnl5Ky9SR0Jnb0pNaUl5SWlkK0pWQ1hCYVdoclMwdEpjSGNZQWlZbUpTRXhNZk9TNHNjYmUveGpsa1JpTlJwdzdkdzZMRnkrMjFGZU9kUTRpZDJBMm03RjkrM1lFQmdiaVgvLzFYeDg1dnFLaVl0aDl1SW1JYUdMenFnU1lyRFUxTmNGZ01Jd3FDU2R5WjIrOTlSWSsvL3h6L09kLy9pZENRa0llT1o1M2Y0bUl2SmRYUFFSSDFrNmZQZzJWU29YNTgrZTdPaFNpY2J0MDZSTGVmUE5OTEZ1MkRNODk5NXlyd3lFaUlqZkhPOEJlTGpzN0c5bloyYTRPZzhnbTI3WnR3NE1IRHhBVUZJU2lvaUtyZnFQUmFHbGZ0MjZkczhNaklpSTN3d1NZaUR6ZVgvLzZWd0RBMjIrL1BXUy95V1JDY1hFeEFDYkFSRVRFQkppSUpvQ1JIdGpVYURRSUNBaXdIREJEUkVURUdtQWk4a3JkM2QzbzZlbHhkUmhFUk9RQ1RJQ0p5Q1BrNStjUE9KQmw4S0VzWTVXV2xvYlZxMWZiSXpRaUl2SXdMSUVnOGxDeUxNdEROUTl1RUJOa3M5ditoN0QwdmJibElKYkpreWREcFZMWkhCY1JFWGtlSnNBZTdQcjE2NWcyYlpyTDV5QnlodkVlekRMY2RmdjM3N2NsSENJaThtQmVsd0IzZDNlanZMd2NOVFUxdUhidEdnd0dBMVFxRlNJakk1R1hsNGM1YytZNE5aNm1waWJzMjdjUE9wME9Cb01CMDZkUFIzcDZPcFl0VzJZMVZwWmxORFUxb2JhMkZzZVBIOGVsUzVmR25CVFlZdzRpSWlJaVQrWlZDWEJiV3h0eWNuTFEydHFLNk9ob0pDVWxRUWlCR3pkdVFLZlQ0ZkxseTA1TmdFK2VQSW5jM0Z4SWtvU0ZDeGRDcVZTaXJxNE8yN2R2UjF0Ykc5YXNXVE5nZkhKeU1tN2Z2bTNUbXZhWWc0aUlpTWlUZVZVQ1hGQlFnTmJXVm16Y3VCR1ptWmtEK2pvN085SFIwZUcwV083ZnY0OXQyN1pCa2lTVWxKUmcxcXhaQUlDV2xoYXNXclVLeGNYRldMcDBLU0lpSWl6WEJBVUZJU1VsQlltSmljak96aDdYRSt6Mm1JUGNpOWxzeG05Kzh4djg0UTkvZ0N6TCtNbFBmb0tYWDM0WkU2VDBsNGlJeU82OEtnRnVhR2lBUXFGQVJrYUdWVjlJU0FoQ1FrSnNtdi9VcVZPNGUvY3VGaTFhOU1peHg0NGRRM3Q3TzFKVFV5M0pMd0JFUlVWaDVjcVZLQ3NydzlHalI3RjI3VnBMWDJWbHBVM3gyV3NPY2k5bFpXV29yNi9IMjIrL2plN3VidVRrNU9CYjMvb1dVbEpTWEIwYUVSR1JXL0txYmRDRUVEQ1pUTGg1ODZaRDVvK05qY1h1M2J2eDhjY2ZQM0xzaVJNbkFBQUpDUWxXZmM4Kyt5eUE4VC8wUTk1RnE5VWlPenNiVTZaTXdZd1pNL0Q4ODgvanlKRWpyZzZMaUlqSWJYblZIZUNFaEFRY09YSUV1Ym01K05XdmZvV25ubnJLcnZNSEJnWml5NVl0Mkx4NU0vTHk4cENhbWpyc1dMMWVEd0I0OHNrbnJmcG16SmdCQUxoMjdacGQ0Nk9KcDcyOUhXMXRiWmc5ZTdhbGJkYXNXZEJxdFM2TWlvakl2alFhalZWYjMwMmlvZm9HOC9YMXhTZWZmR0wzdU1oemVWVUNuSmVYQjcxZWo0c1hMeUlyS3d0SlNVbkl5Y2xCWkdUa2dIRTZuYzdtRGZMejgvTlJVMU9ESFR0MklEUTAxS3IvMXExYmtDUnB5TDdRMEZCSWtvU3VyaTZiWXFDSnIrK0J4ckN3TUV2YnBFbVQ4TGUvL1ExbXN4bVM1RlcvNUNHaUNTbzFOUlZWVlZVd21VeFdONWRHdXRuVXQ5TlJVbEtTbzBNa0QrTlZDZkNrU1pOUVdscUtrcElTSERod0FOWFYxVGgyN0JoV3JGaUIzTnhjQkFRRUFBRDgvZjJ0a3VLeHVIcjFLb1FRaUl5TWhKK2ZINENIMjY4SklTeHI5UFQwUUtsVUR2dWdrbEtwaE1GZ0dIY001QjE2ZTNzQllFQ2lLMGtTSDRBam9nbGw2OWF0ZVAvOTkyRXltYXdPd0JucFFKd05HellBR0RsSkp1L2tWUWt3OFBEWElPdlhyMGRxYWlwS1MwdFJXVmtKclZZTG5VNkg0dUppQkFjSFkrYk1tYWlxcWhyWC9GcXRGbnYzN2tWK2ZqN216WnRuYWMvSXlFQmdZQ0RLeThzQkFBcUZ3cEs4RE1Wb05NTGYzMzljTVpEM0NBNE9CdkJ3RjVQSEhuc01BTkRSMFlGSmt5Yng3cThYY09SQk5qd2toenpkOWV2WDhaZS8vQVd6WnMxQ2JHeXNxOE1oTitOMUNYQ2Y4UEJ3Yk5xMENTKzg4QUkyYmRxRTV1Wm1GQllXWXZ2MjdlT2U4ODZkT3lndExVVlJVUkZpWW1JRzlJV0ZoUTA0ZGpVb0tBanQ3ZTI0ZCsrZUpYSHAwOVhWQmJQWmpQRHc4SEhIUXQ3aGlTZWVRRkJRRUpxYW12REVFMDhBZUhpNHl0TlBQKzNpeUJ4akxBZlphRFFhQkFRRW9MNiszdUZ4amVWQW04SEc4cDRjZVpBTkQ4bWhpZWJRb1VPUVpkbnE3dSthTldzUUdCaUlQWHYydUNneWNnZGVtd0QzbVRwMUtuYnYzbzNubjM4ZU5UVTFOaVhBcmEydDJMVnJsMVh5QzFnZnV4b1ZGWVgyOW5aY3VYTEZLbG01Y3VVS0FDQTZPbnJjc1pCM2tDUUp5NWN2eC83OSsvSE1NOCtncTZzTFZWVlZlTzIxMTF3ZG10MjUyMEUyZmNaNm9FMS9ZMzFQamp6SWhvZmswRVRTMDlPRFAvemhEd2dKQ2NHU0pVc0c5SDM1NVpjSURBeDBVV1RrTHJ3K0FRWWVKc0UrUGo0d204MDJ6ZFAvU2Z4SG1UdDNMaG9iRzFGWFYyZVZBUGZkc2VyYkRvMW9KTC80eFMvdyt1dXY0OGMvL2pHQ2dvS3didDA2TEZpd3dOVmgyWjA3SFdUVFp6d0gydlEzMXZma3lJTnNlRWdPVFNSSGpoekIzYnQza1pXVkJWOWYzd0Y5RlJVVmZFNkN2R3NmNEowN2R3NTVoK1B3NGNQbzdlMUZYRnljMDJKWnZudzVmSDE5VVZGUmdaYVdGa3Y3MWF0WGNmRGdRWVNIaDF2OTFFbzBGRDgvUDd6MjJtczRjZUlFcXF1cnNYTGxTbGVINUJDUE9zakdsZ2RYUjNMcTFDbDg5TkZIUS9iMUhXaVRrcEl5NUlFMnZiMjlPSHIwNkxCemovVTlWVlpXWXYzNjlVTnVuMmdyUjg1TjVHd0hEeDZFSkVsRC9uc1lHQmhvZVNDZHZKZFgzUUhXYXJXb3FxcENiR3dzb3FLaUlFa1NtcHViY2Y3OGVZU0dobUxqeG8xT2kyWEtsQ25Zc0dFRENnb0trSm1aaWZqNGVBZ2hVRmRYaHdjUEhtRFhybDFXWDZENStmbVcxMGFqMGFvTitQcHAyT0xpWWhRVkZhR3dzQkR4OGZIam1vUEluZlEveUdhNE82cU9FQnNiaTVVclYwS2hVR0Rod29VRCtoNTFvRTFaV1JrYUd4c0huT2pZbjZ2ZUU5RkU5dW1ubitMeTVjdFl1SEFodjY1b1dGNlZBRy9ldkJuMTlmWFE2L1U0Zi80OGxFb2xJaUlpa0pXVmhjek1US2MvZEphZW5vN0hIMzhjWldWbHFLMnRoWitmSHpRYURkYXRXemZrSVIySERoMTZaRnRmOHRyWTJBaVZTbVgxcS9DeHpFSGtUc1o2a0kyOUh1QWE2WUFiV3crMGNmVGhQRVRlNk9EQmd3QzQ5Um1OektzUzRMUzBOS1NscGJrNmpBRVNFeE9SbUpnNHFyR2ovWVp1TkJweDd0dzVMRjY4R0VxbGNseHpFTG1iMFI1a014eEhISEJqNjRFMnRyNG5JaHJveG8wYnFLdXJ3N1JwMHlia3N4QmtQMTZWQUh1THBxWW1HQXlHVVNmVzVKbEV2NmM0MUdxMURBQ25UNStlc0U5MmpQWWdtK0U0NG9DYnNSNW9NL2hBSEZ2ZkV4RU5wTlZxWVRhYnNYTGxTajdvUmlOaUFqd0JuVDU5R2lxVkN2UG56M2QxS0VSMk5acURiSWJqaUFOdXhucWd6ZUFEY1d4OVQwUjlaRm1XUnpOT1RPQ3MwR0F3NFBEaHcvRHo4OE0vL3VNL0RqdHU4QStpNUoyOGFoY0liNUdkblkzang0OWJsVDhRVFJSOUI5bG90VnBFUjBkYkRySnhoUDRIM1BSUGZvR0hXNGVaVENiY3UzZlA2cnFoRHJRSkN3dkQ1TW1UaDF6SG1lK0p5TlBrNStjUGVIQjc4TVBiQVBEQkJ4K2dxNnNMUzVjdUhmRUh4N1MwTkp2TG9janpNUUVtSW8vVmQ1QU5BTlRVMURoa2paRU91SW1LaWdMdzllRTEvUTExb00zKy9mc2ZlZnFVTTk0VGthM216Smt6OVovKzZaOThuTFhlb1VPSFlES1pMSytIZXFDN29xSUN3S01mZnBzOGVmS3dQNGlTOTJBSkJCRjVOSHNkWkRPY2tRNjRjZFNCTm81K1QwUzJVaWdVLzY3WDYxTTBHczI3WnJQNW5aQ1FrTnJhMmxxVG85WWJ6UVBjZlFud293dyttWlc4RSs4QUU1RkhjS2VEYlByWWVxQ05PNzRuOG14ZmZQRUYvdU0vL2dPSmlZbVlPM2N1bm52dU9iejU1cHNPV1VzSThRMVpsbDhTUXZ4L25aMmRYNmpWNnYwYWplWWZvcU9qL1J5eUlKRWQ4UTR3RVhrRWR6cklwczk0RHJUcGI2enZ5UjRIMmZDUW5JbkxaREpoN2RxMVdMUm9FUTRlUElpUWtCQmN2MzRkTjI3Y2NQamFRb2d3QU5teUxHY0hCd2QzeGNYRi9WRUk4WTRRb3JxeHNiSGI0UUVRalJFVFlDTHlDTzUya0UyZnNSNW8wOTlZMzVNOURyTGhJVGtUMTZWTGw5RGEyb3AvL3VkL1JsaFlHQUJnK3ZUcG1ENTl1ck5EQ1JaQ1pBRElrR1c1VzYxV2Z5REw4anUrdnI1SEdob2FodDhZbThpSm1BQVRrVWR3eDROcytvemxRSnYreHZxZWJEM0lob2ZrMkk5YXJUWURrQUgwQWpEMy95akxjcThRd3R6M1VRaGgxU2JMY3UvZ2E3L3E2NVZsMmR6LzQxQnJERnJQREFEZi9PWTM0ZS92anoxNzltRExsaTBJREF3Y0ttNTcxVU1zZlBRUUFFQWdnQlZDaUJWR294RnF0ZnFQQU42eFV3eEU0OFlFbUlqSVMvQ1FITHNTWC8yeGVwYW1iNnZkdm85OVcvUU8vdmlvNjBhN1pXL2Z1T0RnWU9UbjUyUGJ0bTJvcjY5SFJrWUcwdExTQmlmQzYwWTFxZVBJUW9qUmJsdE01REJNZ0ltSXZBUVB5YkdmMDZkUFN3a0pDVDYzYnQyU2dvT0RmYnE2dW54VUtwWFUzZDN0RXhBUUlOMi9mOTlIcVZUNm1Fd21TYUZRK1BUMjlrbytQajQrSnBQSlI2RlFTSDBmZTN0N2ZTUko4akdielZML2owTzFtYzFteTJ0WmxpVWhoSThRd2tlV1pRbkFXOEREWFVmZWUrODkvUDczdjBkWldSa3FLeXZ4WC8vMVgvak9kNzREQUpCbGViMDkzdjlYSlE2anVRdjhRQWp4Lzh4bTh4a2ZINS9peno3NzdGTUFVS3ZWcGZhSWcyaThtQUFURVhtSjdPeHNaR2RudXpxTWlVSjI1TFpmNC9CVzM0dWdvQ0M4OU5KTHlNakl3QzkvK1V2ODI3LzlHeW9yS3dFQVo4NmNzVXNKaEZxdGZnYkRKOEJkQU40SDhJNFE0azk4Q0k3Y0VSTmdJaUtpQ1NnNE9CaloyZGxZdjM0OXpHWXpKTW1oTzUrMkEzaFBrcVIzT2pvNi9xelg2dzJPWEl6SVZreUFpWWlJSm9EbTVtYlUxdFppeVpJbGlJaUlRRWRIQjk1OTkxMTgvL3ZmZDBqeUs4dnlGd0NxQUx3VEVoSnkzTTN1aUU4WTE2OWZ4N1JwMHp4dWJuZkhCSmlJaUdnQ0NBNE9SbU5qSThyTHkzSDM3bDJFaDRkajRjS0ZEdG0rem1ReS9Ub21KdWJuV3EyMjErNlRENk83dXh2bDVlV29xYW5CdFd2WFlEQVlvRktwRUJrWmlieThQTXlaTThlaDZ6YzFOV0hmdm4zUTZYUXdHQXlZUG4wNjB0UFRzV3paTXJ2R0tzc3ltcHFhVUZ0YmkrUEhqK1BTcFV0MjI2WEZrWE43R2liQVJFUkVFOEEzdnZFTmg1MzZOdGpaczJmLzUrelpzMDVaQ3dEYTJ0cVFrNU9EMXRaV1JFZEhJeWtwQ1VJSTNMaHhBenFkRHBjdlgzWm9Bbnp5NUVuazV1WkNraVFzWExnUVNxVVNkWFYxMkw1OU85cmEyckJtelJxN3hacWNuRHprQ1pIMjRNaTVQYzJFU0lBMUdvMnJReUFpSWlJSEtTZ29RR3RyS3padTNJak16TXdCZloyZG5lam82SERZMnZmdjM4ZTJiZHNnU1JKS1Nrb3dhOVlzQUVCTFN3dFdyVnFGNHVKaUxGMjZGQkVSRVhhSk5TZ29DQ2twS1VoTVRFUjJkalo2ZW5yczlsNGNPYmVuOGVnRVdKYmxXaUZFZ3F2am9JbEhsdVZQWFIwRFVSOTcxT2w1YzYwZmViNkdoZ1lvRkFwa1pHUlk5WVdFaENBa0pNU20rVStkT29XN2QrOWkwYUpGVm4zSGpoMURlM3M3VWxOVExja3ZBRVJGUldIbHlwVW9LeXZEMGFOSHNYYnRXcnZFMnJkamh5TTRjbTVQNDlFSjhKa3paNnovcHRLUTFHcTFEQUNuVDU4ZTNjN3FSRzdJMVRXQWd6bXFKdEFlZFhxczlhT0pSQWdCazhtRW16ZHZXdTYwMmxOc2JDeFdybHdKaFVLQmhRc0g3dTUyNHNRSkFFQkNRb0xWZGM4Kyt5ekt5c3JRMk5ob1NZQWRIU3ZaaDBjbndFVGtQVnhkQXppWUkyc0M3VkdueDFvLzd5SkdlMnljaDBwSVNNQ1JJMGVRbTV1TFgvM3FWM2pxcWFmc09uOWdZQ0MyYk5tQ3paczNJeTh2RDZtcHFaWSt2VjRQQUhqeXlTZXRycHN4WXdZQTROcTFhMDZMbGV5RENUQVJlUVJYMWdBTzV1aWFRSHZVNmJIV2p5YVN2THc4NlBWNlhMeDRFVmxaV1VoS1NrSk9UZzRpSXlNSGpOUHBkRmk5ZXJWTmErWG41Nk9tcGdZN2R1eEFhR2dvYnQyNkJVbVNFQm9hYWpVMk5EUVVraVNocTZ0cnpMR1NhekVCSmlLUDRNb2F3TUVjWFJOb2p6bzkxdnJSUkRKcDBpU1VscGFpcEtRRUJ3NGNRSFYxTlk0ZE80WVZLMVlnTnpjWEFRRUJBQUIvZjMrYkVzMnJWNjlDQ0lISXlFajQrZmtCQUhwNmVxQlVLakhjVFhhbFVnbUQ0ZXR6UDBZYksvQ3dORW9JTWFDTm5JTUpNQkY1QkZmV0FBN0dta0FpNS9QMTljWDY5ZXVSbXBxSzB0SlNWRlpXUXF2VlFxZlRvYmk0R01IQndaZzVjeWFxcXFyR05iOVdxOFhldlh1Um41K1BlZlBtV2RvVkNnVjZlNGZmN3Rob05NTGYzMy9Nc1FKQVJrWUdBZ01EVVY1ZVBxNllhZndjZWk0aUVaRzk5Q1didWJtNXVIRGhndDNuNzE4RGVPalFvUkhIanFjbUVIQmM3RVRlSkR3OEhKczJiWUpXcTBWMGREU2FtNXRSV0ZobzA1eDM3dHhCYVdrcGlvcUtCaVMvd01OeUlwUEpoSHYzN2xsZDE5WFZCYlBaalBEdzhISEZHaFlXaHNtVEo5c1VPNDBQN3dBVGtVZHdaUTNnWUt3SkpISzlxVk9uWXZmdTNYaisrZWRSVTFPRDdkdTNqM3V1MXRaVzdOcTFDekV4TVZaOVVWRlJhRzl2eDVVclYvRDAwMDhQNkx0eTVRb0FJRG82ZWx5eDd0Ky9mOXd4azIyWUFCT1JSM0JsRGVEZ09qMUgxZ1FTMGVoTm5Ub1ZQajQrTUp2Tk5zMHplL2JzWWZ2bXpwMkx4c1pHMU5YVldTWEE5ZlgxQUI2V1Bqa3JWcklQSnNCRTVERmNWUU00dUU3UGtUV0JSR1J0NTg2ZFdMTm1qVlc1d09IRGg5SGIyNHU0dURpSHJiMTgrWExzMzc4ZkZSVVYrTkdQZm9Tb3FDZ0FEMzlZUG5qd0lNTER3N0ZreVJLM2lKVkdqd2t3RVhtY3ZycTZGMTU0QVpzMmJiTFUxZG55SzlEK05ZQ0RmdzBhRmhZR2xVcGwrVHdvS0FqdDdlMjRkKzhlSG52c3NRRmpSMXNUYU0vWWlTWTZyVmFMcXFvcXhNYkdJaW9xQ3BJa29ibTVHZWZQbjBkb2FDZzJidHpvc0xXblRKbUNEUnMyb0tDZ0FKbVptWWlQajRjUUFuVjFkWGp3NEFGMjdkbzE0TGM0dHNhYW41OXZlVzAwR3EzYUFHRHIxcTBqemxGY1hJeWlvaUlVRmhZaVBqN2Vybk5QRkV5QWljaGpPYXNHY0hDZG5pTnJBb25JMnViTm0xRmZYdys5WG8vejU4OURxVlFpSWlJQ1dWbFp5TXpNSFBZSFRudEpUMC9INDQ4L2pyS3lNdFRXMXNMUHp3OGFqUWJyMXEyek91akMxbGlIZWdoM2NOdWprdFRHeGthb1ZDb3NXTERBN25OUEZFeUFpY2lqT2FNR2NERFdCQkk1VjFwYUd0TFMwbHdhUTJKaUloSVRFeDg1enRaWWJUMnkzR2cwNHR5NWMxaThlREdVU3FWZDU1NUl1QTBhRVhtRW5UdDNEbm0wcnl2cTZwWXZYdzVmWDE5VVZGU2dwYVhGMGo1U1RhQzd4RTVFRTF0VFV4TU1Cc09va25WdnhqdkFST1FSWEZrRE9KaWphd0xIVXFmSFdqOGk2dS8wNmROUXFWU1lQMysrcTBOeGEwUHY0VU1UamxxdGxnSGc5T25UL0g4K0FibmkvKytjT1hPbXhzVEUzTlJxdGNOdmh6Q0N2cGhIK3l1NWlvb0tTMTNkblR0M0xIVjFQL2pCRDV4U0F6aVVEei84RUdWbFpkRHI5ZkR6ODhOM3YvdmRJV3NDeHhxN1JxTjU1TnA5LzkzV3JWdUh2Lzcxci9qd3d3OEgvTHB6TEhQUTZQWDlkK1cvcGJZWjY5Yy9UU3p1OEhYRU84QkVOQzRLaGVMZjlYcDlpa2FqZWRkc05yOFRFaEpTVzF0YmEzTFVldTVRQXppWW8yb0NSNXNVc05hUGlHaDhtQUFUMGJnSkliNGh5L0pMUW9pWE9qczc3NmpWNnZlRUVPOTBkblorcU5mckRZK2VnV3pCV2o4aW92RmhBa3hFZGlHRUNBT1FMY3R5ZG5Cd2NGZGNYTndmaFJEdkNDR3FHeHNidTEwZDMwVEVXajhpb3ZIaExoQkU1QWpCUW9nTUFPL0lzbnhMclZaWHhzWEZwYytiTjQvSG5kbFJkblkyamg4L2JsWCtRRVJFSStNZFlLSUpSSzFXdituRTVSYU9jbHdnZ0JWQ2lCVkdveEZxdGZxUEFONXhZRnhFRHFkV3F5OEJpQVJnQXRBTHdDU0JYYUw1QUFBZ0FFbEVRVlRMc2trSTBRdkFKSVRvbFdYWjBpZUVNTW15M050Ly9GZlg5QW9oK3JkWit2clA4ZFZIL1prelozWUJrSjM4ZG9rbUhDYkFSQk5ERDRBQUFPdGNIY2dveUVJSVdaYjVQWnc4bWhLQXoxZC9BQUJDZlAxQSsrQy8zOFA5ZmU5L3pXRDlyK2tiTjNmdTNQSlRwMDVkSDAvQVJQUTFKc0JFRTREWmJQNDdJWVJUQzBHL0tuRVl6VjNnQjBLSS8yYzJtOC80K1BnVWYvYlpaNThDZ0ZxdExuVm9nRVFPZFByMDZTaU5SdU1URkJUa2MrdldMWVcvdjcrUGo0K1BRZ2loZVBEZ2dZOGtTUXFqMGVnalNaTGlxejgrSnBOSklVbVNqeEJDMGR2YjZ5T0VVQWdoRkpJaytmVDI5aXFFRUQ1Q0NJWFpiRllJSVh3QUtHUlo5Z0dnRUVLVUFJRFJhUFFaT1RJaUdnMG13RVFUZ0U2bjB3SFFPWE5OdFZyOURJWlBnTHNBdkEvZ0hTSEVuL2dRSEUxQTVzYkdSak1Bb3pNV1U2dlYyL0N3NUlLSTdJQUpNQkhaU3p1QTl5UkplcWVqbytQUDNBYU5pSWpjRlJOZ0lobzNXWmEvQUZBRjRKMlFrSkRqamp3SVk2SzVmdjA2cGsyYjV2STVpSWk4RVJOZ0lob1hrOG4wNjVpWW1KK1A5eWprOGVqdTdrWjVlVGxxYW1wdzdkbzFHQXdHcUZRcVJFWkdJaTh2RDNQbXpIRldLQUFlSGtTeGI5OCs2SFE2R0F3R1RKOCtIZW5wNlZpMmJKblZXRm1XMGRUVWhOcmFXaHcvZmh5WExsMGE4Mmx0OXBpRGlJaVlBQlBST0owOWUvWi96cDQ5NjdUMTJ0cmFrSk9UZzliV1ZrUkhSeU1wS1FsQ0NOeTRjUU02blE2WEwxOTJhZ0o4OHVSSjVPYm1RcElrTEZ5NEVFcWxFblYxZGRpK2ZUdmEydHF3WnMyYUFlT1RrNU54Ky9adG05YTB4eHhFUk1RRW1JZzhSRUZCQVZwYlc3Rng0MFprWm1ZTzZPdnM3RVJIUjRmVFlybC8vejYyYmRzR1NaSlFVbEtDV2JObUFRQmFXbHF3YXRVcUZCY1hZK25TcFlpSWlMQmNFeFFVaEpTVUZDUW1KaUk3T3hzOVBUMWpYdGNlY3hBUkVSTmdJdklRRFEwTlVDZ1V5TWpJc09vTENRbEJTRWlJVGZPZk9uVUtkKy9leGFKRml4NDU5dGl4WTJodmIwZHFhcW9sK1FXQXFLZ29yRnk1RW1WbFpUaDY5Q2pXcmwxcjZhdXNyTFFwUG52TlFVUkVQQXFaaUR5RUVBSW1rd2szYjk1MHlQeXhzYkhZdlhzM1B2NzQ0MGVPUFhIaUJBQWdJU0hCcXUvWlo1OEZBTmJtRWhHNU1TYkFST1FSK3BMTjNOeGNYTGh3d2U3ekJ3WUdZc3VXTGRpOGVUTU9IVG8wNGxpOVhnOEFlUExKSjYzNlpzeVlBUUM0ZHUyYTNXTWtJaUw3WUFrRUVYbUV2THc4NlBWNlhMeDRFVmxaV1VoS1NrSk9UZzRpSXdlZURhRFQ2YkI2OVdxYjFzclB6MGROVFExMjdOaUIwTkJRcS81YnQyNUJrcVFoKzBKRFF5RkpFcnE2dW15S2dZaUlISWNKTUJGNWhFbVRKcUcwdEJRbEpTVTRjT0FBcXF1cmNlellNYXhZc1FLNXVia0lDQWdBQVBqNysxc2x4V054OWVwVkNDRVFHUmtKUHo4L0FBKzNYeE5DV05ibzZlbUJVcW1FRUdMSU9aUktKUXdHbmdOQ1JPU3VtQUJQWUxJc3kwTTFEMjRRdzMwWEozSXp2cjYrV0w5K1BWSlRVMUZhV29yS3lrcG90VnJvZERvVUZ4Y2pPRGdZTTJmT1JGVlYxYmptMTJxMTJMdDNML0x6OHpGdjNqeExlMFpHQmdJREExRmVYZzRBVUNnVTZPMGRmdnRqbzlFSWYzLy9jY1ZBUkVTT3h4cGdJdkk0NGVIaDJMUnBFN1JhTGFLam85SGMzSXpDd2tLYjVyeHo1dzVLUzB0UlZGUTBJUGtGZ0xDd01FeWVQTm55ZVZCUUVFd21FKzdkdTJjMVQxZFhGOHhtTThMRHcyMktoNGlJSEljSk1CRjVyS2xUcDJMMzd0MEFnSnFhR3B2bWFtMXR4YTVkdXhBVEUyUFZ0My8vZnV6WnM4ZnllVlJVRkFEZ3lwVXJWbVA3MnFLam8yMktoNGlJSEljSk1CRjV0S2xUcDhMSHh3ZG1zOW1tZVdiUG5vM1kyTmhSalowN2R5NEFvSzZ1enFxdnZyNGV3TmZib1JFUmtmdGhBdXdGekdZemREb2QzbmpqRFpoTUpsZUhRelF1TzNmdUhQSVk0TU9IRDZPM3R4ZHhjWEZPaTJYNTh1WHc5ZlZGUlVVRldscGFMTzFYcjE3RndZTUhFUjRlamlWTGxqZ3RIaUlpR2hzK0JPY0ZrcE9USVlUQTdkdTM4ZkxMTDdzNkhLSngwV3ExcUtxcVFteHNMS0tpb2lCSkVwcWJtM0grL0htRWhvWmk0OGFOVG90bHlwUXAyTEJoQXdvS0NwQ1ptWW40K0hnSUlWQlhWNGNIRHg1ZzE2NWRsaDBqK3VUbjUxdGVHNDFHcXpZQTJMcDFLd0NndUxnWVJVVkZLQ3dzUkh4OC9Mam1JQ0tpNFRFQjlnSjc5dXlCMFdqRWl5Kys2T3BRaU1adDgrYk5xSyt2aDE2dngvbno1NkZVS2hFUkVZR3NyQ3hrWm1ZNi9hR3o5UFIwUFA3NDR5Z3JLME50YlMzOC9QeWcwV2l3YnQwNlBQWFVVMWJqaHpwY1kzQmJYL0xhMk5nSWxVcUZCUXNXakhzT0lpSWFIaE5nTHpCejVreWNPM2ZPMVdFUTJTUXRMUTFwYVdtdURtT0F4TVJFSkNZbWptcnNhSTlHTmhxTk9IZnVIQll2WGd5bFVqbXVPWWlJYUdTc0FTWWljaU5OVFUwd0dBeWpUcXlKaUdqc21BQVRFYm1SMDZkUFE2VlNZZjc4K2E0T2hZaG93bUlKQkJHUkc4bk96a1oyZHJhcnd5QnlDbzFHNCtvUXlFdnhEakFSRVJFNWxTekx0YTZPZ1Z6TDFYOEhlQWVZaUlpSW5Pck1tVE9MWEIyREs2blZhaGtBVHA4K0xWd2RpN2RpQXV3Rit2K0txZisyU255aW5JaUlpTHdSRTJBdndFU1hpSWlJNkd1c0FTWWlJaUlpcjhJRW1JaklCYTVmdis0V2N4QVJlU09XUUJDUngranU3a1o1ZVRscWFtcHc3ZG8xR0F3R3FGUXFSRVpHSWk4dkQzUG16SEhvK2sxTlRkaTNieDkwT2gwTUJnT21UNStPOVBSMExGdTI3SkhYeXJLTXBxWW0xTmJXNHZqeDQ3aDA2ZEtZeTVQc01RY1JFVEVCbnRDRUVKYW5TL25FS1htNnRyWTI1T1Rrb0xXMUZkSFIwVWhLU29JUUFqZHUzSUJPcDhQbHk1Y2RtZ0NmUEhrU3VibTVrQ1FKQ3hjdWhGS3BSRjFkSGJadjM0NjJ0amFzV2JObXhPdVRrNU54Ky9adG0yS3d4eHhFUk1RRW1JZzhSRUZCQVZwYlc3Rng0MFprWm1ZTzZPdnM3RVJIUjRmRDFyNS8vejYyYmRzR1NaSlFVbEtDV2JObUFRQmFXbHF3YXRVcUZCY1hZK25TcFlpSWlCaDJqcUNnSUtTa3BDQXhNUkhaMmRubzZla1pjeHoybUlPSWlKZ0FFNUdIYUdob2dFS2hRRVpHaGxWZlNFZ0lRa0pDYkpyLzFLbFR1SHYzTGhZdHN0NmU5Tml4WTJodmIwZHFhcW9sK1FXQXFLZ29yRnk1RW1WbFpUaDY5Q2pXcmwwNzdQeVZsWlUyeFdldk9ZaUlpQS9CRVpHSEVFTEFaRExoNXMyYkRway9OallXdTNmdnhzY2ZmMnpWZCtMRUNRQkFRa0tDVmQrenp6NExnTnNORWhGNUVpYkFST1FSK3BMUDNOeGNYTGh3d2U3ekJ3WUdZc3VXTGRpOGVUTU9IVG8wb0UrdjF3TUFubnp5U2F2clpzeVlBUUM0ZHUyYTNXTWlJaUxIWUFrRUVYbUV2THc4NlBWNlhMeDRFVmxaV1VoS1NrSk9UZzRpSXlNSGpOUHBkRmk5ZXJWTmErWG41Nk9tcGdZN2R1eEFhR2dvYnQyNkJVbVNFQm9hYWpVMk5EUVVraVNocTZ2THBqV0ppTWg1bUFBVGtVZVlOR2tTU2t0TFVWSlNnZ01IRHFDNnVockhqaDNEaWhVcmtKdWJpNENBQUFDQXY3Ky9WVkk4RmxldlhvVVFBcEdSa2ZEejh3TUE5UFQwUUtsVW90L0dLZ01vbFVvWURBYkw1OTNkM1JCQ1dHSWlJaUwzd2dTWWlEeUdyNjh2MXE5Zmo5VFVWSlNXbHFLeXNoSmFyUlk2blE3RnhjVUlEZzdHekprelVWVlZOYTc1dFZvdDl1N2RpL3o4Zk15Yk44L1NybEFvME52Yk8reDFScU1SL3Y3K2xzOHpNaklRR0JpSTh2THljY1ZCUkVTT3hScGdJdkk0NGVIaDJMUnBFN1JhTGFLam85SGMzSXpDd2tLYjVyeHo1dzVLUzB0UlZGUTBJUGtGSG00L1pqS1pjTy9lUGF2cnVycTZZRGFiRVI0ZWJta0xDd3ZENU1tVGJZcUhpSWdjaHdrd0VYbXNxVk9uWXZmdTNRQ0FtcG9hbStacWJXM0ZybDI3RUJNVFk5VVhGUlVGQUxoeTVZcFZYMTliZEhTMHBXMy8vdjNZczJlUFRmRVFFWkhqTUFFbUlvODJkZXBVK1BqNHdHdzIyelRQN05tekVSc2JPMlRmM0xsekFRQjFkWFZXZmZYMTlRQyszZzZOaUlqY0h4TmdJdklJTzNmdUhQSVk0TU9IRDZPM3R4ZHhjWEVPVzN2NTh1WHc5ZlZGUlVVRldscGFMTzFYcjE3RndZTUhFUjRlamlWTGxqaHNmU0lpc2k4K0JFZEVIa0dyMWFLcXFncXhzYkdJaW9xQ0pFbG9ibTdHK2ZQbkVSb2FpbzBiTnpwczdTbFRwbUREaGcwb0tDaEFabVltNHVQaklZUkFYVjBkSGp4NGdGMjdkajF5eDRmOC9IekxhNlBSYU5VR0FGdTNiZ1VBRkJjWG82aW9DSVdGaFlpUGp4L1hIRVJFTkR3bXdFVGtFVFp2M296Nitucm85WHFjUDM4ZVNxVVNFUkVSeU1yS1FtWm01b0NIMEJ3aFBUMGRqei8rT01yS3lsQmJXd3MvUHo5b05CcXNXN2NPVHozMTFDT3ZIM3k0eGxCdGZjbHJZMk1qVkNvVkZpeFlNTzQ1aUlob2VFeUFKNkE1YytaTVZTZ1UvejVVbjFxdGZyUC81eWFUNmRkbno1NzlIK2RFUmpSK2FXbHBTRXRMYzJrTWlZbUpTRXhNSE5lMW96MHEyV2cwNHR5NWMxaThlREdVU3VXNDVpQWlvcEV4QVo2QVltSmlidXIxK2hRaHhEZUc2RjdYOTBLVzVTOWlZbUorZnZic1dTZEdSMFFqYVdwcWdzRmdHSGVpVFVSRWo4YUg0Q1lnclZiYkswblN1Nk1ZV3FYVmFvZmYzWitJbk83MDZkTlFxVlNZUDMrK3EwTWhJcHF3bUFCUFVHYXorWjFSREJ2TkdDSnlvdXpzYkJ3L2Z0eXEvSUdJaU95SENmQUVKVW5TY1ZtVzc0d3dwRDBrSk9TNDB3SWlJaUlpY2hOTWdDZW94c1pHb3hEaXZSR0d2RmRiVzJ0eVdrQkVSRVJFYm9JSjhBUW1oQmkyeEVHU0pKWS9FQkVSa1ZkaUFqeUJkWFoyZmdpZ2E0aXVybzZPamo4N094NGlJaUlpZDhCdDBDWXd2VjV2aUl1TCs2TVFJbU5RMS90NnZkN2drcUNJaUlpOGtDekw4bEROZ3h1RUVNSUo0WGc5M2dHZTRJWXBnMkQ1QXhFUkVYa3RKc0FUbkJDaUdrQjN2Nlp1SWNTZlhCVVBFUkVSa2FzeEFaN2dHaHNidXdGODBQZTVFT0xvVjIxRVJFUkVYb2tKc0JlUVpkbFM4akRLQXpLSWlJaklBY3htTTNRNkhkNTQ0dzJZVE55TjFGWDRFSndYOFBYMVBXSTBHZ0VBZ1lHQlIxd2NEaEVSa2RkS1RrNkdFQUszYjkvR3l5Ky83T3B3dkJidkFIdUJob2FHTGdCL0JQRCtpUk1uL3VicWVJaUlpTHpWbmoxN1VGQlE0T293dkI0VFlPL3h6a2dIWXhBUkVaSGp6Wnc1MDlVaEVMeW9CQ0l1THE1QkNQRjlWOGZoU3JJc1E2MVdsN282RGxlUlpibjJ6Smt6aTF3ZEJ4SFJhQXl6Yit5VndRM2NONVpvN0x6bURyQzNKNzhFQ0NFU1hCMERFUkVSdVo3WDNBSHUwOWpZNk9vUXlBVTBHbzJyUXlBaUlpSTM0VFYzZ0ltSWlJaUlBQ2JBUkVSRWJzMXNOcU93c0JDTEZpMUNRa0lDOXV6Wmc2SExnNGxvdEx5dUJJS0lpTWlUbEpXVm9iNitIbSsvL1RhNnU3dVJrNU9EYjMzclcwaEpTWEYxYURRTy9VdnlGaXhZWUhuTkVrM25ZZ0pNUkVUa3hyUmFMZGF2WDQ4cFU2WUFBSjUvL25rY09YS0VDYkNIWXFMckhsZ0NRVVJFNUtiYTI5dlIxdGFHMmJOblc5cG16WnFGNXVabUYwWkY1UG1ZQUJNUkVibXAyN2R2QXdEQ3dzSXNiWk1tVGNMZi92WTNtTTFtVjRWRjVQR1lBQk1SRWJtcDN0NWVBSUFrZmYzdFdwSWs4T3dMSXRzd0FTWWlJbkpUd2NIQkFJRE96azVMVzBkSEJ5Wk5talFnS1NiM0ovclJhRFRRYURRRDJ2cTRPazV2d2E4ZUlpSWlOL1hFRTA4Z0tDZ0lUVTFObHJhbXBpWTgvZlRUTG95S3lQTXhBU1lpSW5KVGtpUmgrZkxsMkw5L1AyN2Z2bzNMbHkranFxb0tMN3p3Z3F0REkvSm8zQWFOaUlqSWpmM2lGNy9BNjYrL2poLy8rTWNJQ2dyQ3VuWHJCdXdmUzBSanh3U1lpSWpJamZuNStlRzExMTdEYTYrOTV1cFFpQ1lNSnNCRTVGTDlUMFVpSWlKeUJ0WUFFNUZMeUxKYzYrb1lpTWJwaktzRElDTGI4QTR3RWJuRW1UTm5Gcms2aG9sS3JWYkxBSEQ2OUdsdXFXUm5HbzFtdmRsc2xsMGRCeEhaaGdrd0VSSFJLTW15dkZJSUlRTjQwOUZyOWQ4VFZxMVd0d0NJTkp2TjAzVTZYWXVqMXlhYTZKZ0FFeEVSallKR281a3N5L0lQKzE0M05qYmVkblZNNVA3bXpKa3pWYUZRL1B0UWZXcTFlc0FQVWlhVDZkZG56NTc5SCtkRTV0MllBQk1SRVkyQzJXeitjZDlOV2JQWi9JOEE5cnMySXZJRU1URXhOL1Y2ZllvUTRodERkSy9yZXlITDhoY3hNVEUvUDN2MnJCT2o4MTU4Q0k2SWlHZ1VoQkFyK24yNll0aUJSUDFvdGRwZVNaTGVIY1hRS3ExVzIrdndnQWdBRTJBaUlxSkhldWFaWnlZQlNPejdYQWl4V0tQUmhMZ3dKUElnWnJQNW5WRU1HODBZc2hNbXdFUkVSSThnU2RJeUFNcCtUVXBabHBlNUtoN3lMSklrSFpkbCtjNElROXBEUWtLT095MGdZZ0pNUkVRMENrT1ZQTEFNZ2thbHNiSFJLSVI0YjRRaDc5WFcxcHFjRmhBeEFTWWlJaHBKYkd5c0NrRHlFRjNKYytiTWVjelo4WkJuRWtJTVcrSWdTUkxMSDV5TUNUQVJFZEVJL1AzOWx3THdINklyd01mSFo2bXo0eUhQMU5uWitTR0FyaUc2dWpvNk92N3M3SGk4SFJOZ0lpS2lFY2l5UEd5cHc2Q2RJWWlHcGRmckRiSXMvM0dJcnZmMWVyM0I2UUY1T1NiQVJFUkV3MGhJU1BBSDhBOGpERm4yMVJpaVJ4cW1ESUxsRHk3QUJKaUlpR2dZbloyZFNRQlVJd3hSZFhWMUxYWldQT1RaaEJEVkFMcjdOWFVMSWY3a3FuaThHUk5nSWlLaVlVaVM5TWdTaDVGS0pJajZhMnhzN0Fid1FkL25Rb2lqWDdXUmt6RUJKaUlpR2tKc2JLeXZMTXYvK0toeFFvZ2Z4OGJHK2pvakp2SjhzaXhiU2g1R2VVQUdPWURDMVFFUUVSRzVJMzkvLzNDejJmeEcvelloeEs4QVFKYmwveGc4RnNCTko0WkhIc3JYMS9lSTBXZ0VBQVFHQmg1eGNUaGVpd2t3RVJIUkVCb2JHMjhDK0hYL05yVmEvU3NBT0hQbXpLK0h2SWpvRVJvYUdyclVhdlVmQWNnblRwejRtNnZqOFZaTWdJZWgwV2lzMmhvYkcwZnM3L1BHRzI4Z0lTSEJFV0VSRVExSmxtVjVxT2JCRFVJSTRZUndpR2hrN3dnaGh2cWFKU2RoQWp5TTFOUlVWRlZWd1dReUlUVTFkY2d4Q29VQ1AvbkpUNnphSXlJaUhCMGVFUkdSeDRxTGkyc1FRbnpmMVhHNGtpekxVS3ZWcGE2T3cxVmtXYTQ5YytiTUlsZXR6d1I0R0Z1M2JzWDc3NzhQazhtRXJWdTNEamxHcVZRTzIwZEVSRVJEOC9ia2x3QWhSSUlyMTJjQ1RFUkVSQzdSdjdTUXZNZElaYVRPd20zUUhHek5talhZc0dHRHE4TWdJaTloTnB1aDArbnd4aHR2d0dReXVUb2NJaUszeER2QU5qQWFqY2pQejRldnJ5KysrYzF2WXVIQ2hWYjF2MTkrK1NVQ0F3TmRGQ0VSZVp2azVHUUlJWEQ3OW0yOC9QTExyZzZIaU1ndE1RRzJnY2xrd3FGRGh5eWZ2L0hHRzhqSnljSGF0V3N0YlJVVkZlQkQxMFRrTEh2MjdJSFJhTVNMTDc3bzZsQ0lpTndXRStCeCt0T2Yvb1RnNEdENCtQamcxcTFicUs2dVJsRlJFZDU4ODAxTW16WU55Y25KQU1DN3YwVGtWRE5uenNTNWMrZGNIUVlSa1Z0akRmQTRUWjQ4R2I2K3Z2RHg4Y0dVS1ZQdzRvc3ZXbmFFcUtpb2NIRjBSRVJFUkRRY0pzQjJ0SFRwVWdnaG9OZnJYUjBLRVJFUkVRMkRDYkFkK2ZyNlFwSWtESDBnRXhFUkVSRzVBOVlBMjlIWnMyZlIyOXVMbUpnWVY0ZENSRVFPcEZhcjMzVHlrcEZPWG85b1FtTUNQQTZmZi80NXBrMmJockN3TUV2YjdkdTNzV1BIRGdEQTg4OC9iMm52N3U2R0VBSUJBUUZPajVPSWlPeXVCMEFBZ0hXdVdOelB6Ni9IRmVzU1RUUk1nSWVSbjU4UG85Rm9lUTNBOHBEYnlaTW44ZEpMTDBHajBlQ2IzL3dtT2pvNjhNa25uNkNucHdmSnlja0RFdUMwdERTb1ZDcVVsNWM3LzAwUWtkZnBmOExTZ2dVTExLOTU0cFo5bU0zbXZ4TkN6SGZGMmtLSTh3ME5EVis0WW0yaWlZWUo4REQ2NysvYjk3b3ZBZjdlOTc2SHp6NzdET2ZQbjBkRFF3TWVlK3d4ekpvMUN5a3BLZmpSajM0MFlKN0preWREcFZJNUwzQWk4bXBNZEIxTHA5UHBBT2hjSFFjUjJZWUo4REJHK2lhaTBXaXdiOSsrVWMyemYvOStlNFZFUkVSRVJIYkFCSmlJeUlQTm1UTm5xa0toK0hkWHgwRkU1RW00RFJvUmtRZUxpWW01S2N0eWlxdmpJQ0x5Skx3RFRFVGt3YlJhYmE5R28zbFhvOUc4Tk5JNFdaYi83NWt6WjM3bXJMaUlpTndaN3dBVEVYazRzOW44emlpR2pXWU1FWkZYWUFKTVJPVGhKRWs2THN2eW5SR0d0SWVFaEJ4M1drQkVSRzZPQ1RBUmtZZHJiR3cwQ2lIZUcySEllN1cxdFNhbkJVUkU1T2FZQUJNUlRRQkNpR0ZMSENSSll2a0RFVkUvVElESkppMHRMUU5PbXlJaTEranM3UHdRUU5jUVhWMGRIUjEvZG5ZOFJFVHVqQW13bDdsKy9icXJReUFpQjlEcjlRWlpsdjg0Uk5mN2VyM2U0UFNBaUlqY0dMZEJHMEYzZHpmS3k4dFJVMU9EYTlldXdXQXdRS1ZTSVRJeUVubDVlWmd6WjQ1bHJFYWpRVUJBQU9ycjZ4MGVWMU5URS9idDJ3ZWRUZ2VEd1lEcDA2Y2pQVDBkeTVZdHN4b3J5ekthbXBwUVcxdUw0OGVQNDlLbFMzWTVLdlhMTDcvRW0yKytpWTgrK2dnUEhqekF2SG56RUJvYWl2bno1K1AvL0ovL1kvUDhSRFIyWDVWQlpBeHFadmtERWRFZ1RJQ0gwZGJXaHB5Y0hMUzJ0aUk2T2hwSlNVa1FRdURHalJ2UTZYUzRmUG55Z0FUWVdVNmVQSW5jM0Z4SWtvU0ZDeGRDcVZTaXJxNE8yN2R2UjF0Ykc5YXNXVE5nZkhKeU1tN2Z2bTNYR0c3ZXZJa1hYM3dSN2UzdGlJMk5SVk5URS83aEgvNEJseTVkd3AvLy9HY213RVF1SW9Tb2xtVzVHMERnVjAzZFFvZy91VEltSWlKM3hBUjRHQVVGQldodGJjWEdqUnVSbVprNW9LK3pzeE1kSFIxT2orbisvZnZZdG0wYkpFbENTVWtKWnMyYUJlQmhIZTZxVmF0UVhGeU1wVXVYSWlJaXduSk5VRkFRVWxKU2tKaVlpT3pzYlBUMDlOZ2NSMkZoSVc3ZnZvMVhYMzBWVHovOU5OTFQwN0Z0MnpZQXdLVkxsMnllbjRqR3A3R3hzVnV0Vm44QVlBVUFDQ0dPTmpZMmRyczRMQ0lpdDhNYTRHRTBORFJBb1ZBZ0kyUHdieE9Ca0pBUVJFWkdPbVRkVTZkTzRhT1BQaHF5NzlpeFkyaHZiMGRLU29vbCtRV0FxS2dvckZ5NUVyMjl2VGg2OU9pQWF5b3JLN0YrL1hvOCtlU1Rkb3Z4azA4K2dTUkorTkdQZm1UVjkrMXZmOXR1NnhEUjJNbXliQ2w1R09VQkdVUkVYb2NKOERDRUVEQ1pUTGg1ODZaVDE0Mk5qY1h1M2J2eDhjY2ZXL1dkT0hFQ0FKQ1FrR0RWOSt5enp3S0FYZXA3UjhOc05ydmtMamdSamN6WDEvZEkzK3ZBd01Bakk0MGxJdkpXVElDSDBaZGs1dWJtNHNLRkM0OGMzOWpZYUpjSDRBSURBN0ZseXhaczNyd1podzRkR3RDbjErc0JZTWk3dVRObXpBQUFYTHQyemVZWUhtWCsvUGtBZ0owN2Q4Smc0TVBsUk82a29hR2hDOEFmQWJ4LzRzU0p2N2s2SGlJaWQ4UWE0R0hrNWVWQnI5Zmo0c1dMeU1yS1FsSlNFbkp5Y2taZCtxRFQ2YkI2OVdxYllzalB6MGROVFExMjdOaUIwTkJRM0xwMUM1SWtJVFEwMUdwc2FHZ29KRWxDVjlkUTI0RGExNlpObTNEeDRrWDgrYzkveG1lZmZRYmc0UjFoU2VMUFUwUnU0aDBoaE96cUlJaUkzQlVUNEdGTW1qUUpwYVdsS0NrcHdZRURCMUJkWFkxang0NWh4WW9WeU0zTlJVQkF3SWpYKy92NzIxUW5mUFhxVlFnaEVCa1pDVDgvUHdCQVQwOFBsRW9saEJCRFhxTlVLbTI2STl2ZDNRMGh4Q1BmMjVRcFUvRDczLzhlZS9mdXhidnZ2Z3VUeVlTVksxZmlaei83R1JJVEU4ZTlQcEc5eE1YRk5RZ2h2dS9xT0Z4SmxtV28xZXBTVjhmaEtySXMxNTQ1YzJhUnErTWdJdmZFQkhnRXZyNitXTDkrUFZKVFUxRmFXb3JLeWtwb3RWcm9kRG9VRnhjak9EaDQyR3RuenB5SnFxcXFjYTJyMVdxeGQrOWU1T2ZuWTk2OGVaWjJoVUtCM3Q3ZVlhOHpHbzN3OS9jZjE1b0FrSkdSZ2NEQVFKU1hsejl5YkZCUUVINzV5MTlpNmRLbFdMMTZOVnBiVzdGMTYxWWtKeWZqMVZkZmhVTEJ2MXJrT3Q2ZS9CSWdoRWh3ZFF4RTVMNllwWXhDZUhnNE5tM2FoQmRlZUFHYk5tMUNjM016Q2dzTHNYMzdkcnV2ZGVmT0haU1dscUtvcUFneE1URUQrb0tDZ3REZTNvNTc5Kzdoc2NjZUc5RFgxZFVGczltTThQRHdjYThkRmhZR2xVbzFwbXRDUWtLZ1ZDcHg0TUFCNU9YbG9icTZHdE9tVGNOTEw3MDA3amlJN01WWkQ0V1NlOUZvTks0T2dZamNISXMyeDJEcTFLbll2WHMzQUtDbXBzWWhhN1MydG1MWHJsMVd5Uy93Y0xzekFMaHk1WXBWWDE5YmRIVDB1TmZldjM4Lzl1elpNNjVydi8zdGIyUEhqaDBBZ0NOSCtPQTVFUkhaajBhanNmclRuOWxzeHFGRGg3QnExU3I4NEFjL3dNS0ZDN0Y2OVdyVTF0YTZKbUJ5ZTB5QXgyanExS253OGZHQjJXeDJ5UHl6Wjg5R2JHenNrSDF6NTg0RkFOVFYxVm4xOWUxQTBiY2RtaXYwN1FGOC8vNTlsOFZBUkVRVFQycHFxcVcwTGpVMUZhbXBxWlkrazhtRVYxNTVCZm41K2JoOSt6WVNFeE1SSHgrUFM1Y3VZZE9tVGFpb3FIQlYyT1RHbUFBUFkrZk9uVU1lSVh6NDhHSDA5dllpTGk3TzZURXRYNzRjdnI2K3FLaW9RRXRMaTZYOTZ0V3JPSGp3SU1MRHc3Rmt5UktIeDFGU1VqSmtrbHRaV1FtQXYzNGtJaUw3MnJwMUs1UktwZVgxMXExYkxYMXZ2ZlVXVHB3NGdiLzd1Ny9ENGNPSDhlcXJyK0wxMTE5SFZWVVZJaU1qOFp2Zi9BYXRyYTJ1Q3AzY0ZHdUFoNkhWYWxGVlZZWFkyRmhFUlVWQmtpUTBOemZqL1BuekNBME54Y2FORzUwZTA1UXBVN0Jod3dZVUZCUWdNek1UOGZIeEVFS2dycTRPRHg0OHdLNWR1NngyY01qUHo3ZThOaHFOVm0wQUJ2eEQwbDl4Y1RHS2lvcFFXRmlJK1BoNFMvdHZmL3RiL081M3Y4TXp6enlEZ0lBQW1Fd21aR2RuNCt6WnM1Z3laUXBlZWVVVmU3MWxJaUtpRWIzLy92c0FnRi8rOHBlV1haT0FoOCsxL011Ly9BdGVmdmxsdlBmZWUvalp6MzdtcWhESkRURUJIc2Jtelp0UlgxOFB2VjZQOCtmUFE2bFVJaUlpQWxsWldjak16TFRwWVROYnBLZW40L0hISDBkWldSbHFhMnZoNStjSGpVYURkZXZXNGFtbm5ySWFQL2d3amFIYWhrdUFHeHNib1ZLcHNHREJnZ0h0cjcvK09qNzQ0QU5jdUhBQkhSMGRNSnZOdUgvL1B0YXNXWU9mL3ZTbkkrNk9RVVJFWkU4M2J0eXdmSThlVEsxV0F3RE9uRGxqYVZ1elpnMENBd1BIL2N3TFRReE1nSWVSbHBhR3RMUTBWNGN4cE1URXhGSHZ0enZlcCtDTlJpUE9uVHVIeFlzWFczN3QxQ2M1T1JuSnlja0FnSmFXRnFTbnArUHR0OThlMXpwRVJFUzJDQW9Ld3AwN2Q5RFcxb1lwVTZZTTZMdDc5eTRBRENpQitQTExMeEVZR09qVUdNbjlzQWFZaHRUVTFBU0R3Y0NETFlpSXlLMHRYTGdRQVBER0cyOVlTdjJBaHpkeUNnb0tBQUQzN3QyenRGZFVWT0MvLy91L25Sc2t1UjNlQWFZaG5UNTlHaXFWQ3ZQbnp4OXhYRlJVRkQ3NTVCTW5SVVZFUkRUUXozLytjNXc2ZFFvMU5UVklTVW5COTc3M1BVaVNoRk9uVHVHSko1NEFnQUcxd2J6N1N3RHZBTk13c3JPemNmejRjYXZ5QnlJaUluY1NIaDZPdDk1NkM2bXBxWkJsR2RYVjFXaG9hTURmLy8zZjQ5VlhYd1h3OE5BbW92NTRCNWlJaUlnODJxUkprNnkyUndPQXp6Ly9IQUF3WThZTVY0UkZib3gzZ0ltSWlHaEMrc3RmL2dLQSs5T1ROU2JBUkVSRU5PRjBkWFdoc3JJU2ZuNStUamtraWp3TEUyQWlJaUx5V0QwOVBaYnR6dnI4Ny8vK0x6WnQyb1NPamc3azVPUU1xQUh1N3U1R1QwK1BzOE1rTjhNYVlDSWlJbkpyK2ZuNVZxZVo5dFg3ZnZIRkY4ak16SVJHbzhFM3Z2RU50TGUzNDlOUFAwVjNkemVXTFZ1R3JLeXNBWE9scGFWQnBWS2h2THpjdVcrQzNBb1RZQ0lpSW5Kci9VOHc3WHZkbHdCUG1qUUphclVhNTg2ZHcxLys4aGNFQmdaaTl1elpXTGx5Slg3NHd4OWF6VFY1OHZ4ak9Ib0FBQTljU1VSQlZHU29WQ3JuQkU1dWl3a3dFUkVSdWJXUlRqV2ROR25TbUk0MTNyOS92ejFDSWcvSEdtQWlJaUlpOGlwTWdJbUlpSWpJcXpBQkppSWlJaUt2d2dTWWlJaUlpTHdLRTJBaUlpSWk4aXBNZ0ltSWlJaklxekFCSmlJaUlpS3Z3Z1NZaUlpSWlMd0tFMkFpSWlJaU4zSDkrbldQbU5QVDhTUTRJaUlpY252ZDNkMG9MeTlIVFUwTnJsMjdCb1BCQUpWS2hjaklTT1RsNVdIT25Ea09YYitwcVFuNzl1MkRUcWVEd1dEQTlPblRrWjZlam1YTGx0a1VxeXpMYUdwcVFtMXRMWTRmUDQ1TGx5Nk5lUExkYURoaXpvbUdDVEFSRVJHNXRiYTJOdVRrNUtDMXRSWFIwZEZJU2txQ0VBSTNidHlBVHFmRDVjdVhIWm9Bbnp4NUVybTV1WkFrQ1FzWExvUlNxVVJkWFIyMmI5K090clkyckZtelp0eXhKaWNuNC9idDIzYU4xeEZ6VGpSTWdJbUlpTWl0RlJRVW9MVzFGUnMzYmtSbVp1YUF2czdPVG5SMGREaHM3ZnYzNzJQYnRtMlFKQWtsSlNXWU5Xc1dBS0NscFFXclZxMUNjWEV4bGk1ZGlvaUlpSEhGR2hRVWhKU1VGQ1FtSmlJN094czlQVDAyeCt5SU9TY2FKc0JFUkVUazFob2FHcUJRS0pDUmtXSFZGeElTZ3BDUUVKdm1QM1hxRk83ZXZZdEZpeFpaOVIwN2RnenQ3ZTFJVFUyMUpMOEFFQlVWaFpVclY2S3NyQXhIang3RjJyVnJ4eFZyWldXbFRiRVB4UkZ6VGpSOENJNklpSWpjbWhBQ0pwTUpOMi9lZE1qOHNiR3gyTDE3Tno3KytHT3J2aE1uVGdBQUVoSVNyUHFlZmZaWkFCaFFYK3ZvV01rK21BQVRFUkdSVyt0TFBuTnpjM0hod2dXN3p4OFlHSWd0VzdaZzgrYk5PSFRvMElBK3ZWNFBBSGp5eVNldHJwc3hZd1lBNE5xMWEwNkxsZXlESlJCRTVQVTBHbzFWMitBbnBzK2VQWXQ5Ky9iaDg4OC9oOUZvUkhSME5MS3pzL0hESC83UVdXRVNlYTI4dkR6bzlYcGN2SGdSV1ZsWlNFcEtRazVPRGlJakl3ZU0wK2wwV0wxNnRVMXI1ZWZubzZhbUJqdDI3RUJvYUNodTNib0ZTWklRR2hwcU5UWTBOQlNTSktHcnEydk1zWkpyTVFFbUlxK1htcHFLcXFvcW1Fd21wS2FtV3ZXZlBIa1NHelpzZ0JBQ3p6MzNISHg5ZmZIUlJ4OWg4K2JOZVBYVlY0ZmNCb21JN0dmU3BFa29MUzFGU1VrSkRodzRnT3JxYWh3N2Rnd3JWcXhBYm00dUFnSUNBQUQrL3Y0MkpacFhyMTZGRUFLUmtaSHc4L01EQVBUMDlFQ3BWRUlJTWVRMVNxVVNCb05oekxHT1IzZDNONFFRTnMxQkR6RUJKaUt2dDNYclZyei8vdnN3bVV6WXVuV3JWZitlUFh2UTI5dUxnb0lDeTBNeURRME4rTm5QZm9aOSsvWXhBU1p5QWw5Zlg2eGZ2eDZwcWFrb0xTMUZaV1VsdEZvdGREb2Rpb3VMRVJ3Y2pKa3paNktxcW1wYzgydTFXdXpkdXhmNStmbVlOMitlcFYyaFVLQzN0M2ZZNjR4R0kvejkvY2NjNjNoa1pHUWdNREFRNWVYbDQ3cWV2c1lhWUNLaVI3aDA2UktVU3VXQUo4VG56WnNIcFZLSnRyWTJGMFpHNUgzQ3c4T3hhZE1tYUxWYVJFZEhvN201R1lXRmhUYk5lZWZPSFpTV2xxS29xR2hBOGdzODNGTE1aRExoM3IxN1Z0ZDFkWFhCYkRZalBEemNLYkdHaFlWaDh1VEo0NzZldnNZRW1Jam9FUjUvL0hFWWpVWjg4Y1VYbHJiL3Y3MDdEb203L3VNNC92cWV1N25FV3FiUTZBU3ZzR3dkMi9EV2FPR1NCVFlyV2dRTnNXR0RrWGtGb1dpcy9uTVFWTHRUa0lRTk5DWWlJVGR2eVA2SWlrMXNNNFVpRWlGbUM2ODJOeXhaSlRWcTE1MTY5L3NqZEQ4NTNaeDZ1OVBQOC9HWGZEL2Y3K2Z6UHIwdnZ2aCt2NS9QZDN4OFhKT1RrN09UWUdaVVZsYXF1cnI2VHBjSUdDYzNOMWNORFEyU3BON2UzbVgxTlRZMkpwL1BwNEtDZ3JnMnA5TXBTYnA0OFdKYzI4eTIvUHo4TzFKclcxdWJtcHVibDN3OGJpQUFBOEF0SERod1FKTDAvdnZ2S3h3T0t4UUs2YjMzM3BObFdmSjRQSFAydlhyMXFxNWV2WnFNTWdIajVPYm1LaTB0VGRGb2RGbjliTm15UlM2WGE5NjJIVHQyU0pMNit2cmkydnI3K3lYZFdBN3RabGFxVnF3TTQ1NEJubSsyTndEY1RGbFptU0tSaUk0ZE82WjkrL1pwZW5wYW9WQklIM3p3UWR6YW9INi9mOEhKTWdDVzVzaVJJNnFzckl5Ny9YL3ExQ2xOVDArcnNMQXdZV1B2M2J0WGJXMXQ4dnY5ZXY3NTUyZXZDSStPanVyRWlSUEt6czVXYVdscFN0U0t4VE1tQU1kaXNiT1daZTFPZGgxSW5sZ3NkamJaTldCMWlzVml5c25KMFFNUFBEQjd5L09SUng1UkpCSlJOQnFWelhialpscEdSa2F5eWdUV3JFQWdvTzd1YnJsY0xqbWRUdGxzTm8yTWpPajgrZlBLeXNwU2JXMXR3c2JldEdtVHFxdXIxZGpZcUlxS0NoVVhGOHV5TFBYMTlTa1NpY2puODgxWmxlRjJhL1Y2dmJNL1QwNU94bTJUTk8va1hFbHFiVzFWUzB1TG1wcWFWRnhjdkNKOW1vTExGQURXSExmYkhaUGkxL0s5bVYyN2Rpa1VDc1VkRXc2SGRlalFJUTBNREtpMHRGUnZ2UEdHSmlZbWRPellNWDMzM1hkNi9QSEgxZFRVUlBCTklUTjMrZ1lIQi9rZmw2SnU5eHoxKy8zcTcrOVhNQmpVeE1TRTdIYTdIQTZIaW9xS1ZGRlJzZUFrdEpYVTA5T2pqbzRPQllOQnBhZW5hOXUyYmZKNFBOcThlZk95YWwzTW5lbUZmazhlajBjWExseFFUMCtQN0hiN2l2UjVKM0NPQWtBQ3VOM3VtTnZ0anQyT29xS2llWTlwYkd5TXVkM3UyRWNmZlRSbmV6UWFqZFhYMThmY2JuZk01L1BkMWxoSXJKbS9mN0svaDFqWVVzNVJ6QldKUkdKUFB2bGtyTDYrUHRtbDNMWlVPRWVaQkFjQU4vSDU1NS9MWnJPcHNySnl6bmJMc3ZUV1cyOUprcjc4OHN0a2xBYkFZTVBEd3dxSHd5b3BLVWwyS2FzU0FSZ0FibUptN2MrMHRMUzR0cGszUlUxTlRkM1JtZ0JnY0hCUW1abVoycmx6WjdKTFdaVUl3QUJ3RTF1M2JsVTBHbFZ6Yy9PYzVZdWkwYWlPSGowcTZjWXlTZEovcnlvTmhVSjN2RTRBWmpsNDhLRE9uVHMzNTlsZkxKNHhxMEFBd0VLOFhtL2NUT21aR2RKMWRYV3FxcXFTMysvWHdNQ0FDZ3NMWlZtV0JnY0hkZVhLRlRrY2pqa3Z2aWd2TDFkbVppYXZLZ1dBRk1ZVllBREc2K3JxbW4yTW9hdXJTMTFkWGJOdEJRVUY2dXpzMUlzdnZxaHdPS3hQUC8xVVo4NmNVVVpHaHFxcXF0VFoyYW43Nzc5L2R2K2NuQnhlVlFvQUtZNHJ3QUNNZDZ2bGdCd09odzRmUHJ5b3Z0cmEybGFpSkFCQUFuRUZHQUFBQUVZaEFBTUFBTUFvQkdBQUFBQVloUUFNQUFBQW94Q0FBUUFBWUJRQ01BQUFBSXhDQUFZQUFJQlJDTUFBQUFBd0NnRVlBRmE1SzFldXJJbytBU0JWOENZNEFKQjAvZnAxZFhaMnFyZTNWNWN2WDFZNEhGWm1acWJ5OHZKVVYxZW5yVnUzSm5UODRlRmhmZnp4eHhvYUdsSTRITmFERHo2b1YxNTVSUys4OEVMY3ZyRllUTVBEd3pwNzlxek9uVHVubjM3NjZaWnZzN3VWUlBRSkFLbUtBQXpBZU9QajQ2cXFxdExZMkpqeTgvTzFaODhlV1phbFgzNzVSVU5EUS9yNTU1OFRHb0MvL3ZwcjFkVFV5R2F6NmFtbm5wTGRibGRmWDU4T0h6NnM4ZkZ4VlZaV3p0bi8yV2VmMWUrLy83NmlOU1NpVHdCSVZRUmdBTVpyYkd6VTJOaVlhbXRyVlZGUk1hZnRyNy8rMHA5Ly9wbXdzZi85OTEvVjE5ZkxaclBwK1BIamV1eXh4eVJKbHk1ZDBxdXZ2cXJXMWxZOTk5eHpjamdjczhmY2ZmZmRldW1sbDFSU1VxS0RCdzhxRkFvdHU0NUU5QWtBcVlvQURNQjQzM3p6amRhdFc2ZjkrL2ZIdFczY3VGRWJOMjVjVnYvZmZ2dXQvdjc3YnozOTlOTnhiYWRQbjlZZmYveWhzckt5MmZBclNVNm5VL3YyN1ZOSFI0YysrK3d6dmY3NjY3TnRKMCtlWEZZOTgwbEVud0NRcXBnRUI4QjRsbVZwYW1wS3YvNzZhMEw2ZDdsY2FtaG8wRmRmZlJYWE5qQXdJRW5hdlh0M1hOdXVYYnNraVdkeEFXQ0ZFWUFCR0c4bWZOYlUxT2lISDM1WThmNHpNakwwemp2djZOQ2hRK3JxNnByVEZnd0dKVWtQUC94dzNIRVBQZlNRSk9ueTVjc3JYaE1BbUl4SElBQVlyNjZ1VHNGZ1VELysrS01PSERpZ1BYdjJxS3FxU25sNWVYUDJHeG9hMG11dnZiYXNzYnhlcjNwN2UvWGhoeDhxS3l0THYvMzJtMncybTdLeXN1TDJ6Y3JLa3MxbTA3VnIxNVkxSmdCZ0xnSXdBT1BkZSsrOWFtOXYxL0hqeC9YSko1L29peSsrME9uVHAvWHl5eStycHFaR2Q5MTFseVJwdzRZTmNhSDRkb3lPanNxeUxPWGw1U2s5UFYyU0ZBcUZaTGZiWlZuV3ZNZlk3WGFGdytFbGozbjkrblZabGpYN0dRQUFCR0FBa0NTdFg3OWViNzc1cHNyS3l0VGUzcTZUSjA4cUVBaG9hR2hJcmEydHV1ZWVlL1RvbzQrcXU3dDdTZjBIQWdFZFBYcFVYcTlYVHp6eHhPejJkZXZXYVhwNmVzSGpKaWNudFdIRGhpV05LVW43OSs5WFJrYUdPanM3bDl3SEFLdzFQQU1NQVA4bk96dGJiNy85dGdLQmdQTHo4elV5TXFLbXBxWmw5VGt4TWFIMjluYTF0TFRNQ2IvU2Y4dVBUVTFONlo5Ly9vazc3dHExYTRwR284ck96bDd5MlBmZGQ1OXljbktXZkR3QXJFVUVZQUNZUjI1dXJob2FHaVJKdmIyOXkrcHJiR3hNUHA5UEJRVUZjVzFPcDFPU2RQSGl4YmkybVczNStmbExIcnV0clUzTnpjMUxQaDRBMWlJQ01BQXNJRGMzVjJscGFZcEdvOHZxWjh1V0xYSzVYUE8yN2RpeFE1TFUxOWNYMTliZjN5L3B4bkpvQUlDVlFRQUdZTHdqUjQ3TSt4cmdVNmRPYVhwNldvV0ZoUWtiZSsvZXZWcS9mcjM4ZnI4dVhibzB1MzEwZEZRblRweFFkbmEyU2t0TEV6WStBSmlJU1hBQWpCY0lCTlRkM1MyWHl5V24weW1iemFhUmtSR2RQMzllV1ZsWnFxMnRUZGpZbXpadFVuVjF0Um9iRzFWUlVhSGk0bUpabHFXK3ZqNUZJaEg1Zkw2NEZSeThYdS9zejVPVGszSGJKT25kZDkrZGQ3elcxbGExdExTb3FhbEp4Y1hGSzlJbkFLdzI4Nis3QXdDcm1OdnRqa21MZjRPYTMrOVhmMysvZ3NHZ0ppWW1aTGZiNVhBNFZGUlVwSXFLaW1WTlFsdXNucDRlZFhSMEtCZ01LajA5WGR1MmJaUEg0OUhtelp2ajl0MitmZnN0KzF2b3MzczhIbDI0Y0VFOVBUMnkyKzByMG1lcW1ma3NnNE9EL0k5TFViZDdqbUp0U1lWemxDdkFBSXhYWGw2dTh2THlwTlpRVWxLaWtwS1NSZTI3MU5Bd09UbXA3Ny8vWHM4ODg4eWM4THVjUGdGZ05TSUFBNEFoaG9lSEZRNkhGeDIwZ1VSYnpKMEhJQkdZQkFjQWhoZ2NIRlJtWnFaMjd0eVo3RkpndUZnc2RqYlpOU0M1a3YwZDRQa29BR3NPenhlYUxSV2VMd1NRMnJnQ0RBQUFBS01RZ0FFQUFHQVVBakFBQUFDTVFnQUdBQUNBVVFqQUFBQUFNQW9CR0FBQUFFWWhBQU1BQU1Bb0JHQUFBQUFZaFFBTUFBQUFveENBQVFBQVlCUUNNQUFBQUl4Q0FBWUFBSUJSQ01BQUFBQXdDZ0VZQUFBQVJpRUFBd0FBd0NnRVlBQUFBQmlGQUF3QUFBQ2pFSUFCQUFCZ0ZBSXdBQUFBakVJQUJnQUFnRkVJd0FBQUFEQUtBUmdBQUFCR0lRQURBQURBS0FSZ0FBQUFHSVVBREFBQUFLTVFnQUVBQUdBVUFqQUFBQUNNUWdBR0FBQ0FVZFlsdXdBQVNKVHQyN2NudXdRQVFBcmlDakNBTlNjV2k1MU5kZzFJTHI0REFBQUFBQUFBQUFBQUFBQUFBQUFBQUFBQUFBQUFBQUFBQUFBQUFBQUFBQUFBQUFBQUFBQUFBQUFBQUFBQUFBQUFBQUFBQUFBQUFBQUFBQUFBQUFBQUFBQUFBQUFBQUFBQUFBQUFBQUFBQUFBQUFBQUFBQUFBQUFBQUFBQUFBQUFBQUFBQUFBQUFBQUFBQUFBQUFBQUFBQUFBQUFBQUFBQUFBQUFBQUFBQUFJQVU5VDlLZE1NYkpLaUJ6Z0FBQUFCSlJVNUVya0pnZ2c9PSIsCiAgICJUeXBlIiA6ICJmbG93IiwKICAgIlZlcnNpb24iIDogIjEwNSIKfQo="/>
    </extobj>
    <extobj name="ECB019B1-382A-4266-B25C-5B523AA43C14-2">
      <extobjdata type="ECB019B1-382A-4266-B25C-5B523AA43C14" data="ewogICAiRmlsZUlkIiA6ICI5Mzg1Mzc2NDIxNCIsCiAgICJHcm91cElkIiA6ICI0NDI4NTQzNDAiLAogICAiSW1hZ2UiIDogImlWQk9SdzBLR2dvQUFBQU5TVWhFVWdBQUFzQUFBQUtvQ0FZQUFBQjVpRW5ZQUFBQUNYQklXWE1BQUFzVEFBQUxFd0VBbXB3WUFBQWdBRWxFUVZSNG5PemRmVmhVNTUwKzhQc2NHQkF5Z29qWmNxMmtvR0pzUkkzT2lPQ0tSSGQ5SWI0MHRxSVZOVlpXb2ttMmxTZ1gwczIxNjB1eldVRHQwcmpWQ29vL2FpdEJVV1BYTmJKWlJVU3NXb1VTVXpDV1FSQ0RXQVFYVUlHQm1UbS9QNVFKeUR2TXpBSE8vY25GbGVGNXpqem5IdUNSTDJmT2VRNUF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QwZ3lCM0FWcVpNbVhKTkVJUnBjdWNnK1VpU2xQbW5QLzFwdHR3NXlQbzQzNG56bllnNkk4b2R3RmI0eTVBRVFaZ2xkd2F5RGM1MzRud25vczdZeXgzQTFuSnljdVNPUURMUWFyVnlSeUFaY0w0ckUrYzdFWFZGTVVlQWlZaUlpSWdBRnNCRVJFUkVwREFzZ0ltSWlJaElVVmdBRXhFUkVaR2lzQUFtSWlJaUlrVmhBVXhFUkVSRWlxSzRaZEM2cTcxbGRGNWNVcW1nb0FBSERoeEFYbDRlOUhvOVJvMGFoZERRVUN4YXRNaFdNWW1JaUlpb2gxZ0FkMkQ1OHVVNGVmSWtEQVlEbGk5ZjNxYi82dFdyaUlpSWdDaUttRGx6SmxRcUZiS3lzckJ0MnpZOGVQQUE0ZUhoTXFRbUlpSWlvcTZ3QU81QWRIUTBUcDgrRFlQQmdPam82Rlo5RFEwTjJMcDFLMFJSUkZKU0VzYVBIdzhBS0NrcHdkdHZ2NDNFeEVTOCtlYWJHRGx5cEJ6UmlZaUlpS2dUUEFlNEY3NzQ0Z3RVVlZWaHlaSWw1dUlYQUx5OXZSRVNFZ0tqMFlqUFAvOWN4b1JFUkVSRTFCRVd3TDF3K2ZKbEFNQ3NXYlBhOUFVR0JnSm9mYjV3ZUhnNE5tN2NhSk5zUkVSRVJOUTVuZ0xSQ3pxZERnQXdkdXpZTm4yalI0OEdBSlNXbHByYktpb3E0T3pzYkp0d1JFUkVSTlFwRnNDOThQRGhRNGlpQ0RjM3R6WjlibTV1RUVVUnRiVzE1cmJVMUZRSWdtRExpRVJFUkVUVUFSYkF2VkJmWHcrVlN0VmhVYXRTcWFEWDY4MmY4K2d2RVJFUlVmL0JjNEI3d2Q3ZUhrYWpzY1ArcHFZbURCa3l4SWFKaUlpSWlLaTdXQUQzd3RDaFEyRXdHUEQwNmRNMmZiVzF0VENaVEhCM2Q1Y2hHUkVSRVJGMWhRVndMM2g3ZXdNQWlvdUwyL1ExdC9uNCtOZ3lFaEVSRVJGMUV3dmdYdkR6OHdNQVpHVmx0ZW5MenM0RzhPMXlhRVJFUkVUVXY3QUE3b1hGaXhmRHdjRUJxYW1wS0NrcE1iZmZ2WHNYUjQ4ZWhidTdPK2JQbjI5dXI2dXJRMzE5dlF4SmljZ2E3dDI3SjNjRUlpTHFBNjRDMFlHNHVEZzBOVFdaSHdNdzN4TFp3OE1ER3pkdXhPN2R1N0Y2OVdvRUJRVkJFQVJrWldXaHNiRVJPM2Z1aEpPVGszbXNGU3RXUUsxV0l5VWx4Zll2aElpNnBOVnEyN1MxdkptTkpFa29LQ2hBWm1ZbUxsNjhpS0tpb2xiOVJFUTBzTEFBN3NDeFk4ZmFQRzR1Z0FFZ05EUVVMNy84TWc0ZlBvek16RXc0T2pwQ3E5Vml3NFlOZU8yMTExcU5OV0xFQ0tqVmF0c0VKNkllVzc1OE9VNmVQQW1Ed1lEbHk1ZTM2UThPRGtabFphVU15WWlJeUJwWUFIZWdPMGQzNXN5Wmd6bHo1blM1M2FGRGh5d1JpWWlzSkRvNkdxZFBuNGJCWUdqMWgyNnpvVU9IWXNtU0paZ3padzdDd3NKNFNoTVIwUURIQXBpSXFBdkhqeCtYT3dJUkVWa1FMNElqSXJLZzhQQndiTnk0VWU0WVJFVFVDUjRCSmlLeW9JcUtDdDcrbklpb24yTUJURVJrUWFtcHFSQUVRZTRZUkVUVUNSYkFSRVFXeEtPL1JFVDlIODhCSmlJaUlpSkZZUUZNUkVSRVJJckNBcGk2VkZKU2d1blRwOHNkZzRpSWlNZ2lXQUFURVJFUmthTHdJcmhPMU5YVklTVWxCUmtaR1NndExZVmVyNGRhcllhWGx4YzJiOTZNU1pNbW1iZlZhclZ3Y25KQ2RuWjJ2ODNZVXhVVkZkaS9mejh1WExpQXhzWkcrUHY3dzgzTkRRRUJBZGkrZmJ2bFhnVFJJRkpYVndkQkVPRGs1Q1IzRkNJaTZnQUw0QTQ4ZVBBQTY5ZXZSMWxaR1h4OGZEQnYzandJZ29ENzkrOGpMeThQZCs3YzZWTngyZDh6bHBlWFkrM2F0YWlxcW9LdnJ5OEtDZ3F3Y09GQ0ZCVVY0Zno1OHl5QWFWQ0ppNHREVTFPVCtUR0FWcmRFYm00RDBHYTdaczNicjFpeEFtcTFHaWtwS1ZiTlRFUkV2Y2NDdUFPN2QrOUdXVmtaTm0zYWhOV3JWN2ZxcTZtcFFYVjF0VXpKdm1YTmpQSHg4YWlzck1TT0hUc3dZY0lFaElhR1l1dldyUUNBb3FLaVB1VW02bStPSFR2VzVuSExBcmhsZjBkdHpkdVBHREVDYXJYYUdqR0ppTWhDV0FCMzROcTFhN0MzdDhmS2xTdmI5TG02dXNMVjFkVXErNzErL1RxZVBIbUMyYk5uZDdtdE5UTmV1WElGb2loaXdZSUZLQzB0YmRVM1pzeVlYbzlMMUIvbDVPVDBxYitsUTRjTzlUVU9FUkZaR1MrQzY0QWdDREFZRENndkw3ZnBmbjE5ZmJGcjF5NWN1blNweTIydG5kRmtNdldMSTkxRVJFUkVsc1FDdUFPelpzMENBRVJFUk9EV3JWdGRicCtUazJPUkMrQ2NuWjJ4WmNzV1JFVkZ0ZnUyYTE4eTlrUkFRQUFBSURZMkZucTkzcUpqRXhFUkVjbEpNVGVzMTJnMEV0RDl0ektycTZ2eC92dnY0L2J0MnhCRkVmUG16Y1A2OWV2aDVlWFZyZWZuNWVWaDNicDF2US84bkorZkgySmlZdURtNW1ieGpKMXBlWUdkcTZzcjZ1dnJjZm55WllqaXdQeWJTYXZWQWdCeWMzTVY4ek92WkQyZDd6UzRjTDRUVVZjR1pqVmpBOE9HRFVOeWNqTEN3OFBoNE9DQTlQUjBoSVNFSURZMkZ2WDE5VjArZjhpUUlmRHk4dXIxQi9Ec0ZBY3ZMeTg0T2pvQ2VMYThVc3Q5OXpWalp6dzhQSERreUJFc1c3WU1UNTgrUldOakkwSkNRbkR1M0xrK2pVdEVSRVFrTjhYOGRkeVhJMEpWVlZWSVRrN0c4ZVBIMGRqWWlMRmp4eUl4TVJFdUxpNFd6d2tBYVdscDJMdDNMK0xpNHVEdjcyOXVYN0prQ1p5ZG5kdGRYc21hR2IvODhrdXNXN2NPZG5aMk1CZ01DQTRPeG80ZE8yQnZQM0N1b2VRUklXWGhFV0JsNDN3bm9xN3dDSEEzdUx1N0l6SXlFbWxwYWZEeDhVRmhZU0hpNCtPdHNxOUhqeDRoT1RrWkNRa0pyWXBmQUJnK2ZEaEdqQmhoODR5dXJxNVFxVlJJU1VtQnA2Y24wdFBUY2ZEZ1FZdU1UVVJFUkdSckxJQjd3TlBURTd0MjdRSUFaR1JrV0dVZlpXVmwyTGx6SjhhTkc5ZW03OUNoUTlpelo0OXNHY2VNR1lPWW1CZ0F3Smt6Wnl3Nk5oRVJFWkd0c0FEdUlVOVBUOWpaMmNGa01sbGwvSWtUSjhMWDE3ZFBZMWd6WS9NYXdBME5EUllmbTRqa1YxSlNndW5UcDhzZGc0aklxbGdBZHlBMk5oYVZsWlZ0MmsrZE9nV2owWWdwVTZiSWtLbzFhMlpNU2twcXQ4Zzlmdnc0Z0cvUHNhUCtSK29tdVhNU0VSSEpaZUJjeFdSamFXbHBPSG55Skh4OWZlSHQ3UTFSRkZGWVdJajgvSHk0dWJsaDA2Wk5ja2UwU01iRXhFUWtKQ1FnUGo0ZVFVRkI1dlo5Ky9iaE43LzVEU1pQbmd3bkp5Y1lEQWFFaFlYaDVzMmI4UER3d0FjZmZHRE5sMFprYzNWMWRVaEpTVUZHUmdaS1MwdWgxK3VoVnF2aDVlV0Z6WnMzWTlLa1NlWnR0Vm90bkp5Y0xMTDJ0NlV5OVZWRlJRWDI3OStQQ3hjdW9MR3hFZjcrL25CemMwTkFRQUMyYjk5dXNmMFFFZlVITElBN0VCVVZoZXpzYk9oME91VG41ME9sVW1Ia3lKRllzMllOVnE5ZURYZDNkN2tqV2lSalRrNE8xR3AxbTdjOFAvNzRZNXc5ZXhhM2J0MUNkWFUxVENZVEdob2FFQjRlamxXclZsbHRCUXdpQUpnMGFaTG51SEhqeXRQUzBveTIyRi9MZGE5OWZId3diOTQ4Q0lLQSsvZnZJeTh2RDNmdTNMRm9zZG5mTXBXWGwyUHQycldvcXFxQ3I2OHZDZ29Lc0hEaFFoUVZGZUg4K2ZNc2dJbG8wR0VCM0lFVksxWmd4WW9WY3Nmb1ZGOHpOalUxNGF1dnZzTGN1WE9oVXFsYTlRVUhCeU00T0JqQXMzTUNRME5EOGVtbm4vWXBMMUYzMmR2Yi80dE9wMXVpMVdvL001bE1KMXhkWFRNek16TU4xdHJmN3QyN1VWWldoazJiTm1IMTZ0V3QrbXBxYW1TNUpiZ3RNOFhIeDZPeXNoSTdkdXpBaEFrVEVCb2FpcTFidHdJQWlvcUtMTFlmSXFMK2dnV3dnaFVVRkVDdjEyUE9uRGx5UnlFcitPdGYvNHBmL2VwWHVITGxDbXBxYXVEczdJelEwRkM4Kys2N2NrZnJGa0VRdmlOSjBydUNJTHhiVTFQelNLUFIvRjRRaEJNMU5UWG5kRHFkUmUvUGZlM2FOZGpiMjJQbHlwVnQrbHhkWGVIcTZtckozWmxkdjM0ZFQ1NDh3ZXpaczJYTmRPWEtGWWlpaUFVTEZxQzB0TFJWWC9PRnIwUkVnd2tMWUFYTHpjMkZXcTFHUUVCQXA5dDVlM3ZqeXBVck5rcEZsbUF3R1BET08rOWc5dXpaT0hyMEtGeGRYWEh2M2ozY3YzOWY3bWk5SWdqQ2NBQmhraVNGdWJpNDFFNlpNdVcvQlVFNElRaENlazVPVHAwRnhvZkJZRUI1ZVRsR2poeHBnY1RkNCt2cmk1Q1FFTmpiMjJQbXpKbXlaaktaVExJYzZTWWlrZ05YZ1ZDd3NMQXdYTHg0c2MzcER6VHdGUlVWb2F5c0RELys4WS9oN3U0T2UzdDdqQm8xQ2pObXpKQTdtaVc0Q0lLd0VzQUpTWkllYWpTYTQxT21UQW4xOS9mdjlZbnBzMmJOQWdCRVJFVGcxcTFiWFc2Zms1TmprUXZnbkoyZHNXWExGa1JGUmVIWXNXTjl5dFFYelg4RXg4YkdRcSszNk1GMUlxSitTVEczaWVTdFVaV3R4Ykp0VW91UEZ6L3ZjWHZ6Y21LQ0lIU3IvZm5uZU41dmxmWWJOMjVNcnEydHhadHZ2b201YytkaXk1WXRjSFoyYnU5cmNxWDVkVW1TSkwyWTFaTHRnaUJJTDJidHJCM0FWQUErYlVKMzdiOEJuQUR3LzREdXovZnE2bXE4Ly83N3VIMzdOa1JSeEx4NTg3QisvWHA0ZVhsMTYvbDVlWGxZdDI1ZEwrSzI1dWZuaDVpWUdMaTV1ZlU1VTArMHZPRE8xZFVWOWZYMXVIejVNa1J4WUI0ajRhMlFpYWdyaXZuSGdRV3dzclVvZ0ExNDluUGYvQUVNc25uUS9ET2VuWjJOclZ1M1FoUkZyRnk1RWl0V3JHaFZDQS9TdFp4UEM0SndRcEtrWktCbjg3MnhzUkZKU1VuNDNlOStoNGFHQm9paWlLVkxseUlpSWdKT1RrNmRQdmZycjcvR2h4OSsyT3ZRZCsvZWhTQUk1djAxZjUrNm02bXVyZzZDSUhTWnN6T1BIei9HM3IxNzhkbG5uOEZnTU1ETHl3dnZ2Ly8rZ0x4R2dBVXdFWFZGTWY4NHNBQld0bTc4UWhRQUNNdVdMUk1lUG53b1BINzhXQUNBaG9ZR1FhL1hDNTZlbm9KZXJ4Y2FHeHVGcHFZbXdXZzBDZ0F3Yk5nd3dXQXdDQWFEUVRBYWpZTFJhQlRVYXJVQUFNMmZtMHdtd1dnMENrNU9Ub0xKWkJJQXdHUXlDYzBma2lRSmpvNk81czhCUUpJa3dXUXltZHViUDIvdVU2bFVnaVJKNW8vbVBwVktKVnkvZnYycjVoZjErUEZqSERseUJLbXBxWEIyZHNZdmYvbEx2UHJxcXdBQVB6OC8vK2JuTjQ4clNaSmdiMi9mYXV6bXI0K2RuZDJMN1lLZG5WMnI1d0lRSkVreWI5dmMxOXorWWw5ek93QkJGRVh6WXdEdkFQaUhibnhyR3dIY2xDUXB4ODdPTHVIR2pSdC9Bdm8yMzZ1cXFwQ2NuSXpqeDQranNiRVJZOGVPUldKaW90V1cva3RMUzhQZXZYc1JGeGNIZjMvL1htVmFzbVFKbkoyZGtaS1MwdWM4WDM3NUpkYXRXd2M3T3pzWURBWUVCd2RqeDQ0ZHNMY2ZPSmVNc0FBbW9xNG81aDhIRnNES3BxUmZpTzNkNWEyMnRoWS8rOW5QVUZGUlliNmJueUFJL2Zacm9kRm85Z1BZMEVGM0xZRFRBRTRJZ3ZBLzdWMEVaNG41L3MwMzN5QXlNaEk2blE3Zi8vNzNzVzNidGw2UDFaRkhqeDdoN2JmZnhuLzh4MzlnM0xoeHZjNzBqLy80ajFDcjFkaXpaMCtmTXpVdmUvaTczLzBPbXpkdnhqZmZmSU4zM25sbndLd2VBaWhydmhOUjd3ek1FN3lvWHlzcEtXbHpZdzJTbDR1TEM4TEN3bEJTVWdLVHlTUjNuTjZvQW5CSUZNV0Z0YlcxZjVPYm03czZOemYzTTB1c0FORVJUMDlQN05xMUN3Q1FrWkZobFgyVWxaVmg1ODZkM1NwK084dDA2TkFoaXhTL0xZMFpNd1l4TVRFQWdETm56bGgwYkNJaXVRMmM5N1RJWnU3ZHU0ZFhYbmxGN2hqVUI0V0ZoY2pNek1UOCtmTXhjdVJJVkZkWDQ3UFBQc08wYWRNR3pJVk5raVQ5RmNCSkFDZGNYVjB2V3ZOR0dCM3g5UFNFbloyZDFmNW9tRGh4WW8rZlkrMU1MVFd2QWR6UTBHRDFmUkVSMlJJTDRFN1UxZFVoSlNVRkdSa1pLQzB0aFY2dmgxcXRocGVYRnpadjNtenpXNk1XRkJUZ3dJRUR5TXZMZzE2dng2aFJveEFhR29wRml4YjFLYnNrU1Nnb0tFQm1aaVl1WHJ5SW9xS2lYcjExWEZGUmdmMzc5K1BDaFF0b2JHeUV2NzgvM056Y0VCQVF3RnVwMnBpTGl3dHljbktRa3BLQ0owK2V3TjNkSFRObnprUjBkTFRjMGJyRllERDgyN2h4NC83SlZyZENqbzJOUlhoNE9FYU1HTkdxL2RTcFV6QWFqWmd5WllvdFlzaVdLU2twQ2F0V3JjS1FJVU5hdFRlZkxqTklMNWdrSWdWVHpQbFJQVDBuc09XeVFENCtQdkQxOVlVZ0NMaC8vejd5OHZJUUhSMk5KVXVXV0RWelMxZXZYa1ZFUkFSRVVjVE1tVE9oVXFtUWxaV0Z1cm82dlBmZWV3Z1BEKzkxOXZuejU2T3lzckxWL25wYUFKZVhsMlB0MnJXb3FxcUNyNjh2Q2dvS3NIanhZaFFWRmVIT25UdTRkT2xTMzc0QWZhU2tjd0xiT3dlNFBmMzVIT0MrNnVsODEycTFzTE96ZzYrdkw3eTl2U0dLSWdvTEM1R2ZudzgzTnpjY09IQUFvMGFOc21wbVcyUktURXhFUWtJQzR1UGpFUlFVMUdwZkw3MzBFaVpQbmd3bkp5ZGtaR1Jnd29RSnVIbnpKanc4UEpDVWxBUVBEdzlMdjBTclVkSjhKNkxlNFJIZ0R1emV2UnRsWldYWXRHa1RWcTllM2FxdnBxYkdwbmRNYW1ob01DOW5sWlNVaFBIanh3TjRkcTd0MjIrL2pjVEVSTHo1NXB2bXUwWDFOUHZRb1VPeFpNa1N6Smt6QjJGaFlhaXZyKzl4eHZqNGVGUldWbUxIamgyWU1HRUNRa05Ec1hYclZnRFBic3BBMUo5RlJVVWhPenNiT3AwTytmbjVVS2xVR0RseUpOYXNXWVBWcTFmRDNkMTlVR1RLeWNtQldxMXVjNDcreHg5L2pMTm56K0xXclZ1b3JxNkd5V1JDUTBNRHdzUERzV3JWS3F1dGdFRkVSRmFtMFdna2pVWWpkVmRnWUtBMGJkbzB5V2cwZHZzNVBmSEhQLzVSeXNqSTZOYTJ2Ly85N3lXTlJpUEZ4c2EyNmZ2bEwzOHBhVFFhS1RFeDBkeldsK3d6WnN6bzBkZXA1VDZuVHAwcUdZMUdxYmk0V0FvSUNPanhHTmJVL1AyWCsrZlFGcnI3TlpFN3B6WDFkTDRyUVdOam96UjkrblJwNjlhdG5XN1hIK2R2VHlscHZoTlI3d3lNcTJGa0lBZ0NEQVlEeXN2THJUSytyNjh2ZHUzYTFhMVRBeTVmdmd6ZzIxdWp0aFFZR0FpZzlWdTkxczdlRVpQSlpOTWo0MFRVZlFVRkJkRHI5UVB5eGhaRVJKYkdBcmdEemNWbVJFUUVidDI2WmZIeG5aMmRzV1hMRmtSRlJlSFlzV09kYnF2VDZRQUFZOGVPYmRNM2V2Um9BRUJwYWFtNXpkcloyeE1RRUFEZzJZVTdlcjNlSnZ1azlnbmRKSGRPc3EzYzNGeW8xV3J6WE8ySXQ3YzNybHk1WXFOVVJFVHk0RG5BSGRpOGVUTjBPaDF1Mzc2Tk5XdldZTjY4ZVZpL2ZqMjh2THhhYlplWGw0ZDE2OWIxYVY5eGNYSEl5TWhBVEV3TTNOemMydlEvZlBnUW9paTIyK2ZtNWdaUkZGRmJXOXZqN0pZVUdSbUoyN2R2NC96NTg3aHg0d2FBWjBlRUI4cVNXMFNEWFZoWUdNTEN3dVNPUVVUVUw3QTY2Y0N3WWNPUW5KeU04UEJ3T0RnNElEMDlIU0VoSVlpTmpXMTFrZGlRSVVQZzVlWFY2dy9nMlNrTFhsNWVjSFIwQlBCc0NiT1crNml2cjRkS3BVSkhCKzFVS2xXcm82N2R6VzVKSGg0ZU9ITGtDSll0VzRhblQ1K2lzYkVSSVNFaE9IZnVuRlgyUjBSRVJOUmJpbmtidEMrM1JxMnFxa0p5Y2pLT0h6K094c1pHakIwN0ZvbUppWDIrTWpvdExRMTc5KzVGWEZ3Yy9QMzl6ZTFMbGl5QnM3TXpVbEpTQUFEVHAwK0h5V1RDdFd2WDJoM0h6ODhQUTRZTWFmZDg0cDVtRHd3TVJIMTlmWjl1SWZ2bGwxOWkzYnAxc0xPemc4RmdRSEJ3TUhiczJBRjdlL25lY09DeVNNckNXNThyRytjN0VYV0ZSNEM3d2QzZEhaR1JrVWhMUzRPUGp3OEtDd3NSSHgvZnB6RWZQWHFFNU9Sa0pDUWt0Q3ArQVdENDhPR3RGcjhmT25Rb0RBWURuajU5Mm1hYzJ0cGFtRXltRHBkRXNrYjJycmk2dWtLbFVpRWxKUVdlbnA1SVQwL0h3WU1IcmJwUElpSWlvdTVpQWR3RG5wNmUyTFZyRndBZ0l5T2pUMk9WbFpWaDU4NmRHRGR1WEp1K1E0Y09ZYytlUGViUHZiMjlBUURGeGNWdHRtMXU4L0h4NlhSL2xzemVYV1BHakVGTVRBd0E0TXlaTXpiWkp4RVJFVkZYV0FEM2tLZW5KK3pzN0dBeW1mbzB6c1NKRStIcjY5dXRiZjM4L0FBQVdWbFpiZnF5czdNQmZMc2NXbWNzbGIwbnhvd1pBK0RaelR5SWlJaUkrZ01Xd0IySWpZMXRjM3RnQURoMTZoU01SaU9tVEpsaXN5eUxGeStHZzRNRFVsTlRVVkpTWW02L2UvY3VqaDQ5Q25kM2Q4eWZQOS9jTGtmMnBLU2tkb3ZjNDhlUEEvajJuRHdpSWlJaXVYRVp0QTZrcGFYaDVNbVQ4UFgxaGJlM04wUlJSR0ZoSWZMejgrSG01b1pObXpiWkxJdUhod2MyYnR5STNidDNZL1hxMVFnS0NvSWdDTWpLeWtKall5TjI3dHdKSnllblhtZVBpNHN6UDI1cWFtclRCZ0RSMGRFQWdNVEVSQ1FrSkNBK1BoNUJRVUhtL24zNzl1RTN2L2tOSmsrZURDY25KeGdNQm9TRmhlSG16WnZ3OFBEQUJ4OThZUEd2Q3hFUkVWRnZzQUR1UUZSVUZMS3pzNkhUNlpDZm53K1ZTb1dSSTBkaXpabzFXTDE2ZFljWG5WbExhR2dvWG43NVpSdytmQmlabVpsd2RIU0VWcXZGaGcwYjhOcHJyL1VwZTNzMzRuaXhyYmtBenNuSmdWcXR4dlRwMDF2MWYvenh4emg3OWl4dTNicUY2dXBxbUV3bU5EUTBJRHc4SEt0V3JlcnppaGxFUkVSRWxxS1lKV0s0TEZMZk5UVTE0WTAzM3NEY3VYT3hZOGVPRHJjcktTbEJhR2hvdjdxYkZKZEZVaGJPZDJYamZDZWlydkFjWU9xMmdvSUM2UFY2ekprelIrNG9SRVJFUkwzR0FwaTZMVGMzRjJxMUdnRUJBWjF1NSszdDNhK08vaElSRVJHMXhBS1l1aTBzTEF3WEwxNkVTcVdTT3dvUkVSRlJyN0VBSmlJaUlpSkZZUUZNUkVSRVJJckNBcGlJaUlpSUZJVUZNQkVSRVJFcENndGc2cGFTa3BJMk43OGdJaUlpR29oWUFDdkV2WHYzNUk1QVJFUkUxQy93VnNpZHFLdXJRMHBLQ2pJeU1sQmFXZ3E5WGcrMVdnMHZMeTlzM3J3Wmt5Wk5zbW1lZ29JQ0hEaHdBSGw1ZWREcjlSZzFhaFJDUTBPeGFOR2lOdHRLa29TQ2dnSmtabWJpNHNXTEtDb3E2dFZkc1NvcUtyQi8vMzVjdUhBQmpZMk44UGYzaDV1Ykd3SUNBckI5KzNZTHZDb2lJaUlpMjJJQjNJRUhEeDVnL2ZyMUtDc3JnNCtQRCtiTm13ZEJFSEQvL24zazVlWGh6cDA3TmkyQXIxNjlpb2lJQ0lpaWlKa3paMEtsVWlFckt3dmJ0bTNEZ3djUEVCNGUzbXI3NE9CZ1ZGWlc5bW1mNWVYbFdMdDJMYXFxcXVEcjY0dUNnZ0lzWExnUVJVVkZPSC8rUEF0Z0lpSWlHcEJZQUhkZzkrN2RLQ3NydzZaTm03QjY5ZXBXZlRVMU5haXVyclpabG9hR0JtemR1aFdpS0NJcEtRbmp4NDhIOE95ODNMZmZmaHVKaVlsNDg4MDNNWExrU1BOemhnNGRpaVZMbG1ET25Ea0lDd3REZlgxOWovY2JIeCtQeXNwSzdOaXhBeE1tVEVCb2FDaTJidDBLQUNncUtyTE1peU1pSWlLeU1aNEQzSUZyMTY3QjN0NGVLMWV1Yk5QbjZ1b0tMeSt2UG8xLy9mcDFYTGh3b1Z2YmZ2SEZGNmlxcXNLU0pVdk14Uy93N0piRElTRWhNQnFOK1B6enoxczk1L2p4NDNqdnZmY3dkdXpZWG1lOGN1VUtSRkhFZ2dVTDJ2U05HVE9tMStNU0VSRVJ5WWtGY0FjRVFZREJZRUI1ZWJsVnh2ZjE5Y1d1WGJ0dzZkS2xMcmU5ZlBreUFHRFdyRmx0K2dJREF3R2dWK2YzZG9mSlpMTHAwVzRpSWlJaWEyTUIzSUhtWWpNaUlnSzNidDJ5K1BqT3pzN1lzbVVMb3FLaWNPellzVTYzMWVsMEFORHUwZHpSbzBjREFFcExTeTJlTVNBZ0FBQVFHeHNMdlY1djhmR0ppSWlJNU1CemdEdXdlZk5tNkhRNjNMNTlHMnZXck1HOGVmT3dmdjM2TnFjKzVPWGxZZDI2ZFgzYVYxeGNIREl5TWhBVEV3TTNON2MyL1E4ZlBvUW9pdTMydWJtNVFSUkYxTmJXOWlsRGV5SWpJM0g3OW0yY1AzOGVOMjdjQVBEc2lMQW84dThtSWlJaUdyaFlBSGRnMkxCaFNFNU9SbEpTRW43M3U5OGhQVDBkWDN6eEJaWXVYWXFJaUFnNE9Ua0JBSVlNR2RLbjg0SHYzcjBMUVJEZzVlVUZSMGRIQU0rV1h4TUV3YnlQK3ZwNnFGUXFDSUxRN2hncWxjb3FSMmc5UER4dzVNZ1I3TjI3RjU5OTloa01CZ05DUWtMdy92dnZZODZjT1JiZkh4RVJFWkV0c0FEdWhJT0RBOTU3N3owc1g3NGN5Y25KT0g3OE9OTFMwcENYbDRmRXhFUzR1TGpnZTkvN0hrNmVQTm1yOGRQUzByQjM3MTdFeGNYQjM5L2YzTDV5NVVvNE96c2pKU1VGQUdCdmJ3K2owZGpoT0UxTlRSZ3laRWl2TW5SbDZOQ2grTm5QZm9ZMzMzd1Q2OWF0UTFsWkdhS2pveEVjSEl3ZE8zYkEzcDQvUWtSRVJEU3c4TDNzYm5CM2QwZGtaQ1RTMHRMZzQrT0R3c0pDeE1mSDkybk1SNDhlSVRrNUdRa0pDYTJLWHdBWVBudzRSb3dZWWY1ODZOQ2hNQmdNZVByMGFadHhhbXRyWVRLWjRPN3UzcWM4WFhGMWRZVktwVUpLU2dvOFBUMlJucDZPZ3djUFduV2ZSRVJFUk5iQUFyZ0hQRDA5c1d2WExnQkFSa1pHbjhZcUt5dkR6cDA3TVc3Y3VEWjlodzRkd3A0OWU4eWZlM3Q3QXdDS2k0dmJiTnZjNXVQajA2YzgzVFZtekJqRXhNUUFBTTZjT1dPVGZSSVJFUkZaRWd2Z0h2TDA5SVNkblIxTUpsT2Z4cGs0Y1NKOGZYMjd0YTJmbng4QUlDc3JxMDFmZG5ZMmdHK1hRN09GNWpXQUd4b2FiTFpQSWlJaUlrdGhBZHlCMk5qWWRtOGxmT3JVS1JpTlJreVpNc1ZtV1JZdlhnd0hCd2VrcHFhaXBLVEUzSDczN2wwY1BYb1U3dTd1bUQ5L3ZzWDNtNVNVMUc2UmUvejRjUUNBVnF1MStENkppSWlJckkxWE1IVWdMUzBOSjArZWhLK3ZMN3k5dlNHS0lnb0xDNUdmbnc4M056ZHMyclRKWmxrOFBEeXdjZU5HN042OUc2dFhyMFpRVUJBRVFVQldWaFlhR3h1eGMrZE84NG9SemVMaTRzeVBtNXFhMnJRQlFIUjBOQUFnTVRFUkNRa0ppSStQUjFCUWtMbC8zNzU5K00xdmZvUEpreWZEeWNrSkJvTUJZV0ZodUhuekpqdzhQUERCQng5WTZ5VVRFUkVSV1EwTDRBNUVSVVVoT3pzYk9wME8rZm41VUtsVUdEbHlKTmFzV1lQVnExZGIvYUt6RjRXR2h1TGxsMS9HNGNPSGtabVpDVWRIUjJpMVdtellzQUd2dmZaYW0rM2J1N25HaTIzTkJYQk9UZzdVYWpXbVQ1L2Vxdi9qanovRzJiTm5jZXZXTFZSWFY4TmtNcUdob1FIaDRlRll0V29WWEZ4Y0xQZ0tpWWlJaUd5REJYQUhWcXhZZ1JVclZzZ2RvNVU1YytaMGUvM2Q3dDRhdWFtcENWOTk5UlhtenAwTGxVclZxaTg0T0JqQndjRUFnSktTRW9TR2h1TFRUei90V1dnaUlpS2lmb2JuQUN0Y1FVRUI5SG85YjJ4QlJFUkVpc0VDV09GeWMzT2hWcXNSRUJEUTZYYmUzdDY0Y3VXS2pWSVJFUkVSV1E4TFlJVUxDd3ZEeFlzWDI1eitRRVJFUkRSWXNRQW1JaUlpSWtWaEFVeEVSRVJFaXNJQ21JaUlpSWdVUlhITG9QSHVaVVRLd2ZsT1JFVHRVY3dSWUVtU011WE9RUExpejRCeThIdE4vQmtnSWlKb05CcEpvOUZJY3VjZ0lpSWlrcHRpamdBVEVSRVJFUUVzZ0ltSWlJaElZVmdBRXhFUkVaR2lzQUFtSWlJaUlrVmhBVXhFUkVSRWlzSUNtSWlJaUlnVWhRVXdFUkVSRVNrS0MyQWlJaUlpVWhRV3dFUkVSRVNrS0N5QWllKzIrVkVBQUNBQVNVUkJWSWlJaUVoUldBQVRFUkVSa2FLd0FDWWlJaUlpUldFQlRFUkVSRVNLd2dLWWlJaUlpQlNGQlRBUkVSRVJLUW9MWUNJaUlpSlNGQmJBUkVSRVJLUW9MSUNKaUlpSVNGRllBQk1SRVJHUm9yQUFKaUlpSWlKRllRRk1SRVJFUklyQ0FwaUlpSWlJRk1WZTdnQkVSSmIyanZUT05RSENOTGx6a0h3a1NKa0hoQU96NWM1QjdaTWs3VFVBbktQS2xpa0lPYkxOVVI0QkpxSkJoOFV2Q1JCbXlaMkJPc1U1U3JQazNEbVBBQlBSb0pXQUJMa2prQXcyWUlQY0VhamJic2dkZ0dReFZlNEFQQUpNUkVSRVJNckNBcGlJaUlpSUZJVUZNQkVSRVJFcENndGdJaUlpSWxJVUZzQkVSRVJFcENnc2dJbUlpSWhJVVZnQUV4RVJFWkdpc0FBbUlpSWlJa1ZoQVV4RVJFUkVpc0k3d1ExaWtpUko3VFcvMkNBSWdtQ0RPRVJFUkVUOUFvOEFFeEVSRVpHaXNBQW1JaUlpSWtWaEFVeEVSRVJFaXNJQ1dBRk1KaFBpNCtNeGUvWnN6Sm8xQzN2MjdFSDdwd2NURVJFUkRYNjhDRTRCRGg4K2pPenNiSHo2NmFlb3E2dkQrdlhyOGQzdmZoZExsaXlST3hvUkVSR1J6ZkVJc0FLa3BhVWhMQ3dNSGg0ZUdEMTZOSDd3Z3gvZ3pKa3pjc2NpSWlJaWtnVUw0RUd1cXFvS0R4NDh3TVNKRTgxdDQ4ZVBSMkZob1l5cGlJaUlpT1REQW5pUXE2eXNCQUFNSHo3YzNEWnMyREE4ZnZ3WUpwTkpybGhFUkVSRXNtRUJQTWdaalVZQWdDaCsrNjBXUlJHODl3VVJFUkVwRlF2Z1FjN0Z4UVVBVUZOVFkyNnJycTdHc0dIRFdoWEZSRVJFUkVyQkNtaVErOXUvL1ZzTUhUb1VCUVVGNXJhQ2dnSk1tREJCeGxSRVJFUkU4bUVCUE1pSm9vakZpeGZqMEtGRHFLeXN4SjA3ZDNEeTVFbjg2RWMva2pzYUVSRVJrU3k0RHJBQy9PUW5QOEhISDMrTXQ5NTZDME9IRHNXR0RSc3dmZnAwdVdNUkVSRVJ5WUlGc0FJNE9qcmk1ei8vT1g3Kzg1L0xIWVdJaUloSWRqd0Znb2lJaUlnVWhRVXdFUkVSRVNrS0MyQWlJaUlpVWhTZUF6eUlDUzN1ZHFIUmFDUUF5TTNONVIwd2lJaUlTTkY0QkppSWlJaUlGSVVGTUJFUkVSRXBDZ3RnSWlJaUlsSVVuZ05NUklxbjFXcmJ0T1hrNUpnZloyWm00dFNwVThqUHowZE5UUTFlZXVrbFRKdzRFV3ZXck1IVXFWTnRHWlZJa2JxYW84MnVYNytPbEpRVWZQbmxsM2o4K0RGZWV1a2xqQjgvSHZ2MjdiTkZUQnBBV0FBVGtlSXRYNzRjSjArZWhNRmd3UExseTl2MHg4WEZ3ZEhSRVFFQkFSZ3laQWlLaTR0eCtmSmxYTGx5QlRFeE1aZ3paNDRNcVltVW82czVDZ0I3OSs3Rm9VT0g0T0RnQUQ4L1Azem5POTlCZFhVMWNuTnpiWnlXQmdLdUNLQVFYQVdDbEdTOXRGNENnQVFrZFBzNWdZR0JxSyt2Yi9lbzBwZGZmb25YWDMrOVZkdXBVNmZ3MFVjZlljeVlNVGgyN0ZnZkU1TWxiY0FHQUVDaWtNaC83L29wU2RKS3p4N2Q2UFp6T3B1anpmTngwcVJKaUl1THc5Lzh6ZCtZK3d3R0ErenRlYnl2ZjNuMnpwa2c1TWcyUjNrT01CRlJGMTRzZmdGZ3dZSUZBSUNIRHgvYU9nNFJ0ZkQwNlZOODhza25HRDU4T0Q3NTVKTld4UzhBRnIvVUxoYkFSTlR2VEpvMHlYUFpzbVYyY3Vmb1RHbHBLUURBMTllM1ZYdDRlRGcyYnR3b1J5UWlSVXBQVDBkdGJTM2VmdnR0dUxpNGRMazk1eWdCUEFlWWlQb2hlM3Y3ZjlIcGRFdTBXdTFuSnBQcGhLdXJhMlptWnFaQjdsd21rd2sxTlRYSXpjM0ZmLzduZjhMTnpRMmJObTFxdFUxRlJRV2NuWjFsU2tpa1BILzR3eDhBUER0RjRzR0RCL2pmLy8xZlZGUlV3TjNkSFRObnpzU1lNV05hYmM4NVNnQUxZQ0xxcHdSQitJNGtTZThLZ3ZCdVRVM05JNDFHODN0QkVFN1UxTlNjMCtsMGVsdm5lZU9OTi9Ea3laUG1iUGlIZi9nSFJFZEhZL2p3NGEyMlMwMU5SWXViTUJLUmxSVVdGa0lRQk55N2R3Ly8vTS8vREwzKzIzOGVmdldyWHlFOFBCenZ2dnV1dVkxemxBQVd3RVEwQUFpQ01CeEFtQ1JKWVM0dUxyVlRwa3o1YjBFUVRnaUNrSjZUazFObml3dy8vT0VQVVY5Zmo2ZFBuNks0dUJnWkdSbkl5OHZEVDMvNlV5eGF0TWk4SFk4c0VkblcvLzNmLzBFVVJlemF0UXNmZnZnaFpzK2VEVUVRY09uU0pjVEV4T0RBZ1FNWU4yNGNacytlRFlCemxKNWhBVXhFQTQyTElBZ3JBYXlVSktsT285R2NsU1RwaElPRHc1bHIxNjdWV211bkVSRVJyVDYvZS9jdW9xS2lzRzNiTnRqYjJ5TTRPTmhhdXlhaVRqUTBOTUJrTWlFaUlnSno1ODQxdDgrZlB4OU5UVTNZdG0wYmpoMDdaaTZBaVFBV3dFU0tNMlhLbEw4VkJPRkQ5Ty81UDdPYjJ6a0RXQ29Jd3RLbXBpWm9OSnIvQm5EQ1dHdUVuWXQxcjZIejh2TEN0bTNic0diTkdpUW5KN01BSnBLSnM3TXo2dXZyOGZkLy8vZHQrb0tDZ2dBQU9wM08xckdvbit2UHZ3Q0p5QXBFVVZ3alNkSS95WjNEU2lSQkVDUUprazEyOXVxcnJ3SjRkbEVORWNuamxWZGV3ZTNidHlGSmJlZTlrNU9URElsb0lHQUJUS1F3a2lRTmVmNy92d0xZTG0rYTlqMC94YUU3UjRFYkJVSDRzOGxrK3BPZG5WM2lqUnMzL2dnQVdoZHRzbFVEUG5mbnpoMEFnS2VucHkxMlIwVHRtRHAxS203ZHVvVS8vdkdQK0x1Lys3dFdmUVVGQlFDQTBhTkh5eEdOK2pFV3dJUFFwRW1UUE8zdDdmK2x2VDZOUnJPLzVlY0dnK0hmYnQ2OCtZMXRrbEYvSWdqQy90emMzUDFkYjJsN0dvMW1Nam91Z0dzQm5BWndRaENFLzdIMlJYRG56cDNEeXkrLzNPWm1HSldWbGZqb280OEFQTHRBcmxsZFhSMEVRZUNSSitvenFiMURtdTBRRkw2a3dROSs4QU44K3VtbjJMMTdOdzRlUEdoZW1lWEpreWY0eFM5K1lkNm1HZWNvQVN5QUI2Vng0OGFWNjNTNkpZSWdmS2VkN2czTkR5UkordXU0Y2VQKzZlYk5telpNUjlRclZRQitMNHJpaWVycTZ2T1dYZ1l0TGk0T1RVMU41c2NBRUIwZERRQW9LaXBDZEhRMHZMeThNSDc4ZURnN08rUEJnd2U0ZnYwNkdoc2JzV3paTXJ6MTFsdm1zVmFzV0FHMVdvMlVsQlJMUmlSU3RNN21xSmVYRnpadDJvUmR1M1poNmRLbG1ERmpCdXpzN1BDSFAvd0JqeDQ5d3ZlLy8vMVc1K2h6amhMQUFuaFFTa3RMTTJxMTJzOGtTWHEzaTAxUHBxV2xHVzBTaXFpSG5wK2ljUkxBQ1ZkWDE0dld2QkhHc1dQSDJqeHUvdVU2Yjk0OFBIandBSC82MDU5dy92eDVHSTFHREI4K0hJR0JnUWdKQ1lHL3YzK3JzVWFNR0FHMVdtMnRxRVQ5d3FSSmt6ekhqUnRYYnF2ZklaM05VZUJaVVR0eTVFZ2NQbndZRnk5ZWhORm9oSStQRDM3eWs1KzArZ01WNEJ5bFoxZ0FEMUltayttRUlBaGRGY0FuYkJLR3FJY01Cc08valJzMzdwOXM5Y3MxSnllbnc3NVJvMFpoMjdadDNSN3IwS0ZEbG9oRTFLL1orbTZObmMzUlpqTm56c1RNbVYxZk9zQTVTZ0FneWgyQXJFTVV4WXVTSkQzcVpKTXFWMWZYaXpZTFJOUUROMi9lL0lidlRoQTlZektaa0plWGgxLzg0aGN3R0dTL0k3aFppN3MxL205TlRjMWZOUnJOSWExV3U5REh4OGRSN214RVhlRVI0RUVxSnllblNhUFIvQjVBV0FlYi9ONmFmNjBURVpGbEJBY0hReEFFVkZaVzRxYy8vYW5jY2RyVkgrN1dTTlFUTElBSE1VRVFUa2lTMUc0QkxJb2lUMzhnSWhvQTl1elpnNmFtSnF4ZHUxYnVLTjBseTkwYWlYcUNCZkFnVmxOVGM4N0Z4YVVXZ01zTFhiWFYxZFhuNWNoRVJHUVRFcURSYUV6UEh2WCtRNUlrU1JDRUx0c0VRWkNlTDF0bXNiYm1sL0s5NzMwUFgzMzFWWWN2ZGNxVUtkbnRaUVNBN21UdjVldlJkdk03MGU3ZEdtdHJBWmNYZnpNUjJSQUw0RUZNcDlQcG43OE50ZktGcnRPV1hrYUtpS2cvZVY3L0dRRUl6ei9FNS8vdmtmYVcyRzJ2cmIwbGV5M2QxaEZCRUdaMEoyTkg3WDE1UGIzUXFyZ25rZ3NMNEVGT0VJUVRBRjRzZ0huNkF4RU5hb0lvSURjM1Y5VmVGd0JoMmJKbHdzT0hENFhIang4TERRME5nbDZ2Rnp3OVBRVzlYaTgwTmpZS0RRME40ckJod3dTRHdTQVlEQWJCYURRS1JxTlJVS3ZWNXNjbWswa3dHbzJDazVPVFlES1pXbjFJa2lRNE9qcTIrdHhrTXBuYm1qK1hKRWxRcVZTQ0pFbm1ENVBKSk5qYjI0c0F1cnRJKy9UbTU5cmIyN2NhQzRCZ1oyZlhhUnNBUVpLa0Y3Y1RXN1kxYndOQUVFVlJrQ1JwUFlBNTNjaldDT0NtSkVrNWRuWjJDVGR1M1BnVEFMalk2RzZOUkIxaEFUeklDWUtRTGtsU0haNjlEUVVBZFlJZy9JK2NtWWlJWkNRQmtOTFMwdHAwNkhRNjI2ZXhnTnpjM0t1MjNxZEdvL2tIZEZ3QTIvUnVqVVM5d1dYUUJybm4vL0NjYmY1Y0VJVFArWThSRVZsS1NVa0pwaytmTG5jTWtsOFZnRU9pS0M2c3JhMzltOXpjM05XNXVibWY4ZmVOL0RoSDI4Y2p3QW9nU2RJSlFSQ1dBczl1a0NGM0hpTHFQKzdkdTRkWFhubEY3aGcwQU5ueWJvMUt3amxwR3l5QUZjREJ3ZUZNOHozVW5aMmR6OGdjaDZoZnFxdXJRMHBLQ2pJeU1sQmFXZ3E5WGcrMVdnMHZMeTlzM3J3Wmt5Wk5zdXIrQ3dvS2NPREFBZVRsNVVHdjEyUFVxRkVJRFEzRm9rV0xMSnBWa2lRVUZCUWdNek1URnk5ZVJGRlJVYmZ1c3ZXaWlvb0s3TisvSHhjdVhFQmpZeVA4L2YzaDV1YUdnSUFBYk4rK3ZjZmpVY2UwMm04WFhHaDVKSzgzM3pkTHNmWGRHb0hCTzBjdE5TZGZ4RG5hT1JiQUNuRHQyclhhNTB2UFNKY3ZYMzRzZHg2aS91YkJnd2RZdjM0OXlzcks0T1BqZzNuejVrRVFCTnkvZng5NWVYbTRjK2VPVlgrNVhyMTZGUkVSRVJCRkVUTm56b1JLcFVKV1ZoYTJiZHVHQnc4ZUlEdzgzR0paZzRPRFVWbFoyYWU4NWVYbFdMdDJMYXFxcXVEcjY0dUNnZ0lzWExnUVJVVkZPSC8rUEgrNVdwaWNoVzVIYnQ2OCtjM05tOTI5UnEvdkJ2TWN0Y1NjZkJIbktORnpHbzFtclZhci9iSGNPVWgrR28xbXUwYWprVFFhelhhNXMxakxldW5aZjkwVkdSa3BhVFFhNmJlLy9XMmJ2dXJxYXFta3BLVGJZL1ZVZlgyOU5IZnVYQ2tnSUVES3o4ODN0eGNYRjB1QmdZR1NuNStmOU0wMzMxZ3M2OUtsUzZWOSsvWkpmL25MWDZRWk0yWklHbzJteDVtam9xSWtqVVlqblQ1OVdpb3VMcFlDQWdMTWZUcWRyc2ZqV1ZyejkxL3VuOE8rNnU3cmxUdG5iMGlTVm5yMjBUMkRlWTVhWWs2K3FML1AwZWJ2djV3L2d3UDZDTEJXSzEwRE1FM3VIQVBEczV2dmFMVXV5ZkxtR0RBeWMzS0UyWEtISU51NGR1MGE3TzN0c1hMbGl5c0dBcTZ1cm5CMWRlM1QrTmV2WDhlVEowOHdlM2JiSDZrdnZ2Z0NWVlZWV0w1OE9jYVBIMjl1OS9iMlJraElDQTRmUG96UFAvOGM3N3p6amtXeUhqOSt2RSt2QlFDdVhMa0NVUlN4WU1FQ2xKYVd0dW9iTTJaTW44Y25ldEZnbnFPV21KTXY0aHp0MmtCZkJZTEZiN2U1b08wTjRhZ1RzK1FPUUxZakNBSU1CZ1BLeTh1dE1yNnZyeTkyN2RxRlM1Y3V0ZW03ZlBreUFHRFdyRmx0K2dJREF3RzBmZ3ZjMmxtN3kyUXlvYnE2V3RZTXBCeWNvejNIT2RxNUFYMEV1Tm1ORzNJbm9NRms2bFM1RTVDdHpabzFDMmZPbkVGRVJBUSsrdWdqdlBiYWF4WWQzOW5aR1Z1MmJFRlVWQlEyYjk2TTVjdVhtL3VhMTU0ZE8zWnNtK2VOSGowYUFGb2R3YkYyMXU0SUNBaEFSa1lHWW1OanNXN2RPcHZ2WHltRWptN25wa0Njb3ozRE9kcTFRVkVBRTFIWEpLbk51WUxibm4rMG9zUmZ1cHMzYjRaT3A4UHQyN2V4WnMwYXpKczNEK3ZYcjRlWGwxZXI3Zkx5OHZyOHl5UXVMZzRaR1JtSWlZbUJtNXNiSGo1OENGRVU0ZWJtMW1aYk56YzNpS0tJMnRyYUhtZTFwc2pJU055K2ZSdm56NS9IamVkSElFd21FMFJ4b0wrcFNQMFY1MmpQY0k1MmpWOEpJbEs4WWNPR0lUazVHZUhoNFhCd2NFQjZlanBDUWtJUUd4dUwrdnA2ODNaRGhneUJsNWRYcnorQVoyK1Blbmw1d2RIUkVRQlFYMThQbFVxRmp2N3VVS2xVME92MVBjNEtQRnVLNmNVMlMvRHc4TUNSSTBld2JOa3lQSDM2RkkyTmpRZ0pDY0c1Yytjc3ZpOGlZUERPMFo3cTdwem1IQjNrdEZwSjBuYi9JbEtpYm1uK3VaTDc1OXZTdXZ2NjVjNXBDVDFkQmFLbHlzcEthZmZ1M1ZKQVFJQ2swV2lrSC8zb1IxSk5UVTJ2eG1ycDJMRmowaHR2dkNGZHZYcTFWWHRBUUlBMGJkcTBEcDgzZGVwVUtUQXdzRmRaMzNyckxTazBOTFREc1MxeHhYbGVYcDZrMVdxbGFkT21TUnFOUnZyd3d3K2xwcWFtUG8zWlY0TmxGWWpCcktlclFMUTBtT2JvaTdxYWsxM042ZmIweHpuYUgxYUI0QkZnSXFJVzNOM2RFUmtaaWJTME5QajQrS0N3c0JEeDhmRjlHdlBSbzBkSVRrNUdRa0lDL1AzOVcvVU5IVG9VQm9NQlQ1OCtiZk84MnRwYW1Fd211THU3OXlycjhPSERNV0xFaUQ1bDc0cXJxeXRVS2hWU1VsTGc2ZW1KOVBSMEhEeDQwS3I3SkdVYlRITzBwM296cHpsSDI4Y0NtRWhoL3ZyWHYrSmYvL1ZmTVdmT0hQajUrZUdOTjk3QS92Mzc1WTdWNzNoNmVtTFhybDBBZ0l5TWpENk5WVlpXaHAwN2QyTGN1SEZ0K3J5OXZRRUF4Y1hGYmZxYTIzeDhmSHFWOWRDaFE5aXpaMDl2WS9mSW1ERmpFQk1UQXdBNGM0WTNuQ1RyR3d4enRLZjZNcWM1UjF0akFVeWtJQWFEQWUrODh3NkdEeCtPbzBlUDRzcVZLMGhPVHNiRWlSUGxqdFl2ZVhwNndzN09EaWFUcVUvalRKdzRFYjYrdnUzMitmbjVBUUN5c3JMYTlHVm5ad1A0ZHFtbHpsZ3FhMTgwcnkvYTBOQWdXd1pTRnM3Um51RWMvUllMWUNJRktTb3FRbGxaR1g3ODR4L0QzZDBkOXZiMkdEVnFGR2JNbUNGM05GbkZ4c2EyZXl2U1U2ZE93V2cwWXNxVUtWYmI5K0xGaStIZzRJRFUxRlNVbEpTWTIrL2V2WXVqUjQvQzNkMGQ4K2ZQN3hkWm15VWxKYlg3QzdSNVFYK3RWbXYxREtRc25LTTl3em5hdFFHOTNGSHpoVXBjQjVnc3FYa2Q0Snljd2JVY21DUkpVbTF0TGQ1ODgwM01uVHNYVzdac2diT3pjNXZ0QnNNeWFNMFhRQ1Vnb1Z2YmE3VmEyTm5ad2RmWEY5N2UzaEJGRVlXRmhjalB6NGVibXhzT0hEaUFVYU5HV1MzdnA1OStpdDI3ZDhQSnlRbEJRVUVRQkFGWldWbG9iR3pFSjU5OGdvQ0FBSXRsall1TE16OCtlZklrREFaRHF6VlBBU0E2T2hvQWtKaVlpSVNFQk1USHh5TW9LS2hWaHBkZWVnbVRKMCtHazVNVE1qSXlNR0hDQk55OGVSTWVIaDVJU2txQ2g0ZUhwYjQ4UGJZQkd3QUFpVUxpZ1A5WkhxeSt2UUNxZTcvQUIvTWM3Y21jZk5GQW5hUEFzMSswZ3BBajJ4d2QwUDg0c0FBbWF4ak1CVER3N0MyN3JWdTNRaFJGckZ5NUVpdFdyR2hWQ0N1eEFFNU5UVVYyZGpaME9oMGVQWG9FbFVxRmtTTkhZc2FNR1ZpOWVuV0hGN2hZMHJsejUzRDQ4R0hvZERvNE9qcmk5ZGRmeDRZTkc5b3NvdC9Yck4wNTh0TjhWNnNOR3piZzY2Ky94cmx6NTZCU3Fjejk2ZW5wT0h2MkxHN2R1b1hxNm1vWWpVYTgrdXFyQ0FvS3dxcFZxK0RpSXU5ZEoxa0E5Mzg5TFlBSDh4enR5Wng4MFVDZG95eUErNGdGTUZuRFlDK0FBZUR4NDhjNGN1UUlVbE5UNGV6c2pGLys4cGQ0OWRWWEFTaXpBS2EybXBxYThNWWJiMkR1M0xuWXNXTkhoOXVWbEpRZ05EUVVWNjVjc1dHNnpyRUE3djk2V2dCVFd3TjVqdmFIQXBqbkFCTXAwTkNoUS9IdXUrL2l2LzdyditEdDdZMFBQL3hRN2tqVXp4UVVGRUN2MTJQT25EbHlSeUdpZG5DTzlnMExZQ0lGYzNGeFFWaFlHRXBLU21TOU1wbjZuOXpjWEtqVjZsYm5OcmJIMjl1N254MVpJbElHenRHK1lRRk1wQ0NGaFlVNGNPQUFTa3RMWVRRYVVWVlZoYzgrK3d6VHBrM2pQZUtwbGJDd01GeThlTEhWZVlWRTFIOXdqdmFOdmR3QmlNaDJYRnhja0pPVGc1U1VGRHg1OGdUdTd1NllPWE5taDFjWUV4RVJEVVlzZ0lrVTVEdmYrUTd2K2taRVJJckg5enlKaUlpSVNGRllBQk1SRVJHUm9panFGSWoyRnB0dXViaDBTVWtKamh3NWdtdlhycUdpb2dKRGhnekI1TW1UOGU2NzcrSjczL3VlTGFNU0VSRVJrWlVvNmdqdzh1WExZVzl2YjM3YzhsYUR0Mi9meG9vVksvRDU1NTlqOU9qUldMeDRNVWFQSG8xTGx5NGhMQ3dNZi83em4rV0tUV1FSd25OYXJYYUhWcXVGVnF2ZEliUkQ3cHhFUkVUV3BxZ2p3TkhSMFRoOStqUU1Ca09icTk2cnE2c3hkKzVjUkVaR1l0aXdZZWIyZ3djUDR0ZS8valgyN3QyTFgvLzYxN2FPVEVSRVJFUVdwcWdqd0oxNS9mWFg4ZEZISDdVcWZnRmcxYXBWRUFRQlgzMzFsVXpKaUlpSWlNaVNXQUEvTjJUSWtBN2I3ZXpzSUVtU3VTMDhQQndiTjI2MFZUUWlJaUlpc2lCRm5RTFJHenFkRGdhREFSTW1UREMzVlZSVXdOblpXY1pVUkVSRVJOUmJMSUM3a0p5Y0RBRDQ0UTkvYUc1TFRVMEZyeFVpSWlJaUdwaFlBSGZpN05telNFOVBoNStmSHhZc1dHQnU1OUZmSWlJaW9vR0w1d0IzSUNjbkJ6Ly8rYzh4Y3VSSS9QdS8venVQK0JJUkVSRU5FaXlBMi9IblAvOFpIM3p3QVlZT0hZcGYvZXBYR0Q1OHVOeVJpSWlJaU1oQ1dBQy80T3V2djhaUGZ2SVRPRGs1WWYvKy9manVkNzhyZHlRaUlpSWlzaUNlQTl5Q1RxZkQrKysvRDBkSFJ5UWtKTURiMjF2dVNFUkVSRVJrWVR3Qy9GeHhjVEhlZSs4OU9EbzZJakV4c2RQaXQ2NnVEdlgxOWJZTFIwUkVSRVFXbzZnandIRnhjV2hxYWpJL0JtQytKZks3Nzc2TFI0OGVZY2FNR1VoTlRXMzMrYzNicmxpeEFtcTFHaWtwS1RaSVRVUkVSRVNXcEtnQytOaXhZMjBlTnhlMWxaV1ZBSURMbHk5MytQem1iVWVNR0FHMVdtMnRtRVJFUkVSa1JZb3FnSE55Y25yVjk2SkRodzVaSWc0UkVSRVJ5WURuQUJNUkVSR1JvckFBSmlJaUlpSkZVZFFwRUVROW9kRm9KQUFTQUZNN0grWjJTWkpNZ2lCMDJDOElna21TcEc3MXR4aExhbS9jcnZwYmpDVzFOKzd6dG5YVy8rb1JFUkgxWHl5QWlUb25BTEI3L3RIK0JsM2NKbHVTcEc3M3R4eXJ2WEc3Nm04NVZudmp2cENscnROZ1JFUkVneFFMWUtJTzVPYm1pZ0NFV2JObWlROGZQaFJmZnZsbDhmSGp4MkpEUTRPb1ZxdEZnOEVnTkRZMmlrNU9UbUpUVTVQbzRPQWdHZ3dHMFdBd2lBNE9EcUxKWkJLTVJxT29VcWxFbzlFb0dvMUcwZDdlWGpTWlRLS2RuWjBvU1pMUS9OaGtNb2t0SDdmWEwwbVNLSXBpeS84TGtpU0pKcFBweGZibXgwTHpZMEVRWHV3M05EWTJIdXZ5aTBCRVJEUUlzUUFtNnBnRVFNck16RFRKSFlTSWlJZ3NoeGZCRVJFUkVaR2lzQUNtYmlrcEtjSDA2ZFBsamtGRVJFVFVaendGUWlIdTNidUhWMTU1UmU0WVJEYTFBUnZramtCRW5ab3Fkd0JTS01VVndIVjFkVWhKU1VGR1JnWktTMHVoMSt1aFZxdmg1ZVdGelpzM1k5S2tTVmJkZjBGQkFRNGNPSUM4dkR6bzlYcU1HalVLb2FHaFdMUm9rVVd6UzVLRWdvSUNaR1ptNHVMRml5Z3FLdXJSM2U2YVZWUlVZUC8rL2JodzRRSWFHeHZoNys4UE56YzNCQVFFWVB2MjdUMGVqOGdXSkVpWkFvUlpjdWNnK1VpUU11WE9RSjNLQkRCTDVnd2tyMHc1ZDY2b0F2akJnd2RZdjM0OXlzcks0T1BqZzNuejVrRVFCTnkvZng5NWVYbTRjK2VPVlF2Z3ExZXZJaUlpQXFJb1l1Yk1tVkNwVk1qS3lzSzJiZHZ3NE1FRGhJZUhXeXg3Y0hBd0tpc3IrNVMzdkx3Y2E5ZXVSVlZWRlh4OWZWRlFVSUNGQ3hlaXFLZ0k1OCtmWndGTS9kWUI0Y0JzdVRNUVVjY0VJWWR6bEtpM3RGcEowbXFsYm91TWpKUTBHbzMwMjkvK3RrMWZkWFcxVkZKUzB2M0JlcWkrdmw2YU8zZXVGQkFRSU9YbjU1dmJpNHVMcGNEQVFNblB6MC82NXB0dk9ueCtUN012WGJwVTJyZHZuL1NYdi94Rm1qRmpocVRSYUhxY09Tb3FTdEpvTk5McDA2ZWw0dUppS1NBZ3dOeW4wK2w2UE41QTBmeHpKZmZQTnhFUkVWbUhvaTZDdTNidEd1enQ3YkZ5NWNvMmZhNnVydkR5OHVyVCtOZXZYOGVGQ3hmYTdmdmlpeTlRVlZXRkpVdVdZUHo0OGVaMmIyOXZoSVNFd0dnMDR2UFBQN2RZOXVQSGorTzk5OTdEMkxGamUvbHFnQ3RYcmtBVVJTeFlzS0JOMzVneFkzbzlMaEVSRVpHY0ZGVUFDNElBZzhHQTh2SnlxNHp2Nit1TFhidDI0ZEtsUzIzNkxsKytEQUNZTld0V203N0F3RUFBNlBRY1hXdG43NGpKWkVKMWRiVk45MGxFUkVSa1RZb3FnSnVMejRpSUNOeTZkY3ZpNHpzN08yUExsaTJJaW9yQ3NXT3RiN0tsMCtrQW9OMGpzcU5IandZQWxKYVdkamkydGJPM0p5QWdBQUFRR3hzTHZWNXZrMzBTRVJFUldadWlMb0xidkhremREb2RidCsralRWcjFtRGV2SGxZdjM1OW05TUg4dkx5c0c3ZHVqN3RLeTR1RGhrWkdZaUppWUdibXhzZVBud0lVUlRoNXViV1psczNOemVJb29qYTJ0bytaN2VreU1oSTNMNTlHK2ZQbjhlTkd6Y0FQRHNpTElxSytydUppSWlJQmhsRlZUTERoZzFEY25JeXdzUEQ0ZURnZ1BUMGRJU0VoQ0EyTmhiMTlmWG03WVlNR1FJdkw2OWVmd0RQVGxudzh2S0NvNk1qQUtDK3ZoNHFsUXFDSUxTYlRhVlN0VHJLV2xkWDF5cFRkN05ia29lSEI0NGNPWUpseTViaDZkT25hR3hzUkVoSUNNNmRPMmVWL1JFUkVSRlJGM3E2Q2tSTGxaV1YwdTdkdTZXQWdBQkpvOUZJUC9yUmo2U2FtcG8rcnlCdzdOZ3g2WTAzM3BDdVhyM2FxajBnSUVDYU5tMWFoOCtiT25XcUZCZ1lhUDc4cmJmZWtrSkRReTJTdmJlclFMU1VsNWNuYWJWYWFkcTBhWkpHbzVFKy9QQkRxYW1wcVU5ajlsZGNCWUtJaUdod1U5UVI0SmJjM2QwUkdSbUp0TFEwK1BqNG9MQ3dFUEh4OFgwYTg5R2pSMGhPVGtaQ1FnTDgvZjFiOVEwZE9oUUdnd0ZQbno1dDg3emEybHFZVENhNHU3dWIyNFlQSDQ0UkkwYllMSHRYWEYxZG9WS3BrSktTQWs5UFQ2U25wK1Bnd1lOVzNTY1JFUkdSTlNpMkFHN202ZW1KWGJ0MkFRQXlNakw2TkZaWldSbDI3dHlKY2VQR3Rlbno5dllHQUJRWEY3ZnBhMjd6OGZFeHR4MDZkQWg3OXV6cGRIK1d6TjVkWThhTVFVeE1EQURnekprek50a25FUkVSa1NVcHZnQUduaFdTZG5aMk1KbE1mUnBuNHNTSjhQWDFiYmZQejg4UEFKQ1ZsZFdtTHpzN0c4QzN5NkgxaEtXeTkwVHpHc0FORFEwMjJ5Y1JFUkdScFNpcUFJNk5qVzMzOXNDblRwMkMwV2pFbENsVHJMYnZ4WXNYdzhIQkFhbXBxU2dwS1RHMzM3MTdGMGVQSG9XN3V6dm16NS9mNGZQbHlKNlVsTlJ1a1h2OCtIRUFnRmFydGZnK2lZaUlpS3l0L1NVSkJvam1DNVdlcjlEVmplMjFzTE96ZzYrdkw3eTl2U0dLSWdvTEM1R2ZudzgzTnpjY09IQUFvMGFOc2xyZVR6LzlGTHQzNzRhVGt4T0Nnb0lnQ0FLeXNyTFEyTmlJVHo3NXhMenVyaVd5eDhYRm1SK2ZQSGtTQm9NQnk1Y3ZielZtZEhRMEFDQXhNUkVKQ1FtSWo0OUhVRkJRcTMyKzlOSkxtRHg1TXB5Y25KQ1JrWUVKRXliZzVzMmI4UER3UUZKU0VqdzhQQ3oxNWVrM3BrNTk5ditjbkE2VzdDQWlJcUlCYlVEL2d1OXBBWnlhbW9yczdHem9kRG84ZXZRSUtwVUtJMGVPeEl3Wk03QjY5ZXBXRjZGWnk3bHo1M0Q0OEdIb2REbzRPanJpOWRkZng0WU5HL0RhYTY5Wk5IdDNqczQyMzNsdXc0WU4rUHJycjNIdTNEbW9WQ3B6ZjNwNk9zNmVQWXRidDI2aHVyb2FScU1Scjc3NktvS0NnckJxMVNxNHVMajA0aXZRLzdFQUppSWlHdHdHOUMvNG5oYkExRlpUVXhQZWVPTU56SjA3Rnp0MjdPaHd1NUtTRW9TR2h1TEtsU3MyVENjUEZzQkVSRVNEbTZMT0FhYTJDZ29Lb05mck1XZk9ITG1qRUJFUkVka0VDMkNGeTgzTmhWcXQ3dlQ4WStEWk1tNUtPUHBMUkVSRWc5K0Fmb3VYcDBDUU5mQVVDQ0lpb3NHTlI0Q0ppSWlJU0ZGWUFCTVJFUkdSb3JBQUppSWlJaUpGWVFGTVJFUkVSSXJDQWxqQlNrcEtNSDM2ZExsakVCRVJFZGtVQytBQjdONjllM0pISUNJaUlocHc3T1VPWUd0MWRYVklTVWxCUmtZR1NrdExvZGZyb1ZhcjRlWGxoYzJiTjJQU3BFbFczWDlCUVFFT0hEaUF2THc4RUVrMkpBQUFJQUJKUkVGVTZQVjZqQm8xQ3FHaG9WaTBhRkdYejVVa0NRVUZCY2pNek1URml4ZFJWRlJrdnAxeFQxUlVWR0QvL3YyNGNPRUNHaHNiNGUvdkR6YzNOd1FFQkdENzl1MjllRlZFUkVSRUE0ZWlDdUFIRHg1Zy9mcjFLQ3NyZzQrUEQrYk5td2RCRUhELy9uM2s1ZVhoenAwN1ZpMkFyMTY5aW9pSUNJaWlpSmt6WjBLbFVpRXJLd3ZidG0zRGd3Y1BFQjRlM3Vuemc0T0RVVmxaMmFjTTVlWGxXTHQyTGFxcXF1RHI2NHVDZ2dJc1hMZ1FSVVZGT0gvK1BBdGdJaUlpb3Y1TXE1VWtyVmJxdHNqSVNFbWowVWkvL2UxdjIvUlZWMWRMSlNVbDNSK3NoK3JyNjZXNWMrZEtBUUVCVW41K3ZybTl1TGhZQ2d3TWxQejgvS1J2dnZtbTB6R1dMbDBxN2R1M1QvckxYLzRpelpneFE5Sm9ORDNPRVJVVkpXazBHdW4wNmROU2NYR3hGQkFRWU83VDZYUTlIbTh3YXY2NWt2dm5tNGlJaUt4RFVlY0FYN3QyRGZiMjlsaTVjbVdiUGxkWFYzaDVlZlZwL092WHIrUENoUXZ0OW4zeHhSZW9xcXJDa2lWTE1INzhlSE83dDdjM1FrSkNZRFFhOGZubm4zYzYvdkhqeC9IZWUrOWg3Tml4dmM1NDVmK3pkLzlSVVY5My92aWY5ejBNdjhJUEVYTnFneFkwV0l4RUV4bXR1bEdpdTRpWTZwWlVTOUFTVDFnTnhMYVJpcXQyejluVnRXMk9vcmhzUGNmOUJqeTRsRnFDRGlHbXFjYTZoaUxCSmtTSFRQUWp4c09vcUl1U0tDNFNCWEYrdkw5L0lCTmdBSUg1OFo1aG5vOXpETU85ZCs1OVRXVGt4WnZYKzk1UFBvRWtTWGpwcFpkcytwNSsrdWxoejB0RVJFVGtLYndxQVJaQ3dHUXk0ZWJObTA2WlB6WTJGcnQyN2NMSEgzOXMwM2ZxMUNrQXdQejU4MjM2NXM2ZEN3RERxdWNkRG92RmdwYVdGcGVzUlVSRVJPUnV2Q29CN2tvK3M3S3ljT0hDQllmUEh4Z1lpRTJiTm1IanhvMDRkT2hRano2RHdRQUFmVjY5blRoeElnRGcyclZyRG8rcHQ5bXpad01BZHV6WWdZNk9EcWV2UjBSRVJPUnV2T29tdU96c2JCZ01CbHk4ZUJHclZxMUNZbUlpTWpJeWJFb2Y5SG85VnE5ZWJkZGFPVGs1cUtpb3dQYnQyeEVXRm9aYnQyNUJraVNFaFlYWmpBMExDNE1rU1dodGJiVnJ6Y0hZc0dFRExsNjhpSTgrK2dobnpwd0IwSGxGV0pLODZtZWhRWW1MaTdNQWtBRllBSmdmZmJRK2xtWFpJb1F3UC9yWS9iRlpsbVZMZjg5NzlGeXpFTUw2Y2FDeDNSNmJBVmk2UDYvWGVxZHJhMnYzdWVyL0R4RVJrYWZ5cWdSNDFLaFJLQ29xUW1GaElRNGNPSUJqeDQ3aCtQSGpXTFpzR2JLeXNoQVFFQUFBOFBmM3Q2c2UrT3JWcXhCQ0lESXlFbjUrZmdDQTl2WjJxTlZxQ0NINmZJNWFyZTV4UmJhdHJRMUNDR3RNampKMjdGajg4WTkveE42OWUvSGVlKy9CWkRKaCtmTGwrTm5QZm9hRWhBU0hydVhaTEFBZ0h2MlIwTWQ3cGV2dnN1dWovT2krT1hrUTk4LzFmdTVROUY2bjIzcHJBREFCSmlJaWVveWhmL2QxSTExMzZqKzZrRGtremMzTktDb3FRbGxaR1I0K2ZJaEpreWFob0tBQUlTRWhkc1drMVdxeGQrOWU1T1RrWU5hc1dkYjJPWFBtd0dLeG9LYW1wcy9uelp3NUUvNysvdGI2NGVUa1pBUUdCcUtrcEtUUDhYUG56a1Y3ZTd0ZGRjTmZmUEVGVnE5ZURaVktCWlBKaEtTa0pHemJ0ZzArUGw3MWM1R05HVE02UCtwMFF2ckpUMzRpMWRYVnFaNTg4a25wbTIrK2tmejkvVlVQSGp5UUhqNThLUG42K3FxTVJxT2tWcXRWSnBOSjh2WDFsWXhHbzBxdFZrdG1zMW1TSkVsbHNWZ2tzOWtzcVZRcWxjVmlzYmFwVkNySmJEYXJWQ3FWMUx2ZFlyR29KRW1TTEJaTDEzTWtXWlpWUWdoSmxtVkpDS0dTWlZucUd2T29meDhBMU5iV2V2Ujdtb2lJeUJXOE50TUpEdy9IaGcwYjhNb3JyMkREaGcyb3I2OUhYbDRldG03ZE91dzU3OXk1ZzZLaUl1VG41eU1tSnFaSFgzQndNSnFibTNILy9uMDg4Y1FUUGZwYVcxdGhzVmdRSGg1dWJSczllalNDZ29LR0hjdGdoSWFHUXExVzQ4Q0JBOGpPenNheFk4Y3dmdng0dlBIR0cwNWQxNFBJV3EzV2pNN1NBN2NXRnhmSEs3OUVSRVNENVBXRm4rUEdqY091WGJzQUFCVVZGWGJOMWRqWWlKMDdkOW9rdjBEbmRtY0FjT1hLRlp1K3JyYm82R2hyMi83OSs3Rm56eDY3NGhtc3A1OStHdHUzYndjQUhEbHl4Q1ZyRWhFUkVTbkY2eE5nb0RNSlZxbFVzRmdzZHMwemRlcFV4TWJHOXRrM2MrWk1BRUJWVlpWTlgzVjFOWUJ2dDBOVFF0Y2V3QThlUEZBc0JpSWlJaUpYOEtvRWVNZU9IWDBlSlh6NDhHR1l6V1pNbno3ZGFXc3ZYYm9VdnI2K0tDMHRSVU5EZzdYOTZ0V3JPSGp3SU1MRHc3Rm8wU0tucmQrbHNMQ3d6eVMzckt3TUFLRFJhSndlQXhFUkVaR1NQUHFHbWFIZUJLZlJhS0JTcVJBYkc0dW9xQ2hJa29UNitucWNQMzhlWVdGaDJMZHZIeVpNbU9DMGVOOTU1eDNrNXVZaUlDQUE4Zkh4RUVLZ3Fxb0tEeDgreE85Kzl6dnJIcjM5eWNuSnNUNHVMeStIeVdSQ1NrcEtqekdiTjI4R0FCUVVGQ0EvUHg5NWVYbUlqNCszOW1zMEdqenh4Qk40L3ZubkVSQVFnSXFLQ2p6NzdMTTRlL1lzeG80ZGk4TENRb3dkTzlhQnI5cnpkTHNKem1QZUgzRnhjVExBbStDSWlJZ0d3Nk8vV1E0MUFTNHRMVVYxZFRVTUJnUHUzTGtEdFZxTmlJZ0l2UERDQzBoTFMrdHhFNXF6bkRoeEFzWEZ4VEFZRFBEejg4Tnp6ejJIek14TVBQUE1NNDk5N21DdXpuYnRDcEdabVlrdnYvd1NKMDZjZ0ZxdHR2WWZPM1lNSDM3NElTNWN1SUNXbGhhWXpXWjgvL3ZmUjN4OFBINzYwNS9hdlF2R1NNQUVtSWlJYUdUejZHK1c5bXlETnBJWmpVYTgrT0tMV0xod0liWnQyOWJ2dUlhR0JxeFlzUUtmZlBLSkM2TnpmMHlBaVlpSVJqYXZxZ0gyRm5WMWRlam82T0RCRmtSRVJFUjlZQUk4QXRYVzFpSW9LT2l4TmNWUlVWRzgra3RFUkVSZWh3bndDSlNlbm82VEowLzJxUDBsSWlJaW9rNU1nSW1JaUlqSXF6QUJKaUlpSWlLdjRxTjBBRVJFUk9SZE5MS21Cc0FQbEk2REZGV3BFN29GU2kzT0s4QkVSRVRrYWt4K2FiNlNpL01LTUJFUkVTbmlETGlSdnplYWdSbEtoOEFyd043aSt2WHJiakVIRVJFUmtkSzg3Z3B3VzFzYlNrcEtVRkZSZ1d2WHJxR2pvd05CUVVHSWpJeEVkblkycGsyYjV0SjQ2dXJxc0cvZlB1ajFlblIwZEdEQ2hBbFlzV0lGbGl4WllsZnNzaXlqcnE0T2xaV1ZPSG55SkM1ZHVtUTlKbm13SERFSEVSRVJrYnZ4cWdTNHFha0pHUmtaYUd4c1JIUjBOQklURXlHRXdJMGJONkRYNjNINThtV1hKc0NmZnZvcHNyS3lJRWtTNXMyYkI3VmFqYXFxS216ZHVoVk5UVTFZczJiTnNHTlBTa3JDN2R1MzdZclBFWE1ROVUvbVRURGtxU29Cb2RqTk8wUmtQNjlLZ0hOemM5SFkySWoxNjljakxTMnRSOS9kdTNmUjB0TGlzbGdlUEhpQUxWdTJRSklrRkJZV1lzcVVLUUNBaG9ZR3ZQcnFxeWdvS01EaXhZc1JFUkV4ck5pRGc0T1JuSnlNaElRRXBLZW5vNzI5ZmNneE9tSU9vZ0V3K1NWUE5WL3BBSWpJUGw2VkFOZlUxTURIeHdjclY2NjA2UXNORFVWb2FLaGQ4NTgrZlJyMzd0M0RnZ1dQdnpCdy9QaHhORGMzSXlVbHhacjhBcDNIRXk5ZnZoekZ4Y1U0ZXZRb1huLzk5V0hGWGxaV1p0ZHJjZFFjUkk4ankwcEhRRFI0UWlnZEFSRTVnbGZkQkNlRWdNbGt3czJiTjUweWYyeHNMSGJ0Mm9XUFAvNzRzV05QblRvRkFKZy9mNzVOMzl5NWN3R2dSNzJ0czJNbklpSWk4aFplbFFCM0padFpXVm00Y09HQ3crY1BEQXpFcGsyYnNISGpSaHc2ZEdqQXNRYURBUUF3YWRJa203NkpFeWNDQUs1ZHUyWnRjM2JzUkVSRVJON0NxMG9nc3JPellUQVljUEhpUmF4YXRRcUppWW5JeU1oQVpHUmtqM0Y2dlI2clY2KzJhNjJjbkJ4VVZGUmcrL2J0Q0FzTHMrbS9kZXNXSkVucXN5OHNMQXlTSktHMXRYWElzUk1SRVJIUndMd3FBUjQxYWhTS2lvcFFXRmlJQXdjTzROaXhZemgrL0RpV0xWdUdyS3dzQkFRRUFBRDgvZjN0U2l5dlhyMEtJUVFpSXlQaDUrY0hvSE1MTXlHRWRZMzI5bmFvMVdxSWZncksxR28xT2pvNmhodzdFUkVSRVEzTXF4SmdBUEQxOWNYYXRXdVJrcEtDb3FJaWxKV1ZRYXZWUXEvWG82Q2dBQ0VoSVpnOGVUTEt5OHVITmI5V3E4WGV2WHVSazVPRFdiTm1XZHRYcmx5SndNQkFsSlNVQUFCOGZIeGdOcHY3bmNkb05NTGYzMy9Jc1JNUkVSSFJ3THlxQnJpNzhQQndiTml3QVZxdEZ0SFIwYWl2cjBkZVhwNWRjOTY1Y3dkRlJVWEl6OC92a2Z3Q3dPalJvekZtekJqcjU4SEJ3VENaVExoLy83N05QSzJ0cmJCWUxBZ1BEM2RaN0VUdVRxUFIyUHg1bkYvKzhwZlFhRFRXRzB1SmlJZ0FMMDZBdTR3Yk53NjdkdTBDQUZSVVZOZzFWMk5qSTNidTNJbVltQmlidnYzNzkyUFBuajNXejZPaW9nQUFWNjVjc1JuYjFSWWRIVDNnZW82TW5jamRwYVNrd01mSHgvbzRKU1Zsd1BIdnYvKytkYmNWSWlLaTdydytBUVk2RTBtVlNnV0x4V0xYUEZPblRrVnNiT3lneHM2Y09STUFVRlZWWmROWFhWME5BSU82YXVXbzJJbmMzZWJObTZGV3E2MlBOMi9lM08vWXBxWW03TjY5RzBsSlNhNEtqNGlJUEloWEpjQTdkdXpvODJqZnc0Y1B3MncyWS9yMDZTNkxaZW5TcGZEMTlVVnBhU2thR2hxczdWZXZYc1hCZ3djUkhoNk9SWXNXV2R2ZEtYWWlkeWJMTXJadDJ3WWZIeCtzWDc5ZTZYQ0lpTWdOZWRWTmNGcXRGdVhsNVlpTmpVVlVWQlFrU1VKOWZUM09ueitQc0xBd2wzNnpIRHQyTE5hdFc0ZmMzRnlrcGFVaFBqNGVRZ2hVVlZYaDRjT0gyTGx6WjQrZEhZWWFlMDVPanZXeDBXaTBhUU5ndllKV1VGQ0EvUHg4NU9YbElUNCtmbGh6RUxtTFE0Y080YlBQUHNQMjdkc3hldlRvZnNldFdiTUdnWUdCUFVxVGlJaklPM2hWQXJ4eDQwWlVWMWZEWUREZy9QbnpVS3ZWaUlpSXdLcFZxNUNXbHRidlRXZk9zbUxGQ2p6NTVKTW9MaTVHWldVbC9QejhvTkZva0ptWmlXZWVlY2F1MlBzNmlLTjNXMWZ5cXRQcEVCUVVoRGx6NWd4N0RpSjNjUDM2ZGV6WnN3Y0xGeTVFWW1MaWdHTy8vdnByQkFZR3VpZ3lJaUp5SjE2VkFLZW1waUkxTlZYcE1IcElTRWhBUWtMQ1k4Y05OZmJ1eHlnUHhHZzA0dHk1YzFpNGNLRzF2bktvY3hDNUE0dkZncTFidHlJd01CRC84aS8vOHRqeHBhV2wvZTdEVFVSRUk1dFhKY0JrcTY2dURoMGRIWU5Ld29uYzJSLys4QWQ4OGNVWCtJLy8rQStFaG9ZK2RqeXYvaElSZVMrdnVnbU9iTlhXMWlJb0tBaXpaODlXT2hTaVlidDA2UkxlZnZ0dExGbXlCQysrK0tMUzRSQVJrWnZqRldBdmw1NmVqdlQwZEtYRElMTExsaTFiOFBEaFF3UUhCeU0vUDkrbTMyZzBXdHN6TXpOZEhSNFJFYmtaSnNCRTVQRysvUEpMQU1BNzc3elRaNy9KWkVKQlFRRUFKc0JFUk1RRW1JaEdnSUZ1Mk5Sb05BZ0lDTEFlTUVORVJNUWFZQ0x5U20xdGJXaHZiMWM2RENJaVVnQVRZQ0x5Q0RrNU9UME9aT2w5S010UXBhYW1ZdlhxMVk0SWpZaUlQQXhMSUlnOGxDekxjbC9OdlJ2RUNObnN0dnNoTEYyUDdUbUlaY3lZTVFnS0NySTdMaUlpOGp4TWdEM1k5ZXZYTVg3OGVNWG5JSEtGNFI3TTB0L3o5dS9mYjA4NFJFVGt3Ynd1QVc1cmEwTkpTUWtxS2lwdzdkbzFkSFIwSUNnb0NKR1JrY2pPenNhMGFkTmNHazlkWFIzMjdkc0h2VjZQam80T1RKZ3dBU3RXck1DU0pVdHN4c3F5akxxNk9sUldWdUxreVpPNGRPblNrSk1DUjh4QlJFUkU1TW04S2dGdWFtcENSa1lHR2hzYkVSMGRqY1RFUkFnaGNPUEdEZWoxZWx5K2ZObWxDZkNubjM2S3JLd3NTSktFZWZQbVFhMVdvNnFxQ2x1M2JrVlRVeFBXckZuVFkzeFNVaEp1Mzc1dDE1cU9tSU9JaUlqSWszbFZBcHlibTR2R3hrYXNYNzhlYVdscFBmcnUzcjJMbHBZV2w4WHk0TUVEYk5teUJaSWtvYkN3RUZPbVRBRUFORFEwNE5WWFgwVkJRUUVXTDE2TWlJZ0k2M09DZzRPUm5KeU1oSVFFcEtlbkQrc09ka2ZNUWU3RllySGdkNy83SGY3MHB6OUJsbVg4K01jL3hwdHZ2b2tSVXZwTFJFVGtjRjZWQU5mVTFNREh4d2NyVjY2MDZRc05EVVZvYUtoZDg1OCtmUnIzN3QzRGdnVUxIanYyK1BIamFHNXVSa3BLaWpYNUJZQ29xQ2dzWDc0Y3hjWEZPSHIwS0Y1Ly9YVnJYMWxabVYzeE9Xb09jaS9GeGNXb3JxN0dPKys4ZzdhMk5tUmtaT0I3My9zZWtwT1RsUTZOaUlqSUxYblZObWhDQ0poTUp0eThlZE1wODhmR3htTFhybDM0K09PUEh6djIxS2xUQUlENTgrZmI5TTJkT3hmQThHLzZJZStpMVdxUm5wNk9zV1BIWXVMRWlYajU1WmR4NU1nUnBjTWlJaUp5VzE1MUJYaisvUGs0Y3VRSXNyS3k4SnZmL0FiUFBQT01RK2NQREF6RXBrMmJzSEhqUm1Sblp5TWxKYVhmc1FhREFRQXdhZElrbTc2SkV5Y0NBSzVkdStiUStHamthVzV1UmxOVEU2Wk9uV3B0bXpKbENyUmFyWUpSRVJFNWxrYWpzV25ydWtqVVYxOXZ2cjYrK09TVFR4d2VGM2t1cjBxQXM3T3pZVEFZY1BIaVJheGF0UXFKaVluSXlNaEFaR1JrajNGNnZkN3VEZkp6Y25KUVVWR0I3ZHUzSXl3c3pLYi8xcTFia0NTcHo3NndzREJJa29UVzFsYTdZcUNScit1R3h0R2pSMXZiUm8wYWhXKysrUVlXaXdXUzVGVy81Q0dpRVNvbEpRWGw1ZVV3bVV3MkY1Y0d1dGpVdGROUlltS2lzME1rRCtOVkNmQ29VYU5RVkZTRXdzSkNIRGh3QU1lT0hjUHg0OGV4Yk5reVpHVmxJU0FnQUFEZzcrOXZreFFQeGRXclZ5R0VRR1JrSlB6OC9BQjBicjhtaExDdTBkN2VEclZhM2UrTlNtcTFHaDBkSGNPT2dieUQyV3dHZ0I2SnJpUkp2QUdPaUVhVXpaczM0NE1QUG9ESlpMSTVBR2VnQTNIV3JWc0hZT0FrbWJ5VFZ5WEFRT2V2UWRhdVhZdVVsQlFVRlJXaHJLd01XcTBXZXIwZUJRVUZDQWtKd2VUSmsxRmVYajZzK2JWYUxmYnUzWXVjbkJ6TW1qWEwycjV5NVVvRUJnYWlwS1FFQU9EajQyTk5YdnBpTkJyaDcrOC9yQmpJZTRTRWhBRG8zTVhraVNlZUFBQzB0TFJnMUtoUnZQcnJCWng1a0EwUHlTRlBkLzM2ZGZ6dGIzL0RsQ2xURUJzYnEzUTQ1R2E4TGdIdUVoNGVqZzBiTnVDVlYxN0JoZzBiVUY5Zmo3eThQR3pkdW5YWWM5NjVjd2RGUlVYSXo4OUhURXhNajc3Um8wZjNPSFkxT0RnWXpjM051SC8vdmpWeDZkTGEyZ3FMeFlMdzhQQmh4MExlNGFtbm5rSndjRERxNnVydzFGTlBBZWc4WE9YWlo1OVZPRExuR01wQk5ocU5CZ0VCQWFpdXJuWjZYRU01MEthM29id21aeDVrdzBOeWFLUTVkT2dRWkZtMnVmcTdaczBhQkFZR1lzK2VQUXBGUnU3QWF4UGdMdVBHamNPdVhidnc4c3N2bzZLaXdxNEV1TEd4RVR0MzdyUkpmZ0hiWTFlam9xTFEzTnlNSzFldTJDUXJWNjVjQVFCRVIwY1BPeGJ5RHBJa1llblNwZGkvZnorZWYvNTV0TGEyb3J5OEhMLys5YStWRHMzaDNPMGdteTVEUGRDbXU2RytKbWNlWk1ORGNtZ2thVzl2eDUvKzlDZUVob1ppMGFKRlBmcSsvdnByQkFZR0toUVp1UXV2VDRDQnppUllwVkxCWXJIWU5VLzNPL0VmWitiTW1kRHBkS2lxcXJKSmdMdXVXSFZ0aDBZMGtGLzg0aGQ0NjYyMzhLTWYvUWpCd2NISXpNekVuRGx6bEE3TDRkenBJSnN1d3puUXBydWh2aVpuSG1URFEzSm9KRGx5NUFqdTNidUhWYXRXd2RmWHQwZGZhV2twNzVNZzc5b0hlTWVPSFgxZTRUaDgrRERNWmpPbVQ1L3VzbGlXTGwwS1gxOWZsSmFXb3FHaHdkcCs5ZXBWSER4NEVPSGg0VFkvdFJMMXhjL1BENy8rOWE5eDZ0UXBIRHQyRE11WEwxYzZKS2Q0M0VFMjl0eTRPcERUcDAvanIzLzlhNTk5WFFmYUpDY245M21namRsc3h0R2pSL3VkZTZpdnFheXNER3ZYcnUxeiswUjdPWE51SWxjN2VQQWdKRW5xODkvRHdNQkE2dzNwNUwyODZncXdWcXRGZVhrNVltTmpFUlVWQlVtU1VGOWZqL1BuenlNc0xBenIxNjkzV1N4ang0N0Z1blhya0p1Ymk3UzBOTVRIeDBNSWdhcXFLang4K0JBN2QrNjBlWVBtNU9SWUh4dU5ScHMyNE51N1lRc0tDcENmbjQrOHZEekV4OGNQYXc0aWQ5TDlJSnYrcnFnNlEyeHNMSll2WHc0Zkh4L01temV2UjkvakRyUXBMaTZHVHFmcmNhSmpkMHE5SnFLUjdMUFBQc1BseTVjeGI5NDh2cStvWDE2VkFHL2N1QkhWMWRVd0dBdzRmLzQ4MUdvMUlpSWlzR3JWS3FTbHBibjhwck1WSzFiZ3lTZWZSSEZ4TVNvcksrSG41d2VOUm9QTXpNdytEK2s0ZE9qUVk5dTZrbGVkVG9lZ29DQ2JYNFVQWlE0aWR6TFVnMndjZFFQWFFBZmMySHVnamJNUDV5SHlSZ2NQSGdUQXJjOW9ZRjZWQUtlbXBpSTFOVlhwTUhwSVNFaEFRa0xDb01ZTzlodTYwV2pFdVhQbnNIRGhRcWpWNm1ITlFlUnVCbnVRVFgrY2NjQ052UWZhMlB1YWlLaW5HemR1b0txcUN1UEhqeCtSOTBLUTQzaFZBdXd0NnVycTBOSFJNZWpFbWp5VDZIWVhSMXhjbkF3QXRiVzFJL2JPanNFZVpOTWZaeHh3TTlRRGJYb2ZpR1B2YXlLaW5yUmFMU3dXQzVZdlg4NGIzV2hBVElCSG9OcmFXZ1FGQldIMjdObEtoMExrVUlNNXlLWS96ampnWnFnSDJ2UStFTWZlMTBUVVJaWmxlVERqeEFqT0NqczZPbkQ0OEdINCtmbmhILy94SC9zZDEvc0hVZkpPWHJVTGhMZElUMC9IeVpNbmJjb2ZpRWFLcm9Oc3RGb3RvcU9qclFmWk9FUDNBMjY2Sjc5QTU5WmhKcE1KOSsvZnQzbGVYd2ZhakI0OUdtUEdqT2x6SFZlK0ppSlBrNU9UMCtQRzdkNDNid1BBaHg5K2lOYldWaXhldkhqQUh4eFRVMVB0TG9jaXo4Y0VtSWc4VnRkQk5nQlFVVkhobERVR091QW1LaW9Ld0xlSDEzVFgxNEUyKy9mdmYrenBVNjU0VFVUMm1qWnQycmlmL09RbktsZXRkK2pRSVpoTUp1dmp2bTdvTGkwdEJmRDRtOS9HakJuVDd3K2k1RDFZQWtGRUhzMVJCOW4wWjZBRGJweDFvSTJ6WHhPUnZYeDhmUDdWWURBa2F6U2E5eXdXeTd1aG9hR1ZsWldWSm1ldE41Z2J1THNTNE1mcGZUSXJlU2RlQVNZaWorQk9COWwwc2ZkQUczZDhUZVRadnZycUsvemJ2LzBiRWhJU01IUG1UTHo0NG90NCsrMjNuYktXRU9JN3NpeS9JWVQ0bjd0MzczNFZGeGUzWDZQUi9EQTZPdHJQS1FzU09SQ3ZBQk9SUjNDbmcyeTZET2RBbSs2Rytwb2NjWkFORDhrWnVVd21FMTUvL1hVc1dMQUFCdzhlUkdob0tLNWZ2NDRiTjI0NGZXMGh4R2dBNmJJc3A0ZUVoTFJPbno3OXowS0lkNFVReDNRNlhadlRBeUFhSW8rK0cxU2o2YnpyOWN3WnBTT2hrV1RHak02UE9wM24zQzN0bWR1Z2RiNS9CM2Z2ZXVldk43c09zcmx6NTQ3MUlKc1hYbmhCa1lOc3VqdHg0Z1NLaTR0aE1Camc1K2VINTU1N3J0OERiYm9iNm12U2FEU1BqZVZ4dnlyT3pNekVsMTkraVJNblR2UzRVZFlSYzN1RGIvOVZjSzkvSDJSWmxpOWV2SWlWSzFmaWYvN25mekI2OU9nK3h6bHFGNGk0dUxpM0FXUU9ZbWdiZ0E5bFdYN1gxOWYzU0UxTlRTc0FhR1JONS9kdjhCdTRONXFCem0rME9xRlQ3SDNrVm0vZ29XSUNUTTdBQk5oVmhwWUFrLzJNUmlOZWZQRkZMRnk0RU51MmJWTTZISS9VOWE5Q1hKeEdCaUFETUFPd2RQOG95N0paQ0dIcCtpaUVzR21UWmRuYys3bVArc3l5TEZ1NmYreHJqVjdyV1dwcmExZDI3WUN3Y09GQ2JOcTBDWUdCZ1RieGF6U2FmQWY5cjVnSFlNb3dudmRuQU8rS3Y0ci9SZ2dUWUcvbERna3dTeUNJaUx3RUQ4bHhGQXZRZVFGSm9JOTdhYm91c25aOTdOcWl0L2ZIeHoxdnNCZHJ1OGFGaElRZ0p5Y0hXN1pzUVhWMU5WYXVYSW5VMU5UZWlmQmdydG82a3l5RTRJKzlwRGdtd0VSRVhvS0g1RGlLaE5yYVdtbisvUG1xVzdkdVNTRWhJYXJXMWxaVlVGQ1ExTmJXcGdvSUNKQWVQSGlnVXF2VktwUEpKUG40K0tqTVpyT2tVcWxVSnBOSjVlUGpJM1Y5Tkp2TktrbVNWQmFMUmVyK3NhODJpOFZpZlN6THNpU0VVQWtoVkxJc1N3RCtBSFR1T3ZMKysrL2pqMy84STRxTGkxRldWb2IvL00vL3hQZS8vMzBBZ0N6TGF4M3hmMEFJc1JLZFY0RWY1NkVRNHY5WkxKYlBWU3BWd1prelp6NERBRTJJcHNnUmNSQU5sd2Y5dXRRV1N5RElHVmdDNFNvc2dTRFA0ODQxd0wzYldsdGI4YXRmL1FwZmYvMDF5c3JLQUxpc0JyZ1Z3QWNBM2hWQy9LV3ZtK0JZQSt6ZFdBSkJSRVJFVGhFU0VvTDA5SFNzWGJzV0Zvc0ZrdVRVblUrYkFid3ZTZEs3TFMwdEh4a01oZzVuTGtaa0x5YkFSRVJFSTBCOWZUMHFLeXV4YU5FaVJFUkVvS1dsQmUrOTl4NSs4SU1mT0NYNWxXWDVLd0RsQU40TkRRMDk2Y3lETUx6WjlldlhNWDc4ZUkrYjI5MHhBU1lpSWhvQlFrSkNvTlBwVUZKU2dudjM3aUU4UEJ6ejVzMXp5djdOSnBQcHR6RXhNVC9YYXJWbWgwL2VqN2EyTnBTVWxLQ2lvZ0xYcmwxRFIwY0hnb0tDRUJrWmllenNiRXliTnMycDY5ZlYxV0hmdm4zUTYvWG82T2pBaEFrVHNHTEZDaXhac3NTaHNjcXlqTHE2T2xSV1Z1TGt5Wk80ZE9tU3c3WWdkT2Jjbm9ZSk1CRVIwUWp3bmU5OHgybW52dlYyOXV6Wi96MTc5cXhMMWdLQXBxWW1aR1Jrb0xHeEVkSFIwVWhNVElRUUFqZHUzSUJlcjhmbHk1ZWRtZ0IvK3VtbnlNcktnaVJKbURkdkh0UnFOYXFxcXJCMTYxWTBOVFZoelpvMURvczFLU21wenhNaUhjR1pjM3VhRVpFQWQ5MjBSRVJFUkNOUGJtNHVHaHNic1g3OWVxU2xwZlhvdTN2M0xscGFXcHkyOW9NSEQ3Qmx5eFpJa29UQ3drSk1tZEs1L1hGRFF3TmVmZlZWRkJRVVlQSGl4WWlJaUhCSXJNSEJ3VWhPVGtaQ1FnTFMwOVBSM3Q3dXNOZml6TGs5amFjbndKVUE1aXNjQTQxTW55a2RBRkVYUjlUcGVYT3RIM20rbXBvYStQajRZT1hLbFRaOW9hR2hDQTBOdFd2KzA2ZFA0OTY5ZTFpd1lJRk4zL0hqeDlIYzNJeVVsQlJyOGdzQVVWRlJXTDU4T1lxTGkzSDA2Rkc4L3ZyckRvbTFhOGNPWjNEbTNKN0dveE5nblU3WWZxVlNuenh6bXl5aW5wU3VBZXpOV1RXQmpxalRZNjBmalNSQ0NKaE1KdHk4ZWRONnBkV1JZbU5qc1h6NWN2ajQrR0Rldko3Ykc1ODZkUW9BTUgvK2ZKdm56WjA3RjhYRnhkRHBkTllFMk5teGttTjRkQUpNUk41RDZSckEzcHhaRStpSU9qM1crbmtYUiszdjY2N216NStQSTBlT0lDc3JDNy81elcvd3pEUFBPSFQrd01CQWJOcTBDUnMzYmtSMmRqWlNVbEtzZlFhREFRQXdhZElrbStkTm5EZ1JBSER0MmpXWHhVcU93UVNZaUR5Q2tqV0F2VG03SnRBUmRYcXM5YU9SSkRzN0d3YURBUmN2WHNTcVZhdVFtSmlJakl3TVJFWkc5aGluMSt1eGV2VnF1OWJLeWNsQlJVVUZ0bS9manJDd01OeTZkUXVTSkNFc0xNeG1iRmhZR0NSSlFtdHI2NUJqSldVeEFTWWlqNkJrRFdCdnpxNEpkRVNkSG12OWFDUVpOV29VaW9xS1VGaFlpQU1IRHVEWXNXTTRmdnc0bGkxYmhxeXNMQVFFQkFBQS9QMzk3VW8wcjE2OUNpRUVJaU1qNGVmbkJ3Qm9iMitIV3ExR2Z4ZloxV28xT2pxK1BmZGpzTEVDbmFWUlFvZ2ViZVFhVElDSnlDTW9XUVBZRzJzQ2lWelAxOWNYYTlldVJVcEtDb3FLaWxCV1ZnYXRWZ3U5WG8rQ2dnS0VoSVJnOHVUSktDOHZIOWI4V3EwV2UvZnVSVTVPRG1iTm1tVnQ5L0h4Z2RuYy8zYkhScU1SL3Y3K1E0NFZBRmF1WEluQXdFQ1VsSlFNSzJZYVBxZWVpMGhFNUNoZHlXWldWaFl1WExqZzhQbTcxd0FlT25Sb3dMSERxUWtFbkJjN2tUY0pEdy9IaGcwYm9OVnFFUjBkamZyNmV1VGw1ZGsxNTUwN2QxQlVWSVQ4L1B3ZXlTL1FXVTVrTXBsdy8vNTltK2UxdHJiQ1lyRWdQRHg4V0xHT0hqMGFZOGFNc1N0MkdoNWVBU1lpajZCa0RXQnZyQWtrVXQ2NGNlT3dhOWN1dlB6eXk2aW9xTURXclZ1SFBWZGpZeU4yN3R5Sm1KZ1ltNzZvcUNnME56Zmp5cFVyZVBiWlozdjBYYmx5QlFBUUhSMDlyRmozNzk4LzdKaWt0STJRQUFBZ0FFbEVRVlRKUGt5QWljZ2pLRmtEMkx0T3o1azFnVVEwZU9QR2pZTktwWUxGWXJGcm5xbFRwL2JiTjNQbVRPaDBPbFJWVmRra3dOWFYxUUE2UzU5Y0ZTczVCaE5nSXZJWVN0VUE5cTdUYzJaTklCSFoyckZqQjlhc1dXTlRMbkQ0OEdHWXpXWk1uejdkYVdzdlhib1UrL2Z2UjJscEtWNTY2U1ZFUlVVQjZQeGgrZURCZ3dnUEQ4ZWlSWXZjSWxZYVBDYkFST1J4dXVycVhubmxGV3pZc01GYVYyZlByMEM3MXdEMi9qWG82TkdqRVJRVVpQMDhPRGdZemMzTnVILy9QcDU0NG9rZVl3ZGJFK2pJMklsR09xMVdpL0x5Y3NUR3hpSXFLZ3FTSktHK3ZoN256NTlIV0ZnWTFxOWY3N1MxeDQ0ZGkzWHIxaUUzTnhkcGFXbUlqNCtIRUFKVlZWVjQrUEFoZHU3YzJlTzNPUGJHbXBPVFkzMXNOQnB0MmdCZzgrYk5BODVSVUZDQS9QeDg1T1hsSVQ0KzNxRnpqeFFqZXVOcytoWlBnaHZaUFBQdlY1YS8vZS93WGJ0MkRTKy8vREtDZ29Kdzh1VEpZYzl6N3R3NVNKS0UyTmpZeDQ3TnlNaUFUcWZENzMvL2U1dGZpWDd4eFJmNHAzLzZKeXhZc0FDNXVibDJ4ejUzN2x5MHQ3ZmJkWXFiSSthZ1R0OVd2WXpzZ3llY1RTTnJaQUE0Z3pPREdsOWFXb3JxNm1vWURBYmN1WE1IYXJVYUVSRVJlT0dGRjVDV2x0YnZENXlPZE9MRUNSUVhGOE5nTU1EUHp3L1BQZmNjTWpNemJRNjZzRGRXalViejJGZ2U5MTdPek16RWwxOStpUk1uVGtDdFZqdDBia2VZZ1JtZGF3bWRZdThqWGdFbUlvL21paHJBM2xnVFNPUmFxYW1wU0UxTlZUU0doSVFFSkNRa1BIYWN2YkhhbTRBYWpVYWNPM2NPQ3hjdTdKSDhPbUx1a1lUYm9CR1JSOWl4WTBlZlIvc3FVVmUzZE9sUytQcjZvclMwRkEwTkRkYjJnV29DM1NWMkloclo2dXJxME5IUk1haGszWnZ4Q2pBUmVRUWxhd0I3YzNaTjRGRHE5RmpyUjBUZDFkYldJaWdvQ0xObnoxWTZGTGZHR2lZdjRaazFvalJZU3Z6OVRwczJiVnhNVE14TnJWYmIvM1lJQXhwYURiQTcxQUQyNXF5YXdLSFU2Ymw3cmQ5SXd4cGd4eGhxRFRDTkxPNVFBOHczc0pkZ0FqeXlLZkgzR3hjWDk3WXN5OG1TSkwxbnNWamVEUTBOcmF5c3JEUU5mZ2JIM0FUbnpZeEdJMTU4OFVVc1hMZ1EyN1p0VXpvY3I4QUUyREdZQUhzM2QwaUFXUUpCUk1NbWhQaU9MTXR2Q0NIZXVIdjM3cDI0dUxqM2hSRHYzcjE3OTRUQllPaDQvQXhrRDliNkVSRU5EeE5nSW5JSUljUm9BT215TEtlSGhJUzBUcDgrL2M5Q2lIZUZFTWQwT2wyYjB2R05SS3oxSXlJYUh1NENRVVRPRUNLRVdBbmdYVm1XYjhYRnhaVk5uejU5eGF4WnMzamNtUU9scDZmajVNbVRObHNkRVJIUndIZ0ZtR2dFaVl1TGU5dUZ5ODBiNUxoQUFNdUVFTXVNUmlQaTR1TCtET0RkczJkYllUSXhIeWJQRkJjWGR3bEFKQUFUQURNQWt5ekxKaUdFR1lCSkNHR1daZG5hSjRRd3liSnM3ajcrMFhQTVFvanViZGErN25NOCttajQvUFBQZHdKZzVUeVJuWmdBRTQwTTdRQUNBR1FxSGNnZ3lFSUltVGUva1lkVEExQTkrZ01BRU4zdWkrdjlCZDdmRjd3WTRGNjY3cy9wR2pkejVzeVMwNmRQWHg5T3dFVDBMU2JBUkNPQXhXTDVPeUdFU3d0Qkg1VTRET1lxOEVNaHhQK3pXQ3lmcTFTcWdqTm56bnpXMlJ4UzVNVHdpSnlxdHJZMlNxUFJxSUtEZzFXM2J0M3k4ZmYzVjZsVUtoOGhoTS9EaHc5VmtpVDVHSTFHbFNSSlBvLytxRXdtazQ4a1NTb2hoSS9aYkZZSklYeUVFRDZTSktuTVpyT1BFRUlsaFBDeFdDdytRZ2dWQUI5WmxsVUFmSVFRaFFCZ05CcFZBMGRHUklQQkJKaG9CTkRyOVhvQWVsZXVHUmNYOXp6NlQ0QmJBWHdBNEYwaHhGOTRFeHlOUUJhZFRtY0JZSFRGWW5GeGNWdlFXWEpCUkE3QUJKaUlIS1Vad1B1U0pMM2IwdEx5RWJkQkl5SWlkOFVFbUlpR1RaYmxyd0NVQTNnM05EVDA1TkFPd3ZCdTE2OWZ4L2p4NHhXZmc0aklHekVCSnFKaE1abE12NDJKaWZuNThJOUNIcnEydGphVWxKU2dvcUlDMTY1ZFEwZEhCNEtDZ2hBWkdZbnM3R3hNbXpiTlZhRUE2RHlJWXQrK2ZkRHI5ZWpvNk1DRUNST3dZc1VLTEZteXhHYXNMTXVvcTZ0RFpXVWxUcDQ4aVV1WExnMzVLR0pIekVGRVJFeUFpV2lZenA0OSs3OW56NTUxMlhwTlRVM0l5TWhBWTJNam9xT2prWmlZQ0NFRWJ0eTRBYjFlajh1WEw3czBBZjcwMDArUmxaVUZTWkl3Yjk0OHFOVnFWRlZWWWV2V3JXaHFhc0thTld0NmpFOUtTc0x0MjdmdFd0TVJjeEFSRVJOZ0l2SVF1Ym01YUd4c3hQcjE2NUdXbHRhajcrN2R1MmhwYVhGWkxBOGVQTUNXTFZzZ1NSSUtDd3N4WmNvVUFFQkRRd05lZmZWVkZCUVVZUEhpeFlpSWlMQStKemc0R01uSnlVaElTRUI2ZWpyYTI5dUh2SzRqNWlBaUlpYkFST1FoYW1wcTRPUGpnNVVyVjlyMGhZYUdJalEwMUs3NVQ1OCtqWHYzN21IQmdnV1BIWHY4K0hFME56Y2pKU1hGbXZ3Q1FGUlVGSll2WDQ3aTRtSWNQWG9VcjcvK3VyV3ZyS3pNcnZnY05RY1JFZkVvWkNMeUVFSUltRXdtM0x4NTB5bnp4OGJHWXRldVhmajQ0NDhmTy9iVXFWTUFnUG56NTl2MHpaMDdGd0JZbTB0RTVNYVlBQk9SUitoS05yT3lzbkRod2dXSHp4OFlHSWhObXpaaDQ4YU5PSFRvMElCakRRWURBR0RTcEVrMmZSTW5UZ1FBWEx0MnplRXhFaEdSWTdBRWdvZzhRbloyTmd3R0F5NWV2SWhWcTFZaE1URVJHUmtaaUl6c2VUYUFYcS9INnRXcjdWb3JKeWNIRlJVVjJMNTlPOExDd216NmI5MjZCVW1TK3V3TEN3dURKRWxvYlcyMUt3WWlJbkllSnNCRTVCRkdqUnFGb3FJaUZCWVc0c0NCQXpoMjdCaU9IeitPWmN1V0lTc3JDd0VCQVFBQWYzOS9tNlI0S0s1ZXZRb2hCQ0lqSStIbjV3ZWdjL3MxSVlSMWpmYjJkcWpWYWdnaCtweERyVmFqbzRQbmdCQVJ1U3Ntd0NPWUxNdHlYODI5RzBSLzM4V0ozSXl2cnkvV3JsMkxsSlFVRkJVVm9heXNERnF0Rm5xOUhnVUZCUWdKQ2NIa3laTlJYbDQrclBtMVdpMzI3dDJMbkp3Y3pKbzF5OXErY3VWS0JBWUdvcVNrQkFEZzQrTURzN24vN1krTlJpUDgvZjJIRlFNUkVUa2ZhNENKeU9PRWg0ZGp3NFlOMEdxMWlJNk9SbjE5UGZMeTh1eWE4ODZkT3lncUtrSitmbjZQNUJjQVJvOGVqVEZqeGxnL0R3NE9oc2xrd3YzNzkyM21hVzF0aGNWaVFYaDR1RjN4RUJHUjh6QUJKaUtQTlc3Y09PemF0UXNBVUZGUllkZGNqWTJOMkxsekoySmlZbXo2OXUvZmp6MTc5bGcvajRxS0FnQmN1WExGWm14WFczUjB0RjN4RUJHUjh6QUJKaUtQTm03Y09LaFVLbGdzRnJ2bW1UcDFLbUpqWXdjMWR1Yk1tUUNBcXFvcW03N3E2bW9BMzI2SFJrUkU3b2NKc0Jld1dDelE2L1hZdlhzM1RDYVQwdUVRRGN1T0hUdjZQQWI0OE9IRE1Kdk5tRDU5dXN0aVdicDBLWHg5ZlZGYVdvcUdoZ1pyKzlXclYzSHc0RUdFaDRkajBhSkZMb3VIaUlpR2hqZkJlWUdrcENRSUlYRDc5bTI4K2VhYlNvZEROQ3hhclJibDVlV0lqWTFGVkZRVUpFbENmWDA5enA4L2o3Q3dNS3hmdjk1bHNZd2RPeGJyMXExRGJtNHUwdExTRUI4ZkR5RUVxcXFxOFBEaFEremN1ZE82WTBTWG5Kd2M2Mk9qMFdqVEJnQ2JOMjhHQUJRVUZDQS9QeDk1ZVhtSWo0OGYxaHhFUk5RLzN2MC9nblh0QXZIbGwxL0NhRFRpdGRkZXd5ZWZmQUpmWDk4ZTQ3Z0xCQ21qOCt1eno3MUsrbEJhV29ycTZtb1lEQWJjdVhNSGFyVWFFUkVSZU9HRkY1Q1dscWJJVFdjblRweEFjWEV4REFZRC9Qejg4Tnh6enlFek14UFBQUE9NelZpTlJ2UFkrYnBPajh2TXpNU1hYMzZKRXlkT1FLMVdEMnNPY281di83VjA3YitiY1hGeERRQWlMUmJMQkwxZTMrREt0WjFCSTJ0a0FEaURNMHFIUWdxWWdSa0FBSjNRS1paLzhBcXdGNWc4ZVRMT25UdW5kQmhFZGtsTlRVVnFhcXJTWWZTUWtKQ0FoSVNFUVkwZGJHSnFOQnB4N3R3NUxGeTRzRWZ5TzVRNWlJaG9ZS3dCSmlKeUkzVjFkZWpvNkJoMFlrMUVSRVBIQkppSXlJM1UxdFlpS0NnSXMyZlBWam9VSXFJUml5VVFSRVJ1SkQwOUhlbnA2VXFIUWVRU1hiV2dSSzdHSzhCRVJFVGthcFZLQjBDS3ExUnljVjRCSmlJaUlwZlNDZDBDcFdOUVVseGNuQXdBdGJXMTNJVkpJVXlBdlVEM3JaUG16SmxqZmN3N3lvbUlpTWdiTVFIMkFreDBpWWlJaUw3RkdtQWlJaUlpOGlwTWdJbUlGSEQ5K25XM21JT0l5QnV4QklLSVBFWmJXeHRLU2twUVVWR0JhOWV1b2FPakEwRkJRWWlNakVSMmRqYW1UWnZtMVBYcjZ1cXdiOTgrNlBWNmRIUjBZTUtFQ1ZpeFlnV1dMRm55Mk9mS3NveTZ1anBVVmxiaTVNbVR1SFRwMHBETGt4d3hCeEVSTVFFZTBZVDQ5cXg2M25GS25xNnBxUWtaR1Jsb2JHeEVkSFEwRWhNVElZVEFqUnMzb05mcmNmbnlaYWNtd0o5KytpbXlzcklnU1JMbXpac0h0VnFOcXFvcWJOMjZGVTFOVFZpelpzMkF6MDlLU3NMdDI3ZnRpc0VSY3hBUkVSTmdJdklRdWJtNWFHeHN4UHIxNjVHV2x0YWo3KzdkdTJocGFYSGEyZzhlUE1DV0xWc2dTUklLQ3dzeFpjb1VBRUJEUXdOZWZmVlZGQlFVWVBIaXhZaUlpT2gzanVEZ1lDUW5KeU1oSVFIcDZlbG9iMjhmY2h5T21JT0lpSmdBRTVHSHFLbXBnWStQRDFhdVhHblRGeG9haXREUVVMdm1QMzM2Tk83ZHU0Y0ZDMnkzSnoxKy9EaWFtNXVSa3BKaVRYNEJJQ29xQ3N1WEwwZHhjVEdPSGoySzExOS92ZC81eThySzdJclBVWE1RRVJGdmdpTWlEeUdFZ01sa3dzMmJONTB5ZjJ4c0xIYnQyb1dQUC83WXB1L1VxVk1BZ1BuejU5djB6WjA3RndDM0d5UWk4aVJNZ0luSUkzUWxuMWxaV2JodzRZTEQ1dzhNRE1TbVRadXdjZU5HSERwMHFFZWZ3V0FBQUV5YU5Nbm1lUk1uVGdRQVhMdDJ6ZUV4RVJHUmM3QUVnb2c4UW5aMk5nd0dBeTVldkloVnExWWhNVEVSR1JrWmlJeU03REZPcjlkajllclZkcTJWazVPRGlvb0tiTisrSFdGaFliaDE2eFlrU1VKWVdKak4yTEN3TUVpU2hOYldWcnZXSkNJaTEyRUNURVFlWWRTb1VTZ3FLa0poWVNFT0hEaUFZOGVPNGZqeDQxaTJiQm15c3JJUUVCQUFBUEQzOTdkSmlvZmk2dFdyRUVJZ01qSVNmbjUrQUlEMjluYW8xV3AwMjFpbEI3VmFqWTZPRHV2bmJXMXRFRUpZWXlJaUl2ZkNCSmlJUElhdnJ5L1dybDJMbEpRVUZCVVZvYXlzREZxdEZucTlIZ1VGQlFnSkNjSGt5Wk5SWGw0K3JQbTFXaTMyN3QyTG5Kd2N6Sm8xeTlydTQrTURzOW5jNy9PTVJpUDgvZjJ0bjY5Y3VSS0JnWUVvS1NrWlZoeEVST1JjckFFbUlvOFRIaDZPRFJzMlFLdlZJam82R3ZYMTljakx5N05yemp0MzdxQ29xQWo1K2ZrOWtsK2djL3N4azhtRSsvZnYyenl2dGJVVkZvc0Y0ZUhoMXJiUm8wZGp6Smd4ZHNWRFJFVE93d1NZaUR6V3VISGpzR3ZYTGdCQVJVV0ZYWE0xTmpaaTU4NmRpSW1Kc2VtTGlvb0NBRnk1Y3NXbXI2c3RPanJhMnJaLy8zN3MyYlBIcm5pSWlNaDVtQUFUa1VjYk4yNGNWQ29WTEJhTFhmTk1uVG9Wc2JHeGZmYk5uRGtUQUZCVlZXWFRWMTFkRGVEYjdkQ0lpTWo5TVFFbUlvK3dZOGVPUG84QlBuejRNTXhtTTZaUG4rNjB0WmN1WFFwZlgxK1VscGFpb2FIQjJuNzE2bFVjUEhnUTRlSGhXTFJva2RQV0p5SWl4K0pOY0VUa0ViUmFMY3JMeXhFYkc0dW9xQ2hJa29UNitucWNQMzhlWVdGaFdMOSt2ZFBXSGp0MkxOYXRXNGZjM0Z5a3BhVWhQajRlUWdoVVZWWGg0Y09IMkxsejUyTjNmTWpKeWJFK05ocU5ObTBBc0huelpnQkFRVUVCOHZQemtaZVhoL2o0K0dITlFVUkUvZXQ3VHg4YWNlTGk0bVFBcUsydDVkODV1UWxaL3ZhL2oxZGFXb3JxNm1vWURBYmN1WE1IYXJVYUVSRVJlT0dGRjVDV2x0YmpKalJuT1hIaUJJcUxpMkV3R09EbjU0Zm5ubnNPbVptWmVPYVpaeDc3WEkxRzg5Z3hYYWZKWldabTRzc3Z2OFNKRXllZ1ZxdUhOUWM1eDdjNzRmV3pKNTZUeE1YRk5RQ0l0RmdzRS9SNmZZTXIxeWJINC9kazVmRi8vQWcwYmRxMGNUNCtQdi9hcXpuejBjZjg3bzBtayttM1o4K2UvVi9YUkViVTNkQVNZRzloTkJyeDRvc3ZZdUhDaGRpMmJadlM0VkF2VElESkVaZ0FLNDhsRUNOUVRFek1UWVBCa0N5RStFNGYzVjJKTUdSWi9pb21KdWJuWjgrZWRXRjBSRFNRdXJvNmRIUjBJQ0VoUWVsUWlJaEdMTjRFTndKcHRWcXpKRW52RFdKb3VWYXI3WDkzZnlKeXVkcmFXZ1FGQldIMjdObEtoMEpFTkdJeEFSNmhMQmJMdTRNWU5wZ3hST1JDNmVucE9IbnlaSS9hWHlJaWNpd213Q09VSkVrblpWbStNOENRNXREUTBKTXVDNGlJaUlqSVRUQUJIcUYwT3AxUkNQSCtBRVBlcjZ5c05Ma3NJQ0lpSWlJM3dRUjRCQk5DOUZ2aUlFa1N5eCtJaUlqSUt6RUJIc0h1M3IxN0FrQnJIMTJ0TFMwdEg3azZIaUlpSWlKM3dHM1FSakNEd2RBeGZmcjBQd3NoVnZicStzQmdNSFFvRWhRUkVaRVhrdVUrZHoyM2FSUEN0WHRNZXl0ZUFSN2graW1EWVBrREVSRVJlUzBtd0NPY0VPSVlnTFp1VFcxQ2lMOG9GUThSRVJHUjBwZ0FqM0E2bmE0TndJZGRud3Noamo1cUl5SWlJdkpLVElDOWdDekwxcEtIUVI2UVFVUkVSRTVnc1ZpZzErdXhlL2R1bUV6Y2pWUXB2QW5PQy9qNitoNHhHbzBBZ01EQXdDTUtoME5FUk9TMWtwS1NJSVRBN2R1MzhlYWJieW9kanRmaUZXQXZVRk5UMHdyZ3p3QStPSFhxMURkS3gwTkVST1N0OXV6Wmc5emNYS1hEOEhwTWdMM0h1d01kakVGRVJFVE9OM255WktWRElIaFJDWVNzMGRRQStJSFNjU2lsNnpTTUVJMm1TTWs0RkZZcGRMb0ZTZ2RCUkRRWS9ld2JlNlYzQS9lTkpSbzZyMG1BNGNYSkx3Q0VLQjJBZTVpdmRBQkVSRVNrUEc5S2dEdWRPYU4wQktTRUdUT1Vqb0NJaUlqY0JHdUFpWWlJaU1pck1BRW1JaUp5WXhhTEJYbDVlVml3WUFIbXo1K1BQWHYyb08veVlDSWFMTzhyZ1NBaUl2SWd4Y1hGcUs2dXhqdnZ2SU8ydGpaa1pHVGdlOS83SHBLVGs1VU9qWVpCbzlGWUg4K1pNOGY2V0tmVEtSR08xMklDVEVSRTVNYTBXaTNXcmwyTHNXUEhBZ0JlZnZsbEhEbHloQW13aDJLaTZ4NVlBa0ZFUk9TbW1wdWIwZFRVaEtsVHAxcmJwa3laZ3ZyNmVnV2pJdko4VElDSmlJamMxTzNidHdFQW8wZVB0cmFOR2pVSzMzenpEU3dXaTFKaEVYazhKc0JFUkVSdXltdzJBd0FrNmR0djE1SWtnV2RmRU5tSENUQVJFWkdiQ2ducFBNYm83dDI3MXJhV2xoYU1HaldxUjFKTTdrOTBvOUZvb05Gb2VyUjFVVHBPYjhGM0R4RVJrWnQ2NnFtbkVCd2NqTHE2T210YlhWMGRubjMyV1FXakl2SjhUSUNKaUlqY2xDUkpXTHAwS2ZidjM0L2J0Mi9qOHVYTEtDOHZ4eXV2dktKMGFFUWVqZHVnRVJFUnViRmYvT0lYZU91dHQvQ2pILzBJd2NIQnlNek03TEYvTEJFTm5kZlVtc2dhVGVleE9XZk9LQndKS1dMR0RBQ0EwT204NW12ZS9YVWVaY1VEcmNpVGZGdWg2ZnhhVFhtUXg3MnhidFR6eE1YRnlRQlFXMXZMdnp1RjhBb3dFU21LMzdxSmlNalZXQU5NUkVxcFZEb0FvcUZTcTV2aDY5djB1ZEp4RUpGOWVBV1lpQlFpRmlnZHdVakZYNjg2ejdScG1yVVdpMFgrbkNrd2tVZGpBa3hFUkRSSXNpd3ZGMExJQU41MjlscmRhM3ZqNHVJYUFFUmFMSllKZXIyK3dkbHJFNDEwVElDSmlJZ0dRYVBSakpGbCtlKzdIdXQwdXR0S3gwVHViOXEwYWVOOGZIeit0YSsrdUxpNEhqOUltVXltMzU0OWUvWi9YUk9aZDJNQ1RFUkVOQWdXaStWSFhSZGxMUmJMUHdMWXIyeEU1QWxpWW1KdUdneUdaQ0hFZC9yb3p1eDZJTXZ5VnpFeE1UOC9lL2FzQzZQelhyd0pqb2lJYUJDRUVNdTZmYnFzMzRGRTNXaTFXck1rU2U4TlltaTVWcXMxT3owZ0FzQUVtSWlJNkxHZWYvNzVVUUFTdWo0WFFpelVhRFNoQ29aRUhzUmlzYnc3aUdHREdVTU93Z1NZaUlqb01TUkpXZ0pBM2ExSkxjdnlFcVhpSWM4aVNkSkpXWmJ2RERDa09UUTA5S1RMQWlJbXdFUkVSSVBRVjhrRHl5Qm9VSFE2blZFSThmNEFROTZ2ckt3MHVTd2dZZ0pNUkVRMGtOalkyQ0FBU1gxMEpVMmJOdTBKVjhkRG5ra0kwVytKZ3lSSkxIOXdNU2JBUkVSRUEvRDM5MThNd0wrUHJnQ1ZTclhZMWZHUVo3cDc5KzRKQUsxOWRMVzJ0TFI4NU9wNHZCMFRZQ0lpb2dISXN0eHZxVU92blNHSSttVXdHRHBrV2Y1ekgxMGZHQXlHRHBjSDVPV1lBQk1SRWZWai92ejUvZ0IrT01DUUpZL0dFRDFXUDJVUUxIOVFBQk5nSWlLaWZ0eTllemNSUU5BQVE0SmFXMXNYdWlvZThteENpR01BMnJvMXRRa2gvcUpVUE42TUNUQVJFVkUvSkVsNmJJbkRRQ1VTUk4zcGRMbzJBQjkyZlM2RU9QcW9qVnlNQ1RBUkVWRWZZbU5qZldWWi9zZkhqUk5DL0NnMk50YlhGVEdSNTVObDJWcnlNTWdETXNnSmZKUU9nSWlJeUIzNSsvdUhXeXlXM2QzYmhCQy9BUUJabHYrdDkxZ0FOMTBZSG5rb1gxL2ZJMGFqRVFBUUdCaDRST0Z3dkJZVFlDSWlvajdvZExxYkFIN2J2UzB1THU0M0FQRDU1NS8vdHM4bkVUMUdUVTFOYTF4YzNKOEJ5S2RPbmZwRzZYaThGUlBnZm1nMEdwczJuVTQzWUgrWDNidDNZLzc4K2M0SWk0aW9UN0lzeTMwMTkyNFFRZ2dYaEVORUEzdFhDTkhYZTVaY2hBbHdQMUpTVWxCZVhnNlR5WVNVbEpRK3gvajQrT0RIUC82eFRYdEVSSVN6d3lNaUl2Sllzdng2RFNCK29IUWNTbWx0TlFPUUVSS2lLVkk2RnVYSWxVTHNXNkRVNmt5QSs3RjU4Mlo4OE1FSE1KbE0yTHg1YzU5ajFHcDF2MzFFUkVUVUgrOU5mZ0VnSkVTbGRBaHVRTXhYY25VbXdFUkVSS1NRZktVRElFVmtLaDBBdDBGenRqVnIxbURkdW5WS2gwRkVYc0ppc1VDdjEyUDM3dDB3bVV4S2gwTkU1Slo0QmRnT1JxTVJPVGs1OFBYMXhYZS8rMTNNbXpmUHB2NzM2NisvUm1CZ29FSVJFcEczU1VwS2doQUN0Mi9meHB0dnZxbDBPRVJFYm9rSnNCMU1KaE1PSFRway9YejM3dDNJeU1qQTY2Ky9ibTByTFMwRmI3b21JbGZaczJjUGpFWWpYbnZ0TmFWRElTSnlXMHlBaCtrdmYva0xRa0pDb0ZLcGNPdldMUnc3ZGd6NStmbDQrKzIzTVg3OGVDUWxKUUVBci80U2tVdE5uandaNTg2ZFV6b01JaUszeGhyZ1lSb3paZ3g4ZlgyaFVxa3dkdXhZdlBiYWE5WWRJVXBMU3hXT2pvaUlpSWo2d3dUWWdSWXZYZ3doQkF3R2c5S2hFQkVSRVZFL21BQTdrSyt2THlSSlF0OEhNaEVSRVJHUk8yQU5zQU9kUFhzV1pyTVpNVEV4U29kQ1JFUk9GQmNYOTdhTGw0eDA4WHBFSXhvVDRHSDQ0b3N2TUg3OGVJd2VQZHJhZHZ2MmJXemZ2aDBBOFBMTEwxdmIyOXJhSUlSQVFFQ0F5K01rSWlLSGF3Y1FBSVYyOHZmejgydFhZbDJpa1lZSmNEOXljbkpnTkJxdGp3RlliM0w3OU5OUDhjWWJiMENqMGVDNzMvMHVXbHBhOE1rbm42Qzl2UjFKU1VrOUV1RFUxRlFFQlFXaHBLVEU5UytDaUx5T1JxT3hQcDR6WjQ3MXNVNm5VeUtjRWNkaXNmeWRFR0syRW1zTEljN1gxTlI4cGNUYVJDTU5FK0IrZE4vZnQrdHhWd0k4WThZTW5EbHpCdWZQbjBkTlRRMmVlT0lKVEpreUJjbkp5WGpwcFpkNnpETm16QmdFQlFXNUxuQWk4bXBNZEoxTHI5ZnJBZWlWam9PSTdPTTFKelRJR2szbm5XbG56aWdjQ1NsaXhnd0FnTkRwdk9acm5yeUxQTWk3YndWUDVpRTNJTXNaajc1ZTg1VU5oQlRTV1VFa1JJRmkveDd4Q2pBUmtRZWJObTNhT0I4Zm4zOVZPZzRpSWsvQ2JkQ0lpRHhZVEV6TVRWbVdrNVdPZzRqSWsvQUtNQkdSQjlOcXRXYU5Sdk9lUnFONVk2QnhzaXovZjU5Ly92blBYQlVYRVpFNzR4VmdJaUlQWjdGWTNoM0VzTUdNSVNMeUNreUFpWWc4bkNSSkoyVlp2alBBa09iUTBOQ1RMZ3VJaU1qTk1RRW1Jdkp3T3AzT0tJUjRmNEFoNzFkV1ZwcGNGaEFSa1p0akFreEVOQUlJSWZvdGNaQWtpZVVQUkVUZE1BRW11elEwTlBRNGJZcUlsSEgzN3QwVEFGcjc2R3B0YVduNXlOWHhFQkc1TXliQVh1YjY5ZXRLaDBCRVRtQXdHRHBrV2Y1ekgxMGZHQXlHRHBjSFJFVGt4cmdOMmdEYTJ0cFFVbEtDaW9vS1hMdDJEUjBkSFFnS0NrSmtaQ1N5czdNeGJkbzA2MWlOUm9PQWdBQlVWMWM3UGE2NnVqcnMyN2NQZXIwZUhSMGRtREJoQWxhc1dJRWxTNWJZakpWbEdYVjFkYWlzck1USmt5ZHg2ZElsaHh5Vit2WFhYK1B0dDkvR1gvLzZWeng4K0JDelpzMUNXRmdZWnMrZWpYLy85MyszZTM0aUdycEhaUkFyZXpXei9JR0lxQmNtd1Axb2FtcENSa1lHR2hzYkVSMGRqY1RFUkFnaGNPUEdEZWoxZWx5K2ZMbEhBdXdxbjM3NktiS3lzaUJKRXViTm13ZTFXbzJxcWlwczNib1ZUVTFOV0xObVRZL3hTVWxKdUgzN3RrTmp1SG56Smw1NzdUVTBOemNqTmpZV2RYVjErT0VQZjRoTGx5N2hvNDgrWWdKTXBCQWh4REZabHRzQUJENXFhaE5DL0VYSm1JaUkzQkVUNEg3azV1YWlzYkVSNjlldlIxcGFXbysrdTNmdm9xV2x4ZVV4UFhqd0FGdTJiSUVrU1Nnc0xNU1VLVk1BZE5iaHZ2cnFxeWdvS01EaXhZc1JFUkZoZlU1d2NEQ1NrNU9Sa0pDQTlQUjB0TGUzMngxSFhsNGVidCsralczYnR1SFpaNS9GaWhVcnNHWExGZ0RBcFV1WDdKNmZpSVpIcDlPMXhjWEZmUWhnR1FBSUlZN3FkTG8yaGNNaUluSTdyQUh1UjAxTkRYeDhmTEJ5WmUvZkpnS2hvYUdJakl4MHlycW5UNS9HWC8vNjF6NzdqaDgvanVibVppUW5KMXVUWHdDSWlvckM4dVhMWVRhYmNmVG8wUjdQS1Nzcnc5cTFhekZwMGlTSHhmakpKNTlBa2lTODlOSkxObjFQUC8yMHc5WWhvcUdUWmRsYThqRElBektJaUx3T0UrQitDQ0ZnTXBsdzgrWk5sNjRiR3h1TFhidDI0ZU9QUDdicE8zWHFGQUJnL3Z6NU5uMXo1ODRGQUlmVTl3Nkd4V0pSNUNvNEVRM00xOWYzU05mandNREFJd09OSlNMeVZreUErOUdWWkdabFplSENoUXVQSGEvVDZSeHlBMXhnWUNBMmJkcUVqUnMzNHRDaFF6MzZEQVlEQVBSNU5YZml4SWtBZ0d2WHJ0a2R3K1BNbmowYkFMQmp4dzUwZFBEbWNpSjNVbE5UMHdyZ3p3QStPSFhxMURkS3gwTkU1STVZQTl5UDdPeHNHQXdHWEx4NEVhdFdyVUppWWlJeU1qSUdYZnFnMSt1eGV2VnF1MkxJeWNsQlJVVUZ0bS9manJDd01OeTZkUXVTSkNFc0xNeG1iRmhZR0NSSlFtdHJYOXVBT3RhR0RSdHc4ZUpGZlBUUlJ6aHo1Z3lBeml2Q2tzU2ZwNGpjeEx0Q0NGbnBJSWlJM0JVVDRINk1HalVLUlVWRktDd3N4SUVEQjNEczJERWNQMzRjeTVZdFExWldGZ0lDQWdaOHZyKy92MTExd2xldlhvVVFBcEdSa2ZEejh3TUF0TGUzUTYxV1F3alI1M1BVYXJWZFYyVGIydG9naEhqc2F4czdkaXorK01jL1l1L2V2WGp2dmZkZ01wbXdmUGx5L094blAwTkNRc0t3MXlkeUZGbWpxUUh3QTZYalVFclhqOEVoR2syUmtuRW9yRkxvZEF1VURvS0kzRlBmbWRRSUpHczBuVmRESGwyeEhJcm01bVlVRlJXaHJLd01EeDgreEtSSmsxQlFVSUNRa0JCSGh3a0EwR3ExMkx0M0wzSnljakJyMWl4cis1dzVjMkN4V0ZCVFU5UG44MmJPbkFsL2YvOCs2NGVCempyaDl2YjJmdXVFazVPVEVSZ1lpSktTa2tISCtzVVhYMkQxNnRWUXFWUXdtVXhJU2tyQ3RtM2I0T1BqWmo5YnpaZ0JBQkE2bmRkOHpYc3o2L3VkdkJyZjcrNUxsak1ldlVmemxRMkVGSklKQUJDaVFMSDNxSnRsS2U0cFBEd2NHelpzd0N1dnZJSU5HemFndnI0ZWVYbDUyTHAxcThQWHVuUG5Eb3FLaXBDZm40K1ltSmdlZmNIQndXaHVic2I5Ky9meHhCTlA5T2hyYlcyRnhXSkJlSGo0c05jZVBYbzBnb0tDaHZTYzBOQlFxTlZxSERod0FObloyVGgyN0JqR2p4K1BOOTU0WTloeEVEbk1NSDdncFJIZzBRKzhSRVQ5WWRIbUVJd2JOdzY3ZHUwQ0FGUlVWRGhsalJXdkZwTUFBQlEyU1VSQlZNYkdSdXpjdWRNbStRVTZ0enNEZ0N0WHJ0ajBkYlZGUjBjUGUrMzkrL2RqejU0OXczcnUwMDgvamUzYnR3TUFqaHpoamVkRVJPUTRHbzNHNWs5M0Zvc0ZodzRkd3F1dnZvb1hYbmdCOCtiTncrclZxMUZaV2FsTXdPVDJtQUFQMGJoeDQ2QlNxV0N4V0p3eS85U3BVeEViRzl0bjM4eVpNd0VBVlZWVk5uMWRPMUIwYlllbWhLNDlnQjg4ZUtCWURFUkVOUEtrcEtSWVMrdFNVbEtRa3BKaTdUT1pUUGpsTDMrSm5Kd2MzTDU5R3drSkNZaVBqOGVsUzVld1ljTUdsSmFXS2hVMnVURW13UDNZc1dOSG4wY0lIejU4R0dhekdkT25UM2Q1VEV1WExvV3ZyeTlLUzB2UjBOQmdiYjk2OVNvT0hqeUk4UEJ3TEZxMHlPbHhGQllXOXBua2xwV1ZBWUROVCtaRVJFVDIyTHg1TTlScXRmWHg1czJiclgxLytNTWZjT3JVS2Z6ZDMvMGREaDgrakczYnR1R3R0OTVDZVhrNUlpTWo4YnZmL1E2TmpZMUtoVTV1aWpYQS9kQnF0U2d2TDBkc2JDeWlvcUlnU1JMcTYrdHgvdng1aElXRllmMzY5UzZQYWV6WXNWaTNiaDF5YzNPUmxwYUcrUGg0Q0NGUVZWV0ZodzhmWXVmT25UWTdPT1RrNUZnZkc0MUdtellBUGY0aDZhNmdvQUQ1K2ZuSXk4dERmSHk4dGYyLy91dS84UHZmL3g3UFAvODhBZ0lDWURLWmtKNmVqck5uejJMczJMSDQ1UzkvNmFpWFRFUkVOS0FQUHZnQUFQQ3JYLzNLdW1zUzBIbGZ5ei8vOHovanpUZmZ4UHZ2djQrZi9leG5Tb1ZJYm9nSmNEODJidHlJNnVwcUdBd0duRDkvSG1xMUdoRVJFVmkxYWhYUzB0THN1dG5NSGl0V3JNQ1RUejZKNHVKaVZGWld3cy9QRHhxTkJwbVptWGptbVdkc3h2YytUS092dHY0U1lKMU9oNkNnSU15Wk02ZEgrMXR2dllVUFAvd1FGeTVjUUV0TEN5d1dDeDQ4ZUlBMWE5Ymdwei85cWROMnh5QWlJdXJ0eG8wYjF1L1J2Y1hGeFFFQVB2LzhjMnZibWpWckVCZ1lPT3g3WG1oa1lBTGNqOVRVVktTbXBpb2RScDhTRWhJR3ZkL3VjSTlHTmhxTk9IZnVIQll1WEdqOXRWT1hwS1FrSkNVbEFRQWFHaHF3WXNVS3ZQUE9POE5haDRpSXlCN0J3Y0c0YytjT21wcWFNSGJzMkI1OTkrN2RBNEFlSlJCZmYvMDFBZ01EWFJvanVSL1dBRk9mNnVycTBOSFJ3WU10aUlqSXJjMmJOdzhBc0h2M2JtdXBIOUI1SVNjM054Y0FjUC8rZld0N2FXa3AvdnUvLzl1MVFaTGI0UlZnNmxOdGJTMkNnb0l3ZS9ic0FjZEZSVVhoazA4K2NWRlVSRVJFUGYzODV6L0g2ZE9uVVZGUmdlVGtaTXlZTVFPU0pPSDA2ZE40NnFtbkFLQkhiVEN2L2hMQUs4RFVqL1QwZEp3OGVkS20vSUdJaU1pZGhJZUg0dzkvK0FOU1VsSWd5ektPSFR1R21wb2EvTU0vL0FPMmJkc0dvUFBRSnFMdWVBV1lpSWlJUE5xb1VhTnN0a2NEZ0MrKytBSUFNSEhpUkNYQ0lqZkdLOEJFUkVRMEl2M3RiMzhEd1AzcHlSWVRZQ0lpSWhweFdsdGJVVlpXQmo4L1A1Y2NFa1dlaFFrd0VSRVJlYXoyOW5icmRtZGQvdS8vL2c4Yk5teEFTMHNMTWpJeWV0UUF0N1cxb2IyOTNkVmhrcHRoRFRBUkVSRzV0WnljSEp2VFRMdnFmYi82Nml1a3BhVkJvOUhnTzkvNURwcWJtL0haWjUraHJhME5TNVlzd2FwVnEzck1sWnFhaXFDZ0lKU1VsTGoyUlpCYllRSk1SRVJFYnEzN0NhWmRqN3NTNEZHalJpRXVMZzduenAzRDMvNzJOd1FHQm1McTFLbFl2bnc1L3Y3di85NW1yakZqeGlBb0tNZzFnWlBiWWdKTVJFUkVibTJnVTAxSGpSbzFwR09OOSsvZjc0aVF5TU94QnBpSWlJaUl2QW9UWUNJaUlpTHlLa3lBaVlpSWlNaXJNQUVtSWlJaUlxL0NCSmlJaUlpSXZBb1RZQ0lpSWlMeUtreUFpWWlJaU1pck1BRW1JaUlpSXEvQ0JKaUlpSWpJVFZ5L2Z0MGo1dlIwUEFtT2lJaUkzRjViV3h0S1NrcFFVVkdCYTlldW9hT2pBMEZCUVlpTWpFUjJkamFtVFp2bTFQWC8vL2J1UHFUSysvL2orT3M2ZGRMRXNwT094UlMwc0xXU2lyS29xRndOdjlaR2phQ1FFZ3NrMDIwTVJjUDZ6OWhnSzI5QUZoUm9HQ0locGhJTlJnc25WcWFRdE1KdFpJV25Hd3ZMZFNNbDFlbDRjODd2ajc3WnorK3hHMjlPeDd5ZUR3amsrbHpYKy9NV3o4a1h4K3Z6dVpxYm0zWG8wQ0UxTlRYSjZYUnErdlRwMnJKbGk5YXRXemVzWHQxdXQ1cWJtM1g2OUdtZE9YTkcxNjVkZStPVDc5NkZOMnFPTlFSZ0FBQXdxclczdHlzbEpVVnRiVzJLakl4VVhGeWNETVBRblR0MzFOVFVwT3ZYcjNzMUFKODdkMDdwNmVteVdDeGF1WEtsckZhcjZ1cnF0R2ZQSHJXM3R5czVPWG5JdmE1ZHUxWVBIandZMFg2OVVYT3NJUUFEQUlCUkxUOC9YMjF0YmNySXlGQmlZbUsvc2NlUEgrdlJvMGRlbS92NTgrZkt6czZXeFdKUmNYR3g1c3laSTBtNmVmT210bTdkcXFLaUluMzU1WmNLRFEwZFVxK1RKazNTaGcwYkZCc2JxNlNrSkRrY2ptSDM3STJhWXcwQkdBQUFqR3FOalkwYVAzNjhFaElTUE1hQ2dvSVVGQlEwclBybno1L1hreWRQdEhyMWFvK3g2dXBxUFh6NFVQSHg4WDNoVjVJaUlpSzBhZE1tbFphVzZzU0pFOXF4WThlUWVxMnFxaHBXN3dQeFJzMnhoa1Z3QUFCZ1ZETU1RejA5UGJwNzk2NVg2a2RGUlNrdkwwOW56NTcxR0d0b2FKQWtyVnExeW1Oc3hZb1ZrdFR2L2xwdjk0cVJRUUFHQUFDajJzdndtWjZlcnN1WEw0OTQvWUNBQU8zYXRVdFpXVm1xcUtqb04yYTMyeVZKTTJmTzlMaHV4b3daa3FSYnQyNjl0MTR4TXJnRkFvRHBSVWRIZXh6NzN4WFRmLy85dHc0ZE9xUy8vdnBMM2QzZGlveU1WRkpTa3I3NDRvdjMxU1pnV3BtWm1iTGI3YnA2OWFxMmJkdW11TGc0cGFTa0tEdzh2Tjk1VFUxTjJyNTkrN0RteXNuSlVXMXRyZmJ1M1N1YnphYjc5Ky9MWXJISVpyTjVuR3V6MldTeFdOVFoyVG5vWHVGYkJHQUFwaGNmSDY5ang0NnBwNmRIOGZIeEh1UG56cDFUV2xxYURNUFE1NTkvcmdrVEp1alVxVlBLeXNyU0R6LzhNT0EyU0FCR3pwUXBVMVJTVXFMaTRtSWRPWEpFSjArZVZIVjF0VFp1M0tqMDlIUk5uRGhSa3VUdjd6K3NvTm5hMmlyRE1CUWVIaTQvUHo5SmtzUGhrTlZxbFdFWUExNWp0VnJsZERvSDNldFFQSHYyVElaaERLc0dYaGo0cHprR3VhT2ozWktrUC8vMGNTZndpVVdMSkVuR2hRdW1lYzJiMlZEZTd5dFdySkRENFJod3I4eUVoQVJkdlhwVitmbjVmWXRrR2hzYjlkMTMzeWtzTEV5Ly92cnJ5RFNPa2NIN2ZkUnp1MU5ldkVkVk9PaHJIejU4cUpLU0VsVlZWYW1ycTBzelo4NVVVVkdSSmsrZVBLeWVLaXNyZGVEQUFlWGs1R2pKa2lWOXg1Y3RXeWFYeTZYR3hzWUJyMXU4ZUxIOC9mMEh2SDk0c0wyKzZmOGhTZHF3WVlNQ0FnSlVWbGIyenQvWDIycjZScW9reVRDS2ZQWWU1UjVnQUhpTGE5ZXV5V3ExOWxzaHZtVEpFbG10VnJXM3QvdXdNOEI4Z29PRHRYUG5UbFZXVmlveU1sSXRMUzBxS0NnWVZzMk9qZzZWbEpTb3NMQ3dYL2lWWG13cDF0UFRvNmRQbjNwYzE5blpLWmZMcGVEZzRQZlM2OVNwVXhVU0VqTGs2L0VLQVJnQTN1S2pqejVTZDNlMy92MzMzNzVqN2UzdDZ1N3U3bHNFODFKeWNyTFMwdExlZDR1QTZZU0ZoU2t2TDArU1ZGdGJPNnhhYlcxdHlzM04xYXhac3p6R0lpSWlKRWszYnR6d0dIdDVMREl5OHIzMGV2andZZTNmdjMvSTErTVZBakFBdk1XMmJkc2tTVC85OUpPY1RxY2NEb2QrL1BGSEdZYWgxTlRVZnVmZXUzZFA5KzdkODBXYmdPbUVoWVZwM0xoeGNybGN3Nm96ZCs1Y1JVVkZEVGkyZVBGaVNWSmRYWjNIV0gxOXZhUlgyNkc5eVVqMWlwRmh2a1Z3LzcwM0RBRGVWWHg4dkxxNnVuVHc0RUZ0MnJSSnZiMjljamdjK3Zubm56MzJCaTB2TDMvdFloa0FRN052M3o0bEp5ZDcvUG4vK1BIajZ1M3QxWUlGQzd3MjkvcjE2M1g0OEdHVmw1ZnJxNisrNnZ0RXVMVzFWVWVQSGxWd2NMRFdyRmt6S25yRnV6TlRBRDR0YVpXUGU0QnZuZloxQS9nd3VkMXVoWVNFNkpOUFB1bjdrK2VubjM2cXJxNHV1Vnd1V1N5di9wZ1dFQkRncXphQk1hdXlzbExIamgxVFZGU1VJaUlpWkxGWTFOTFNva3VYTHNsbXN5a2pJOE5yYzArYk5rMXBhV25Lejg5WFltS2lZbUppWkJpRzZ1cnExTlhWcGR6YzNINjdNZ3kyMTV5Y25MNnZ1N3U3UFk1SjB1N2R1d2ZzcmFpb1NJV0ZoU29vS0ZCTVRNeUkxRFFMUHFZQU1PYU01QzRRVHFkVFdWbFphbWhvMEpvMWEvVE5OOStvbzZOREJ3OGUxSVVMRjdSbzBTSVZGQlFRZkVjVGRvRVk5UWE3QzBSNWVibnE2K3RsdDl2VjBkRWhxOVdxME5CUUxWKytYSW1KaWE5ZGhEYVNhbXBxVkZwYUtydmRMajgvUDgyZlAxK3BxYW1hUFh2MnNIb2RhQi95Ly9XNkhSeFNVMU4xNWNvVjFkVFV5R3ExamtqTjk4UDN1MEFBd0pqampvNTJ1Nk9qM1lPeGZQbHk5OEtGQ3oyTzUrZm51eGN1WE9qKzVaZGYraDEzdVZ6dTdPeHM5OEtGQzkyNXVibURtZ3RlOXQrZnY2OWZoM2c5dHp2Ri9lSWZocXFycTh1OWJOa3lkM1oydHE5YkdZSVhQMzlmdmdaWkJBY0FiL0Q3NzcvTFlyRW9PVG01MzNIRE1QVDk5OTlMa2s2ZE91V0wxZ0NZV0hOenM1eE9wMkpqWTMzZHlnZUpBQXdBYi9CeTc4OXg0OFo1akwxOFVsUlBUODk3N1FrQUxsNjhxTURBUUMxZHV0VFhyWHlRQ01BQThBYno1czJUeStYUy92MzcrMjFmNUhLNWRPREFBVW12dGttU1hqeXExT0Z3dlBjK0FaaExVbEtTenB3NTArL2VYN3c3TSswQ0FRQUR5c25KOFZncC9YS0ZkR1ptcGxKU1VsUmVYcTZHaGdZdFdMQkFobUhvNHNXTHVuMzd0a0pEUS9zOStHTHo1czBLREF3YzFLTktBUUR2RjU4QUF6Qzlpb3FLdnRzWUtpb3FWRkZSMFRjMmE5WXNsWldWNmV1dnY1YlQ2ZFJ2di8ybVAvNzRRd0VCQVVwSlNWRlpXWmsrL3ZqanZ2TkRRa0o0VkNrQWpISnNQd0ZnekJuS05tZ1lROWdHYmRRYjdEWm9HR3Q4dncwYW53QURBQURBVkFqQUFBQUFNQlVDTUFBQUFFeUZBQXdBQUFCVElRQURBQURBVkFqQUFBQUFNQlVDTUFBQUFFeUZBQXdBQUFCVElRQUR3QWZ1OXUzYkgwUk5BQmd0eHZ1NkFRQVlEWjQ5ZTZheXNqTFYxdGJxMXExYmNqcWRDZ3dNVkhoNHVESXpNelZ2M2p5dnp0L2MzS3hEaHc2cHFhbEpUcWRUMDZkUDE1WXRXN1J1M1RxUGM5MXV0NXFibTNYNjlHbWRPWE5HMTY1ZDA0VUxGNFkxdnpkcUFzQm9SUUFHWUhydDdlMUtTVWxSVzF1YklpTWpGUmNYSjhNd2RPZk9IVFUxTmVuNjlldGVEY0RuenAxVGVucTZMQmFMVnE1Y0thdlZxcnE2T3UzWnMwZnQ3ZTFLVGs3dWQvN2F0V3YxNE1HREVlM0JHelVCWUxRaUFBTXd2Zno4ZkxXMXRTa2pJME9KaVluOXhoNC9mcXhIang1NWJlN256NThyT3p0YkZvdEZ4Y1hGbWpObmppVHA1czJiMnJwMXE0cUtpdlRsbDE4cU5EUzA3NXBKa3lacHc0WU5pbzJOVlZKU2tod094N0Q3OEVaTkFCaXRDTUFBVEsreHNWSGp4NDlYUWtLQ3gxaFFVSkNDZ29LR1ZmLzgrZk42OHVTSlZxOWU3VEZXWFYydGh3OGZLajQrdmkvOFNsSkVSSVEyYmRxazB0SlNuVGh4UWp0MjdPZ2JxNnFxR2xZL0EvRkdUUUFZclZnRUI4RDBETU5RVDArUDd0Njk2NVg2VVZGUnlzdkwwOW16WnozR0dob2FKRW1yVnEzeUdGdXhZb1VrY1M4dUFJd3dBakFBMDNzWlB0UFQwM1g1OHVVUnJ4OFFFS0JkdTNZcEt5dExGUlVWL2Nic2Ryc2thZWJNbVI3WHpaZ3hRNUowNjlhdEVlOEpBTXlNV3lBQW1GNW1acWJzZHJ1dVhyMnFiZHUyS1M0dVRpa3BLUW9QRCs5M1hsTlRrN1p2M3o2c3VYSnljbFJiVzZ1OWUvZktaclBwL3YzN3NsZ3NzdGxzSHVmYWJEWlpMQloxZG5ZT2EwNEFRSDhFWUFDbU4yWEtGSldVbEtpNHVGaEhqaHpSeVpNblZWMWRyWTBiTnlvOVBWMFRKMDZVSlBuNyszdUU0c0ZvYlcyVllSZ0tEdytYbjUrZkpNbmhjTWhxdGNvd2pBR3ZzVnF0Y2pxZFE1N3oyYk5uTWd5ajczc0FBQkNBQVVDU05HSENCSDM3N2JlS2o0OVhTVW1KcXFxcVZGbFpxYWFtSmhVVkZXbnk1TW42N0xQUGRPellzU0hWcjZ5czFJRURCNVNUazZNbFM1YjBIUjgvZnJ4NmUzdGZlMTEzZDdmOC9mMkhOS2NrSlNRa0tDQWdRR1ZsWlVPdUFRQmpEZmNBQThEL0V4d2NySjA3ZDZxeXNsS1JrWkZxYVdsUlFVSEJzR3AyZEhTb3BLUkVoWVdGL2NLdjlHTDdzWjZlSGoxOSt0VGp1czdPVHJsY0xnVUhCdzk1N3FsVHB5b2tKR1RJMXdQQVdFUUFCb0FCaElXRktTOHZUNUpVVzFzN3JGcHRiVzNLemMzVnJGbXpQTVlpSWlJa1NUZHUzUEFZZTNrc01qSnl5SE1mUG54WSsvZnZIL0wxQURBV0VZQUI0RFhDd3NJMGJ0dzR1Vnl1WWRXWk8zZXVvcUtpQmh4YnZIaXhKS211cnM1anJMNitYdEtyN2RBQUFDT0RBQXpBOVBidDJ6ZmdZNENQSHordTN0NWVMVml3d0d0enIxKy9YaE1tVEZCNWVibHUzcnpaZDd5MXRWVkhqeDVWY0hDdzFxeFo0N1g1QWNDTVdBUUh3UFFxS3l0MTdOZ3hSVVZGS1NJaVFoYUxSUzB0TGJwMDZaSnNOcHN5TWpLOE52ZTBhZE9VbHBhbS9QeDhKU1ltS2lZbVJvWmhxSzZ1VGwxZFhjck56ZlhZd1NFbko2ZnY2Kzd1Ym85amtyUjc5KzRCNXlzcUtsSmhZYUVLQ2dvVUV4TXpJalVCNEVNejhMNDdBUEFCYzBkSHV5VkpmLzc1VHVlWGw1ZXJ2cjVlZHJ0ZEhSMGRzbHF0Q2cwTjFmTGx5NVdZbURpc1JXanZxcWFtUnFXbHBiTGI3Zkx6ODlQOCtmT1ZtcHFxMmJObmU1d2JIUjM5MW5xdmUzcGNhbXFxcmx5NW9wcWFHbG10MWhHcE9lb3NXaVJKTWk1YzRIZmNLT1YycDd4NGo2clF0NDNBUjFJbFNZWlI1TFAzS0o4QUF6Qzl6WnMzYS9QbXpUN3RJVFkyVnJHeHNlOTA3bENEYUhkM3QvNzU1eC85NXovLzZSZCtoMU1UQUQ1RUJHQUFNSW5tNW1ZNW5jNTNEdHFBOTZYNnVnR1lGSXZnQU1Ba0xsNjhxTURBUUMxZHV0VFhyY0QwM0tkOTNRRjh6YmV2QWU2UEFqRG1EUFllWUl3eDNBTU00QzM0QkJnQUFBQ21RZ0FHQUFDQXFSQ0FBUUFBWUNvRVlBQUFBSmdLQVJnQUFBQ21RZ0FHQUFDQXFSQ0FBUUFBWUNvRVlBQUFBSmdLQVJnQUFBQ21RZ0FHQUFDQXFSQ0FBUUFBWUNvRVlBQUFBSmdLQVJnQUFBQ21RZ0FHQUFDQXFSQ0FBUUFBWUNvRVlBQUFBSmdLQVJnQUFBQ21RZ0FHQUFDQXFSQ0FBUUFBWUNvRVlBQUFBSmdLQVJnQUFBQ21RZ0FHQUFDQXFSQ0FBUUFBWUNvRVlBQUFBSmdLQVJnQUFBQ21RZ0FHQUFDQXFSQ0FBUUFBWUNvRVlBQUFBSmpLZUY4M0FBQmVzMmlScnpzQUFJeENmQUlNWUN3Njdlc0c0SE9uZmQwQUFBQUFBQUFBQUFBQUFBQUFBQUFBQUFBQUFBQUFBQUFBQUFBQUFBQUFBQUFBQUFBQUFBQUFBQUFBQUFBQUFBQUFBQUFBQUFBQUFBQUFBQUFBQUFBQUFBQUFBQUFBQUFBQUFBQUFBQUFBQUFBQUFBQUFBQUFBQUFBQUFBQUFBQUFBQUFBQUFBQUFBQUFBQUFBQUFBQUFBQUFBQUFBQUFBQUFBQUFBQUFBQUFBQUQrRDlaaTZjdG9hbWdVQUFBQUFCSlJVNUVya0pnZ2c9PSIsCiAgICJUeXBlIiA6ICJmbG93IiwKICAgIlZlcnNpb24iIDogIjExMiIKfQo="/>
    </extobj>
    <extobj name="ECB019B1-382A-4266-B25C-5B523AA43C14-3">
      <extobjdata type="ECB019B1-382A-4266-B25C-5B523AA43C14" data="ewogICAiRmlsZUlkIiA6ICI5Mzg1Mzc2NDIxNCIsCiAgICJHcm91cElkIiA6ICI0NDI4NTQzNDAiLAogICAiSW1hZ2UiIDogImlWQk9SdzBLR2dvQUFBQU5TVWhFVWdBQUFzUUFBQUptQ0FZQUFBQmJnWlptQUFBQUNYQklXWE1BQUFzVEFBQUxFd0VBbXB3WUFBQWdBRWxFUVZSNG5PemRmVlNWZGI3Ly85ZTFZYU13M0lnNE04eEFCMHdhSzZ4SlNNVlRtdjJPTjlqTkdXY2lSNHljT0pJM2ZjL0oxR1YyWnAxamVXWTZpanJETEZjMmd1a2hUNUdKTjdVYTAya2xJdUdZa3poa1I4d2xKTm1RcHVCQ1N1Um1zNi9mSHdhSjNNUGViT0I2UGxwN3RmZm5jOTI4Tit5UHZMbjRYSiszQk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3RNandkUUc4WlBYcjBFY013eG5vNkRuaU9hWnE1Zi92YjMrNzNkQnh3UDhZN0dPOEF1c0xtNlFCNkN6OGNZUmpHSkUvSGdON0JlQWZqSFVCWGVIczZnTjVXVUZEZzZSRGdBYkd4c1o0T0FSN0FlTGNteGp1QXJyTE1GV0lBQUFDZ05TVEVBQUFBc0RRU1lnQUFBRmdhQ1RFQUFBQXNqWVFZQUFBQWxrWkNEQUFBQUV1ejNMSnJuZFhhc2owM0x1RlVWRlNrVFpzMnFiQ3dVTFcxdFJvK2ZMZ1NFeFAxMEVNUDlWYVlBQUFBNkNFUzRqYk1uRGxUdTNidGtzUGgwTXlaTTF2MGYvamhoMXEwYUpGc05wc21USmdndTkydXZMdzhQZi84OHpwLy9yeFNVbEk4RURVQUFBQzZpb1M0RGN1WEw5Yzc3N3dqaDhPaDVjdVhOK3VycWFuUmloVXJaTFBadEhuelp0MSsrKzJTcE5MU1VqMysrT1BLeU1qUTlPblRGUllXNW9uUUFRQUEwQVhNSWU2Rzk5NTdUeFVWRlpveFkwWlRNaXhKa1pHUlNraElVRU5EZzk1OTkxMFBSZ2dBQUlET0lpSHVoa09IRGttU0prMmExS0x2M252dmxkUjh2bkZLU29xZWZ2cnBYb2tOQUFBQVhjT1VpVzRvTGk2V0pOMXl5eTB0K202KytXWkowdG16WjV2YUxseTRJRDgvdjk0SkRnQUFBRjFDUXR3TkZ5OWVsTTFtVTNCd2NJdSs0T0JnMld3MlZWVlZOYlZ0MjdaTmhtSDBab2dBQUFEb0pCTGlicmg2OWFyc2RudWJTYTdkYmxkdGJXM1RhNjRPQXdBQTlGM01JZTRHYjI5dk5UUTB0TmxmWDErdndZTUg5MkpFQUFBQTZDNFM0bTRJQ0FpUXcrSFFsU3RYV3ZSVlZWWEo2WFFxSkNURUE1RUJBQUNncTBpSXV5RXlNbEtTZE9iTW1SWjlqVzFSVVZHOUdSSUFBQUM2aVlTNEc4YU1HU05KeXN2TGE5R1huNTh2NmJ2bDF3QUFBTkMza1JCM3c4TVBQeXdmSHg5dDI3Wk5wYVdsVGUyZmYvNjUzbnp6VFlXRWhHamF0R2xON2RYVjFicDY5YW9ISWdYZ0RsOTg4WVduUXdBQXVCQ3JUTFFoTlRWVjlmWDFUYzhsTlpWd0RnME4xZE5QUDYxMTY5WXBLU2xKRXlkT2xHRVl5c3ZMVTExZG5kYXNXU05mWDkrbVk4MmFOVXYrL3Y3S3lzcnEvVGNDb0VPeHNiRXQycTR2cm1PYXBvcUtpcFNibTZ1REJ3K3FwS1NrV1Q4QW9IOGpJVzdEOXUzYld6eHZUSWdsS1RFeFVkLy8vdmUxZGV0VzVlYm1hdENnUVlxTmpkWDgrZk4xMjIyM05UdldzR0hENU8vdjN6dUJBK2l5bVRObmF0ZXVYWEk0SEpvNWMyYUwvdmo0ZUpXWGwzc2dNZ0JBYnlBaGJrTm5ydjVNbmp4Wmt5ZFA3bkM3TFZ1MnVDSWtBRzZ5ZlBseXZmUE9PM0k0SE0xKzhXMFVFQkNnR1RObWFQTGt5VXBPVG1ZS0ZBQU1NQ1RFQU5DQkhUdDJlRG9FQUlBYmNWTWRBTGhRU2txS25uNzZhVStIQVFEb0FxNFFBNEFMWGJod2dYTHRBTkRQa0JBRGdBdHQyN1pOaG1GNE9nd0FRQmVRRUFPQUMzRjFHQUQ2SCtZUUF3QUF3TkpJaUFFQUFHQnBKTVRvVUdscHFjYVBIKy9wTUFBQUFOeUNoQmdBQUFDV3hrMTE3YWl1cmxaV1ZwWnljbkowOXV4WjFkYld5dC9mWHhFUkVWcXlaSW51dlBQT3BtMWpZMlBsNit1ci9QejhQaHRqVjEyNGNFRWJOMjdVZ1FNSFZGZFhwM0hqeGlrNE9GaHhjWEY2NFlVWFhQY21nQUdrdXJwYWhtSEkxOWZYMDZFQUFEcUpoTGdONTgrZjE3eDU4MVJXVnFhb3FDaE5uVHBWaG1Ib3l5Ky9WR0Zob1Q3NzdMTWVKWnQ5UGNaejU4N3BpU2VlVUVWRmhhS2pvMVZVVktRSEgzeFFKU1VsMnI5L1B3a3hCcFRVMUZUVjE5YzNQWmZVcklSelk1dWtGdHMxYXR4KzFxeFo4dmYzVjFaV2xsdGpCZ0M0RGdseEc5YXRXNmV5c2pJdFhyeFlTVWxKemZvdVg3NnN5c3BLRDBYMkhYZkdtSmFXcHZMeWNxMWN1VktqUm8xU1ltS2lWcXhZSVVrcUtTbnBVZHhBWDdOOSsvWVd6NjlQaUsvdmI2dXRjZnRodzRiSjM5L2ZIV0VDQU55RWhMZ05SNDRja2JlM3QyYlBudDJpTHlnb1NFRkJRVzQ1NzBjZmZhUnZ2dmxHOTk5L2Y0ZmJ1alBHdzRjUHkyYXo2WUVISHREWnMyZWI5WTBZTWFMYnh3WDZvb0tDZ2g3MVgyL0xsaTA5RFFjQTBNdTRxYTROaG1ISTRYRG8zTGx6dlhyZTZPaG9yVjI3Vmg5ODhFR0gyN283UnFmVDJTZXVoQU1BQUxnVENYRWJKazJhSkVsYXRHaVJUcDQ4MmVIMkJRVUZMcm1oenMvUFQ4OCsrNnlXTFZ2VzZwOXBleEpqVjhURnhVbVNWcTllcmRyYVdwY2VHd0FBb0M4eFBCMUFiNG1KaVRHbHp2L3BzN0t5VWs4OTlaUk9uVG9sbTgybXFWT25hdDY4ZVlxSWlPalUvb1dGaFpvN2QyNzNBLzdXbURGanRHclZLZ1VIQjdzOHh2WmNmOE5lVUZDUXJsNjlxa09IRHNsbTY1Ky9ROFhHeGtxU2poMDdacG5QdkpWMWRieGpZR0c4QStpcS9wbmQ5SUloUTRZb016TlRLU2twOHZIeDBiNTkrNVNRa0tEVnExZnI2dFdySGU0L2VQQmdSVVJFZFBzaFhac1NFUkVSb1VHREJrbTZ0cHpUOWVmdWFZenRDUTBOMWV1dnY2NUhIMzFVVjY1Y1VWMWRuUklTRXZUKysrLzM2TGdBQUFCOWpXVitlKzdKRmFPS2lncGxabVpxeDQ0ZHFxdXIweTIzM0tLTWpBd0ZCZ2E2UEU1SnlzN08xb1lORzVTYW1xcHg0OFkxdGMrWU1VTitmbjZ0THVma3poZy8vdmhqelowN1YxNWVYbkk0SElxUGo5ZktsU3ZsN2QxLzdzbmtpcEcxY0lYWTJoanZBTHFLSzhTZEVCSVNvcVZMbHlvN08xdFJVVkU2ZmZxMDB0TFMzSEt1UzVjdUtUTXpVK25wNmMyU1lVa2FPblNvaGcwYjF1c3hCZ1VGeVc2M0t5c3JTK0hoNGRxM2I1OWVlZVVWbHh3YkFBREEwMGlJdXlBOFBGeHIxNjZWSk9YazVMamxIR1ZsWlZxelpvMUdqaHpab20vTGxpMWF2MzY5eDJJY01XS0VWcTFhSlVuYXMyZVBTNDhOQUFEZ0tTVEVYUlFlSGk0dkx5ODVuVTYzSFArT08rNVFkSFIwajQ3aHpoZ2IxeUN1cWFseCtiRUJlRjVwYWFuR2p4L3Y2VEFBb0ZlUkVMZGg5ZXJWS2k4dmI5SCsxbHR2cWFHaFFhTkhqL1pBVk0yNU04Yk5temUzbXZUdTJMRkQwbmR6OU5EM21KM2s2VGdCQU9ncitzOWRVYjBzT3p0YnUzYnRVblIwdENJakkyV3oyWFQ2OUdtZE9IRkN3Y0hCV3J4NHNhZERkRW1NR1JrWlNrOVBWMXBhbWlaT25OalUvdkxMTCt2VlYxL1ZYWGZkSlY5Zlh6a2NEaVVuSit2NDhlTUtEUTNWTTg4ODQ4NjNCdlM2NnVwcVpXVmxLU2NuUjJmUG5sVnRiYTM4L2YwVkVSR2hKVXVXNk00NzcyemFOalkyVnI2K3ZpNVplOXhWTWZYVWhRc1h0SEhqUmgwNGNFQjFkWFVhTjI2Y2dvT0RGUmNYcHhkZWVNRmw1d0dBdm9pRXVBM0xsaTFUZm42K2lvdUxkZUxFQ2RudGRvV0ZoV25PbkRsS1NrcFNTRWlJcDBOMFNZd0ZCUVh5OS9kdjhTZlNGMTk4VVh2Mzd0WEpreWRWV1ZrcHA5T3BtcG9hcGFTazZMSEhIblBiQ2h1QUpOMTU1NTNoSTBlT1BKZWRuZDNRRytlN2Z0M3RxS2dvVFowNlZZWmg2TXN2djFSaFlhRSsrK3d6bHlhZmZTMm1jK2ZPNllrbm5sQkZSWVdpbzZOVlZGU2tCeDk4VUNVbEpkcS9mejhKTVlBQmo0UzREYk5temRLc1diTThIVWE3ZWhwamZYMjlQdm5rRTAyWk1rVjJ1NzFaWDN4OHZPTGo0eVZkbTFPWW1KaW9OOTU0bzBmeEFwM2w3ZTM5SDhYRnhUTmlZMk4zTzUzT25VRkJRYm01dWJrT2Q1MXYzYnAxS2lzcjArTEZpNVdVbE5TczcvTGx5eDRwWWQ2Yk1hV2xwYW04dkZ3clY2N1VxRkdqbEppWXFCVXJWa2lTU2twS1hIWWVBT2lyU0lndHJLaW9TTFcxdFpvOGViS25RNEViZlBYVlYzcnBwWmQwK1BCaFhiNThXWDUrZmtwTVROU0NCUXM4SFZxbkdJYnhROU0wRnhpR3NlRHk1Y3VYWW1KaTNqWU1ZK2ZseTVmZkx5NHVkbWs5OFNOSGpzamIyMXV6Wjg5dTBSY1VGS1Nnb0NCWG5xN0pSeDk5cEcrKytVYjMzMysvUjJNNmZQaXdiRGFiSG5qZ0FaMDllN1paWCtPTnRBQXdrSkVRVzlpeFk4Zms3Kyt2dUxpNGRyZUxqSXpVNGNPSGV5a3F1SUxENGRDVFR6NnArKysvWDIrKythYUNnb0wweFJkZjZNc3Z2L1IwYU4xaUdNWlFTY21tYVNZSEJnWldqUjQ5K2srR1lldzBER05mUVVGQnRRdU9MNGZEb1hQbnppa3NMTXdGRVhkT2RIUzBFaElTNU8zdHJRa1RKbmcwSnFmVDZaRXI0UURRRjdES2hJVWxKeWZyNE1HRExhWkxvUDhyS1NsUldWbVpmdldyWHlra0pFVGUzdDRhUG55NDdybm5IaytINWdxQmhtSE1sclRUTk0yTE1URXhPMGFQSHAwNGJ0eTRiazlzbnpScGtpUnAwYUpGT25ueVpJZmJGeFFVdU9TR09qOC9QejM3N0xOYXRteVp0bS9mM3FPWWVxTHhsK0xWcTFlcnR0YWxGOThCb0Yrd1RGbExTcmxhMjNYTHhKblhQVzU4M2VYMnh1WExETVBvVlB1M3IvVnR2MXZhang0OWVsZFZWWldtVDUrdUtWT202TmxubjVXZm4xOXJYNVBEamUvTE5FM3p4bGhkMlc0WWhubGpyTzIxUzdwYlVsU0xvRHYySjBrN0pmMlAxUG54WGxsWnFhZWVla3FuVHAyU3pXYlQxS2xUTlcvZVBFVkVSSFJxLzhMQ1FzMmRPN2NiNFRZM1pzd1lyVnExU3NIQndUMk9xU3V1djRFdktDaElWNjllMWFGRGgyU3o5YzlySnBSdUJ0QlZsdm5IZ29UWTJxNUxpQjI2OXJsdmZFZ0RiQncwZnNiejgvTzFZc1VLMld3MnpaNDlXN05teldxV0dBL1F0YVRmTVF4anAybWFtVkxYeG50ZFhaMDJiOTZzMTE1N1RUVTFOYkxaYkhya2tVZTBhTkVpK2ZyNnRydnZwNTkrcWwvLyt0ZmREdnJ6enorWFlSaE41MnY4UG5VMnB1cnFhaG1HMFdHYzdmbjY2NisxWWNNRzdkNjlXdzZIUXhFUkVYcnFxYWY2NVQwR0pNUUF1c295LzFpUUVGdGJKMzVBR3BLTVJ4OTkxTGg0OGFMeDlkZGZHNUpVVTFOajFOYldHdUhoNFVadGJhMVJWMWRuMU5mWEd3ME5EWVlrRFJreXhIQTRISWJENFRBYUdocU1ob1lHdzkvZjM1Q2t4dGRPcDlOb2FHZ3dmSDE5RGFmVGFVaVMwK2swR2grbWFScURCZzFxZWkxSnBta2FUcWV6cWIzeGRXT2YzVzQzVE5Oc2VqVDIyZTEyNDZPUFB2cWs4VTE5L2ZYWGV2MzExN1Z0MnpiNStmbnBEMy80ZzM3eWs1OUlrc2FNR1RPdWNmL0c0NXFtYVhoN2V6YzdkdVBYeDh2TDY4WjJ3OHZMcTltK2tnelROSnUyYmV4cmJMK3hyN0Zka21HejJacWVTM3BTMGo5MTRsdGJKK200YVpvRlhsNWU2VWVQSHYyYjFMUHhYbEZSb2N6TVRPM1lzVU4xZFhXNjVaWmJsSkdSNGJhbEJyT3pzN1Zod3dhbHBxWnEzTGh4M1lwcHhvd1o4dlB6VTFaV1ZvL2orZmpqanpWMzdseDVlWG5KNFhBb1BqNWVLMWV1bExkMy83bmxoSVFZUUZkWjVoOExFbUpyczlJUHlOYXEwRlZWVmVtNTU1N1RoUXNYbXFvTkdvYlJaNzhXTVRFeEd5WE5iNk83U3RJN2tuWWFodkhuMW02cWM4VjQvL3ZmLzY2bFM1ZXF1TGhZLy96UC82em5uMysrMjhkcXk2VkxsL1Q0NDQvcjk3Ly92VWFPSE5udG1QN2xYLzVGL3Y3K1dyOStmWTlqYWx4bThiWFhYdE9TSlV2MDk3Ly9YVTgrK1dTL1daMUVzdFo0QitBYS9YT0NHUHEwMHRMU0ZvVSs0Rm1CZ1lGS1RrNVdhV21wbkU2bnA4UHBqZ3BKVzJ3MjI0TlZWVlUvT0hic1dOS3hZOGQydTJLRmliYUVoNGRyN2RxMWtxU2NuQnkzbktPc3JFeHIxcXpwVkRMY1hreGJ0bXh4U1RKOHZSRWpSbWpWcWxXU3BEMTc5cmowMkFEUTEvU2Z2NEdoMTN6eHhSZTY2YWFiUEIwR2V1RDA2ZFBLemMzVnRHblRGQllXcHNyS1N1M2V2VnRqeDQ3dE56ZEttYWI1bGFSZGtuWUdCUVVkZEdkaGpyYUVoNGZMeTh2TGJiOUUzSEhISFYzZXg5MHhYYTl4RGVLYW1ocTNud3NBUEltRXVCM1YxZFhLeXNwU1RrNk96cDQ5cTlyYVd2bjcreXNpSWtKTGxpenA5Vkt1UlVWRjJyUnBrd29MQzFWYlc2dmh3NGNyTVRGUkR6MzBVSTlpTjAxVFJVVkZ5czNOMWNHREIxVlNVdEt0UHpWZnVIQkJHemR1MUlFREIxUlhWNmR4NDhZcE9EaFljWEZ4bEg3dFpZR0JnU29vS0ZCV1ZwYSsrZVliaFlTRWFNS0VDVnErZkxtblErc1VoOFB4MjVFalIvNi8zaXJkdkhyMWFxV2twR2pZc0dITjJ0OTY2eTAxTkRSbzlPalJ2UkdHeDJMYXZIbXpIbnZzTVEwZVBMaFplK1AwbWdGNkF5WUFOTEhNL0txdXppbThmaG1pcUtnb1JVZEh5ekFNZmZubGx5b3NMTlR5NWNzMVk4WU10OFo4dlE4Ly9GQ0xGaTJTeldiVGhBa1RaTGZibFplWHArcnFhaTFjdUZBcEtTbmRqbjNhdEdrcUx5OXZkcjZ1SnNUbnpwM1RFMDg4b1lxS0NrVkhSNnVvcUVnUFAveXdTa3BLOU5sbm4rbUREejdvMlJlZ2g2dzBwN0MxT2NTdDZjdHppSHVxcStNOU5qWldYbDVlaW82T1ZtUmtwR3cybTA2ZlBxMFRKMDRvT0RoWW16WnQwdkRodzkwYWMyL0VsSkdSb2ZUMGRLV2xwV25peEluTnp2Vzk3MzFQZDkxMWwzeDlmWldUazZOUm8wYnArUEhqQ2cwTjFlYk5teFVhR3VycXQrZzJWaHJ2QUZ5REs4UnRXTGR1bmNyS3lyUjQ4V0lsSlNVMTY3dDgrWEt2Vm5TcXFhbHBXajVyOCtiTnV2MzIyeVZkbTZ2NytPT1BLeU1qUTlPblQyK3FadFhWMkFNQ0FqUmp4Z3hObmp4Wnljbkp1bnIxYXBkalRFdExVM2w1dVZhdVhLbFJvMFlwTVRGUksxYXNrSFN0U0FUUWx5MWJ0a3o1K2ZrcUxpN1dpUk1uWkxmYkZSWVdwamx6NWlncEtVa2hJU0VESXFhQ2dnTDUrL3UzbU9QLzRvc3ZhdS9ldlRwNThxUXFLeXZsZERwVlUxT2psSlFVUGZiWVkyNWJZUU1BME10aVltTE1tSmdZczdQdXZmZGVjK3pZc1daRFEwT245K21Ldi83MXIyWk9UazZudG4zNzdiZk5tSmdZYy9YcTFTMzYvdkNIUDVneE1URm1Sa1pHVTF0UFlyL25ubnU2OUhXNi9weDMzMzIzMmREUVlKNDVjOGFNaTR2cjhqSGNxZkg3NytuUFlXL283TmZFMDNHNlUxZkh1eFhVMWRXWjQ4ZVBOMWVzV05IdWRuMXgvSGFWbGNZN0FOZm9IM2ZYZUlCaEdISTRIRHAzN3B4YmpoOGRIYTIxYTlkMmFpckJvVU9ISkgxWHl2VjY5OTU3cjZUbWZ4cDJkK3h0Y1RxZHZYcmxIRURuRlJVVnFiYTJ0bDhXMmdBQWR5TWhia05qOHJsbzBTS2RQSG5TNWNmMzgvUFRzODgrcTJYTGxtbjc5dTN0Ymx0Y1hDeEp1dVdXVzFyMDNYenp6WktrczJmUE5yVzVPL2JXeE1YRlNicDJJMUJ0Ylcydm5CT3RNenJKMDNHaWR4MDdka3orL3Y1Tlk3VXRrWkdST256NGNDOUZCUUI5QTNPSTI3Qmt5UklWRnhmcjFLbFRtak5uanFaT25hcDU4K1lwSWlLaTJYYUZoWVdhTzNkdWo4NlZtcHFxbkp3Y3JWcTFTc0hCd1MzNkwxNjhLSnZOMW1wZmNIQ3diRGFicXFxcXVoeTdLeTFkdWxTblRwM1MvdjM3ZGZUb1VVblhyaGozbHlXK2dJRXVPVGxaeWNuSm5nNERBUG9rc3BVMkRCa3lSSm1abVVwSlNaR1BqNC8yN2R1bmhJUUVyVjY5dXRsTlo0TUhEMVpFUkVTM0g5SzFLUTRSRVJFYU5HaVFwR3RMcGwxL2pxdFhyOHB1dDZ1dGkzcDJ1NzNaVmRuT3h1NUtvYUdoZXYzMTEvWG9vNC9xeXBVcnFxdXJVMEpDZ3Q1Ly8zMjNuQThBQU1CVkxQTm4wNTZVY3Eyb3FGQm1acVoyN05paHVybzYzWExMTGNySXlPanhuZGZaMmRuYXNHR0RVbE5UTlc3Y3VLYjJHVE5teU0vUFQxbFpXWktrOGVQSHkrbDA2c2lSSTYwZVo4eVlNUm84ZUhDcjg1RzdHdnU5OTk2cnExZXY5cWprN2NjZmY2eTVjK2ZLeTh0TERvZEQ4Zkh4V3JseXBieTlQZmNIQ1paaHNoWkt0VnNiNHgxQVYzR0Z1Qk5DUWtLMGRPbFNaV2RuS3lvcVNxZFBuMVphV2xxUGpubnAwaVZsWm1ZcVBUMjlXVElzU1VPSERtMjJHSDlBUUlBY0RvZXVYTG5TNGpoVlZWVnlPcDF0THNIa2p0ZzdFaFFVSkx2ZHJxeXNMSVdIaDJ2ZnZuMTY1WlZYM0hwT0FBQ0E3aUloN29MdzhIQ3RYYnRXa3BTVGs5T2pZNVdWbFduTm1qVWFPWEpraTc0dFc3Wm8vZnIxVGE4akl5TWxTV2ZPbkdteGJXTmJWRlJVdStkelpleWROV0xFQ0sxYXRVcVN0R2ZQbmw0NUp3QUFRRmVSRUhkUmVIaTR2THk4NUhRNmUzU2NPKzY0UTlIUjBaM2Fkc3lZTVpLa3ZMeThGbjM1K2ZtU3ZsdCtyVDJ1aXIwclJvd1lJZWxhY1JFQUFJQytpSVM0RGF0WHIyNVJ6bGlTM25yckxUVTBOR2owNk5HOUZzdkREejhzSHg4ZmJkdTJUYVdscFUzdG4zLyt1ZDU4ODAyRmhJUm8yclJwVGUyZWlIM3o1czJ0SnIwN2R1eVE5TjJjUGdBQWdMNkdaZGZha0oyZHJWMjdkaWs2T2xxUmtaR3kyV3c2ZmZxMFRwdzRvZURnWUMxZXZMalhZZ2tORGRYVFR6K3RkZXZXS1NrcFNSTW5UcFJoR01yTHkxTmRYWjNXckZralgxL2Zic2VlbXByYTlMeSt2cjVGbXlRdFg3NWNrcFNSa2FIMDlIU2xwYVZwNHNTSlRmMHZ2L3l5WG4zMVZkMTExMTN5OWZXVncrRlFjbkt5amg4L3J0RFFVRDN6ekRNdS83b0FBQUM0QWdseEc1WXRXNmI4L0h3VkZ4ZnJ4SWtUc3R2dENnc0wwNXc1YzVTVWxOVG1UV3p1a3BpWXFPOS8vL3ZhdW5XcmNuTnpOV2pRSU1YR3htcisvUG02N2JiYmVoUjdhNFZCYm14clRJZ0xDZ3JrNysrdjhlUEhOK3QvOGNVWHRYZnZYcDA4ZVZLVmxaVnlPcDJxcWFsUlNrcUtIbnZzc1I2dnlBRUFBT0F1bGxtU2htV1llcTYrdmw3MzNYZWZwa3lab3BVclY3YTVYV2xwcVJJVEUvdFV0U3VXWWJJV3hydTFNZDRCZEJWemlORnBSVVZGcXEydDFlVEprejBkQ2dBQWdNdVFFS1BUamgwN0puOS9mOFhGeGJXN1hXUmtaSis2T2d3QUFOQWVFbUowV25KeXNnNGVQQ2k3M2U3cFVBQUFBRnlHaEJnQUFBQ1dSa0lNQUFBQVN5TWhCZ0FBZ0tXUkVBTUFBTURTU0lqUkthV2xwUzJLY1FBQUFBd0VKTVFXOGNVWFgzZzZCQUFBZ0Q2SjBzM3RxSzZ1VmxaV2xuSnljblQyN0ZuVjF0YkszOTlmRVJFUldySmtpZTY4ODg1ZWphZW9xRWliTm0xU1lXR2hhbXRyTlh6NGNDVW1KdXFoaHg1cXNhMXBtaW9xS2xKdWJxNE9Ianlva3BLU2JsWHR1bkRoZ2padTNLZ0RCdzZvcnE1TzQ4YU5VM0J3c09MaTR2VENDeSs0NEYwQkFBQjRGZ2x4Rzg2ZlA2OTU4K2Fwckt4TVVWRlJtanAxcWd6RDBKZGZmcW5Dd2tKOTl0bG52Wm9RZi9qaGgxcTBhSkZzTnBzbVRKZ2d1OTJ1dkx3OFBmLzg4enAvL3J4U1VsS2FiUjhmSDYveTh2SWVuZlBjdVhONjRva25WRkZSb2Vqb2FCVVZGZW5CQng5VVNVbUo5dS9mVDBJTUFBQUdCQkxpTnF4YnQwNWxaV1ZhdkhpeGtwS1NtdlZkdm54WmxaV1Z2UlpMVFUyTlZxeFlJWnZOcHMyYk4rdjIyMitYZEcxZTcrT1BQNjZNakF4Tm56NWRZV0ZoVGZzRUJBUm94b3dabWp4NXNwS1RrM1gxNnRVdW56Y3RMVTNsNWVWYXVYS2xSbzBhcGNURVJLMVlzVUtTVkZKUzRwbzNCd0FBNEdITUlXN0RrU05INU8zdHJkbXpaN2ZvQ3dvS1VrUkVSSStPLzlGSEgrbkFnUU9kMnZhOTk5NVRSVVdGWnN5WTBaUU1TOWRLSkNja0pLaWhvVUh2dnZ0dXMzMTI3TmloaFFzWDZwWmJidWwyakljUEg1Yk5adE1ERHp6UW9tL0VpQkhkUGk0QUFFQmZRa0xjQnNNdzVIQTRkTzdjT2JjY1B6bzZXbXZYcnRVSEgzelE0YmFIRGgyU0pFMmFOS2xGMzczMzNpdEozWm9mM0JsT3A3TlhyNFlEQUFEME5oTGlOalFtbjRzV0xkTEpreWRkZm53L1B6ODkrK3l6V3Jac21iWnYzOTd1dHNYRnhaTFU2dFhlbTIrK1daSjA5dXhabDhjWUZ4Y25TVnE5ZXJWcWEydGRmbndBQUlDK2dEbkViVml5WkltS2k0dDE2dFFwelprelIxT25UdFc4ZWZOYVRKVW9MQ3pVM0xsemUzU3UxTlJVNWVUa2FOV3FWUW9PRG03UmYvSGlSZGxzdGxiN2dvT0RaYlBaVkZWVjFhTVlXck4wNlZLZE9uVksrL2Z2MTlHalJ5VmR1Mkpzcy9GN0ZBQUFHRGhJaU5zd1pNZ1FaV1ptYXZQbXpYcnR0ZGUwYjk4K3ZmZmVlM3Jra1VlMGFORWkrZnI2U3BJR0R4N2NvL25FbjMvK3VRekRVRVJFaEFZTkdpVHAybkp2aG1FMG5lUHExYXV5MisweURLUFZZOWp0ZHJkY3dRME5EZFhycjcrdURSczJhUGZ1M1hJNEhFcElTTkJUVHoybHlaTW51L3g4QUFBQW5rQkMzQTRmSHg4dFhMaFFNMmZPVkdabXBuYnMyS0hzN0d3VkZoWXFJeU5EZ1lHQnV2WFdXN1ZyMTY1dUhUODdPMXNiTm14UWFtcXF4bzBiMTlRK2UvWnMrZm41S1NzclM1TGs3ZTJ0aG9hR05vOVRYMSt2d1lNSGR5dUdqZ1FFQk9pNTU1N1Q5T25UTlhmdVhKV1ZsV241OHVXS2o0L1h5cFVyNWUzTlJ3Z0FBUFJ2L08yN0UwSkNRclIwNlZKbFoyY3JLaXBLcDArZlZscGFXbytPZWVuU0pXVm1aaW85UGIxWk1peEpRNGNPMWJCaHc1cGVCd1FFeU9GdzZNcVZLeTJPVTFWVkphZlRxWkNRa0I3RjA1R2dvQ0RaN1habFpXVXBQRHhjKy9idDB5dXZ2T0xXY3dJQUFQUUdFdUl1Q0E4UDE5cTFheVZKT1RrNVBUcFdXVm1aMXF4Wm81RWpSN2JvMjdKbGk5YXZYOS8wT2pJeVVwSjA1c3laRnRzMnRrVkZSZlVvbnM0YU1XS0VWcTFhSlVuYXMyZFByNXdUQUFEQW5VaUl1eWc4UEZ4ZVhsNXlPcDA5T3M0ZGQ5eWg2T2pvVG0wN1pzd1lTVkplWGw2THZ2ejhmRW5mTGIvV0d4clhJSzZwcWVtMWN3SUFBTGdMQ1hFYlZxOWUzV3JwNDdmZWVrc05EUTBhUFhwMHI4WHk4TU1QeThmSFI5dTJiVk5wYVdsVCsrZWZmNjQzMzN4VElTRWhtalp0bXN2UHUzbno1bGFUM2gwN2RraVNZbU5qWFg1T0FBQ0Ezc1lkVVczSXpzN1dybDI3RkIwZHJjaklTTmxzTnAwK2ZWb25UcHhRY0hDd0ZpOWUzR3V4aElhRzZ1bW5uOWE2ZGV1VWxKU2tpUk1ueWpBTTVlWGxxYTZ1VG12V3JHbGFrYUpSYW1wcTAvUDYrdm9XYlpLMGZQbHlTVkpHUm9iUzA5T1ZscGFtaVJNbk52Vy8vUExMZXZYVlYzWFhYWGZKMTlkWERvZER5Y25KT243OHVFSkRRL1hNTTgrNDZ5MERBQUQwR2hMaU5peGJ0a3o1K2ZrcUxpN1dpUk1uWkxmYkZSWVdwamx6NWlncEtjbnRON0hkS0RFeFVkLy8vdmUxZGV0VzVlYm1hdENnUVlxTmpkWDgrZk4xMjIyM3RkaSt0V0lmTjdZMUpzUUZCUVh5OS9mWCtQSGptL1cvK09LTDJydDNyMDZlUEtuS3lrbzVuVTdWMU5Rb0pTVkZqejMybUFJREExMzREZ0VBQUR5RGhMZ05zMmJOMHF4WnN6d2RSak9USjAvdTlQcS9uUzNsWEY5ZnIwOCsrVVJUcGt5UjNXNXYxaGNmSDYvNCtIaEpVbWxwcVJJVEUvWEdHMjkwTFdnQUFJQStqam5FRmxkVVZLVGEybG9LYlFBQUFNc2lJYmE0WThlT3lkL2ZYM0Z4Y2UxdUZ4a1pxY09IRC9kU1ZBQUFBTDJIaE5qaWtwT1RkZkRnd1JiVEpRQUFBS3lDaEJnQUFBQ1dSa0lNQUFBQVN5TWhCZ0FBZ0tWWmJ0azFxcXNCMXNGNEJ3QjBobVd1RUp1bW1ldnBHT0JaZkFhc2crODErQXdBQUZxSWlZa3hZMkppVEUvSEFRQUEwTmRZNWdveEFBQUEwQm9TWWdBQUFGZ2FDVEVBQUFBc2pZUVlBQUFBbGtaQ0RBQUFBRXNqSVFZQUFJQ2xrUkFEQUFEQTBraUlBUUFBWUdra3hBQUFBTEEwRW1JQUFBQllHZ2t4QUFBQUxPSUNzQ1VBQUNBQVNVUkJWSTJFR0FBQUFKWkdRZ3dBQUFCTEl5RUdBQUNBcFpFUUF3QUF3TkpJaUFFQUFHQnBKTVFBQUFDd05CSmlBQUFBV0JvSk1RQUFBQ3lOaEJnQUFBQ1dSa0lNQUFBQVN5TWhCZ0FBZ0tXUkVBTUFBTURTU0lnQkFBQmdhU1RFQUFBQXNEUVNZZ0FBQUZnYUNURUFBQUFzallRWUFBQUFsa1pDREFBQUFFc2pJUVlBQUlDbGtSQURBQURBMGtpSUFRQUFZR2treEFBQUFMQTBFbUlBQUFCWW11SHBBT0ErcG1tYW5kbk9NQXcrQndBQXdMSzRRZ3dBQUFCTEl5RUdBQUNBcFpFUUF3QUF3TkpJaUMzQTZYUXFMUzFOOTk5L3Z5Wk5tcVQxNjllcms5T0xBUUFBZ1A3TC9OYi8vTS8vbUwvNHhTL01jK2ZPbVNVbEplWS8vZE0vbWJ0MzcyN3NKak1HQUFEQXdOU1k4RDd3d0FQbU8rKzgwNVFBdi9UU1MyWktTZ29KTVFBQWdKZ3lNZUJWVkZUby9Qbnp1dU9PTzVyYWJyLzlkcDArZmRxRFVRRUFBUFFkSk1RRFhIbDV1U1JwNk5DaFRXMURoZ3pSMTE5L0xhZlQ2YW13QUFBQStnd1M0Z0d1b2FGQmttU3pmZmV0dHRsc29oWUhBQURBTlNURUExeGdZS0FrNmZMbHkwMXRsWldWR2pKa1NMTWtHUUFBd0tySWlBYTRILy80eHdvSUNGQlJVVkZUVzFGUmtVYU5HdVhCcUFBQUFJQmUwTGlLeExwMTY4ekV4RVR6NHNXTFprbEppVGw1OG1UekwzLzVDNnRNQUFBQVlHQnJUSGhyYW1yTS8velAvelQvOFIvLzBadzJiWnFabloxdFhzL1RjUUlBQUhnU2QxWU5ZSjFOZGczdXNBTUFBQmJHSEdJQUFBQllHZ2t4QUFBQUxJMkVHQUFBQU1EQUZ4TVRZOGJFeEhBREhRQUF3QTI0UWd3QUFBQkxJeUVHQUFDQXBaRVFBd0FBd05KSWlBRUFBR0JwSk1RQUFBQ3dOQkppQUFBQVdCb0pNUUFBQUN5TmhCZ0FBQUNXUmtJTUFBQUFTeU1oQmdBQWdLV1JFQU1BQU1EU1NJZ0JBQUJnYVNURUFBQUFzRFFTWWdBQUFGZ2FDVEVBQUFBc3pmQjBBSEM5TysrOE05emIyL3MvYm1pZS8rMy8wNjl2ZERnY3Z6MSsvUGpmZXljeUFBQ0F2b2VFZUFCNjlORkh2WXFMaThzTXcvaGhlOXVacHZsVlZGUlVXSFoyZGtOdnhRWUFBTkRYZUhrNkFMaGVVVkdSR1JZV05rTFMzUjFzK3IvNzkrLy9VMi9FQkFBQTBGY3hoM2lBY2pxZE96dXhXV2UyQVFBQUdOQklpQWNvbTgxMjBEVE5TKzFzVWhFVUZIU3cxd0lDQUFEb28waUlCNmlDZ29KNnd6RGVibWVUdDNOemN4MjlGaEFBQUVBZlJVSThnQm1HMGVhVUNKdk54blFKQUFBQWtSQVBhSmN2WDM1ZlVsVXJYVldWbFpYN2V6c2VBQUNBdm9pRWVBQXJMaTZ1TlUyenRWVWszaWt1THE3dDlZQUFBQUQ2SUJMaUFhNk5hUk5NbHdBQUFQZ1dDZkVBWnhqR1BrblYxelZWRzRieFowL0ZBd0FBME5kUXFjNENZbUppZGtoNlJKSU13OWhSVUZEd3FJZERBdHpxU2ZQSkk0YU1zWjZPQS8yREtUTjNrN0hwZmsvSE1aQ1padXdSU1l4SnRDZlhNQW84Tmc2NVFtd0JwbWsyVFpIb1pNRU9vRjhqR1VaWEdESW1lVG9HQzJCTW9pT1RQSGx5YjArZUhMM0R4OGRuVDMxOXZTVEp6ODl2ajRmREFYcE51dEk5SFFMNnVQbWE3K2tRTE9hb3B3TkFuM1MzcHdQZ0NyRVZIRGx5cEVyU255UzljK2pRb2E4OUhROEFBRUJmd2hWaTY5aHBHSWJwNlNBQUFBRDZtbjZkRU1mR21relM3N1JyOVRsaVl3TXpQUnRIdjVGYlVHQndrdzBBQUJiUXJ4TmlrUXgzUWFDbkEraHZKbms2QUFBQTBEdjZlMElzU1RyS0hIMjQwTjJlbjlzUEFBQjZFVGZWQVFBQXdOSklpQUVBQUdCcEpNUUFBQUN3TkJKaUFBQUFXQm9KTVFBQUFDeU5oQmdBQUFDV1JrSU1BQUFBU3lNaEJnQUFnS1dSRUFNQUFNRFNTSWdCQUFCZ2FTVEVBQUFBc0RRU1lnQUFBRmdhQ1RFQUFBQXNqWVFZQUFBQWxrWkNEQUFBQUVzaklRWUFBSUNsa1JBREFBREEwcnc5SFVCdmlvMk5iZEZXVUZEUTlMeTB0RlN2di82NmpodzVvZ3NYTG1qdzRNRzY2NjY3dEdEQkF0MTY2NjI5R1NvQUFBQjZpYVVTNHBreloyclhybDF5T0J5YU9YTm1zNzVUcDA3cFY3LzZsYnk4dkRSbXpCaU5HemRPSlNVbCt1Q0REM1RreUJGdDJyUkpvMGFOOGxEa0FBQUFjQmRMSmNUTGx5L1hPKys4STRmRG9lWExsemZycTZ5czFKUXBVN1IwNlZJTkdUS2txZjJWVjE3UkgvLzRSMjNZc0VGLy9PTWZlenRrQUFBQXVCbHppTC8xMDUvK1ZMLzV6VythSmNPUzlOaGpqOGt3REgzeXlTY2VpZ3dBQUFEdVJFTDhyY0dEQjdmWjd1WGxKZE0wbTlwU1VsTDA5Tk5QOTFab0FBQUFjQ05MVFpub2p1TGlZamtjam1iemh5OWN1Q0EvUHo4UFJnVUFBQUJYSVNIdVFHWm1waVRwRjcvNFJWUGJ0bTNiWkJpR2h5SUNBQUNBSzVFUXQyUHYzcjNhdDIrZnhvd1pvd2NlZUtDcG5hdkRBQUFBQXdkemlOdFFVRkNnLy9xdi8xSllXSmorKzcvL215dkNBQUFBQXhSWGlGdnhmLy8zZjNybW1XY1VFQkNnbDE1NlNVT0hEdlYwU0FEY3FLT2lQYTE1NXBsbjlNRUhIOGpYMTFmNStmbnVDZzJ3cEk3R1pHdjlqWDczdTk5cDBxUko3Z2dMQXhnSjhRMCsvZlJUL2V1Ly9xdDhmWDIxY2VORy9jTS8vSU9uUXdMZ1p1MFY3V25OMjIrL3JVT0hEdlZDWklBMWRXWk1lbnQ3Tjd1L3AxRllXSmk3dzhNQVJFSjhuZUxpWWozMTFGTWFOR2lRMHRQVEZSa1o2ZW1RQUpjeHIxODdzQjJHQmVjSHRWZTA1MGJuejUvWDczNzNPOFhIeCt2ZGQ5L3RwUWdCYStuTW1MVGI3UjJPVjZDem1FUDhyVE5uem1qaHdvVWFOR2lRTWpJeTJrMkdxNnVyZGZYcTFkNExEa0NmWUpxbVZxNWNLVzl2YnkxZXZOalQ0UUFBWE1SU1Y0aFRVMU5WWDEvZjlGeFMwMitYQ3hZczBLVkxsM1RQUGZkbzI3WnRyZTdmdU8yc1diUGs3Kyt2ckt5c1hvZ2FzSjQ3Nzd3emZPVElrZWV5czdNYlBCM0w5Ylp2MzY2Ly92V3ZXclZxVmJ2M0ZxU2twTWpQejAvcjE2L3Z4ZWdBM0lpeGlNNnlWRUs4ZmZ2MkZzOGJrOXp5OG5KSmFuZGVZT08ydzRZTms3Ky92N3ZDQkN6UDI5djdQNHFMaTJmRXhzYnVkanFkTzRPQ2duSnpjM01kbm96cGl5KyswUHIxNnpWbHloUk5uVHExM1cwcDNnTzRYMzE5dlZKVFUrWGo0Nk1mL2VoSG1qQmhRb3Y1dzR4RmRKYWxFdUwyN2hydjZJN3k2MjNac3NVVjRRQWU4ZFZYWCttbGwxN1M0Y09IZGZueVpmbjUrU2t4TVZFTEZpendkR2pOR0lieFE5TTBGeGlHc2VEeTVjdVhZbUppM2pZTVkrZmx5NWZmTHk0dXJ1M05XSnhPcDU1Ly9ubjUrZm5wMy8vOTN6dmNudUk5Z1BzNUhJNW1GN3ArOTd2ZmFkNjhlWHJ5eVNlYjJoaUw2Q3hMSmNTQTFUa2NEajM1NUpPNi8vNzc5ZWFiYnlvb0tFaGZmUEdGdnZ6eVMwK0gxaTdETUlaS1NqWk5Nemt3TUxCcTlPalJmeklNWTZkaEdQc0tDZ3FxM1gzKy8vM2YvOVhISDMrczMvLys5d29LQ3Vwd2U2NUlBZTcxNXovL1dZR0JnZkx5OHRMRml4ZTFiOTgrcGFlbmErUEdqYnJwcHBzVUh4OHZpYkdJenVPbU9zQkNTa3BLVkZaV3BsLzk2bGNLQ1FtUnQ3ZTNoZzhmcm52dXVjZlRvWFZGb0dFWXN5WHRORTN6WWt4TXpJN1JvMGNuamhzM0x0QWRKeXNwS2RIR2pSdjEwRU1QNmI3NzduUEhLUUIwMGJCaHcrVGo0eU12THkrRmhvYnFpU2VlYUpyVzJOWjlRRUI3dUVJTXRNcFVURXlNVTVMWnlrTnR0TGYxa0dtYXBtRVl6ZHBiYXpNTXc3eHVlYlRXMnR0cVUwZmJTdEtQZnZRakRSNDhXT3ZYcjllenp6N2I2dFdUbUppWVE2M0UxdmcyT3ZVK0d0OURPKyt2by9mYzlxcjd6ZmxKZXNRd2pFZnE2K3NWRXhQekowazdHNm9hNUJYbzFjbER0Ry9GaWhXcXE2dFRRRUNBMHRQVFcvVFgxOWMzdGMrZlA5OGw1d1RRZGRPblQ5ZHZmL3RiRlJjWGV6b1U5RU1reEVDclRFbHFrR1I4KzJqOGEwcTNKcU8xTm9ldHRiYTJsZ3B1cmIwNzJ3WUdCaW8xTlZVclZxeFFmbjYrWnMrZXJWbXpadDJZR1A5alczUHVPdnMrMnRxL0srK2ptNjRsMkhMZE1ULzk5Rk5KMGh0dnZORnF2OFBoVUVaR2hpUVNZc0NUZkh4OFpMUFpYUDF2Q2l5Q2hCaG9sVTNIamgyenQ5SmhTREllZmZSUjQrTEZpOGJYWDM5dDFOVFVHTFcxdFlZa2hZZUhHN1cxdFVaZFhaMVJYMTl2TkRRMEdFT0dEREVjRG9maGNEaU1ob1lHbzZHaHdmRDM5Mjk2N25RNmpZYUdCc1BYMTlkd09wM05IcEprbXFZeGFOQ2dwamJUTkEybjA5blUxdmphTkUzRGJyY2JwbWsyUFp4T1oxT2JwT09TZE8rOTkrcnR0OS9XNjYrL3JxMWJ0MnJIamgzNnd4LytvSi84NUNmWDNxQmh4RjEvREc5djcyYkhsR1I0ZVhtMWFKT2s2OXNsR2FacEdxMjFYZC9lMkNiSnNObHNqYytmbERTNUU5K29Pa25IVGRNczhQTHlTajk2OU9qZkpDazJNRGF6bTkvNEZ0cTc0VFkyTnBiU3pVQWZjZno0Y1RVME5Hamt5SkdlRGdYOUVBa3gwRFdtSkRNN083dlZ6djd5cDdxQWdBQXRXTEJBczJmUDFuUFBQYWRmLy9yWDJyRmpoeVNwb0tEZ2lJZkRVMHhNelArbnRoUGlLa252U05wcEdNYWZlK09tdXE2cXJxNldZUmp5OWZYMWRDZ1lJS2cwK1oyUFAvNVlOOTEwVTdPMXdNdkx5N1ZxMVNwSjBzOS8vdk9tZHNZaU9vdUVHTEN3d01CQUpTY25hK0hDaFhJNm5iTFordXg5dGhXUzNyYlpiRHNyS3l2M3Uzclp0ZmFLOW5RSHhYdUFubWx2VEg3NDRZZGFzR0NCWW1OajlhTWYvVWlWbFpVNmZQaXdybDY5cXZqNCtHWUpNV01SblVWQ2pFNHBMUzFWWW1LaURoOCs3T2xRMEFPblQ1OVdibTZ1cGsyYnByQ3dNRlZXVm1yMzd0MGFPM1pzbjB1R1RkUDhTdEl1U1R1RGdvSU91ck13UjN0RmU3cUQ0ajBZYUhxN2VtUjdZL0x1dSsvVzBhTkhkZUxFQ1IwNWNrVGYrOTczZFB2dHQydkdqQmw2NElFSG1oMkhzWWpPSWlHMmlDKysrRUkzM1hTVHA4Tm9vYS9HTlZBRkJnYXFvS0JBV1ZsWit1YWJieFFTRXFJSkV5YjBLUGx6QjRmRDhkdVJJMGYrdjk3NjRkdVZ3anlkMlkvaVBSaG9lcnQ2WkVkejl6ZHQydFNwNHpBVzBWbVdTNGlycTZ1VmxaV2xuSndjblQxN1ZyVzF0ZkwzOTFkRVJJU1dMRm1pTysrODA2M25MeW9xMHFaTm0xUllXS2phMmxvTkh6NWNpWW1KZXVpaGgxd2F1Mm1hS2lvcVVtNXVyZzRlUEtpU2twSnUvZEMvY09HQ05tN2NxQU1IRHFpdXJrN2p4bzFUY0hDdzR1TGk5TUlMTDdTNzc1RWpSL1RVVTA4cEpTVkZDeGN1ZEdsYzZKNGYvdkNIMnJoeG82ZkQ2TkR4NDhmL2Z2ejRjVStIQWZRNVRxZFR4NDhmMS83OSs3Vm8wU0o1ZS9mZWovRytWRDBTY0RWTEpjVG56NS9YdkhuelZGWldwcWlvS0UyZE9sV0dZZWpMTDc5VVlXR2hQdnZzTTdjbXhCOSsrS0VXTFZva204Mm1DUk1teUc2M0t5OHZUODgvLzd6T256K3ZsSlFVbDhVZUh4K3Y4dkx5SHNWNzd0dzVQZkhFRTZxb3FGQjBkTFNLaW9yMDRJTVBxcVNrUlB2MzcrOHdJZDYrZmJ0c05wc2VlZVFSbDhZRkFGWVZIeDh2d3pCVVhsNnVmL3UzZi9OWUhKNnVIZ200bXFVUzRuWHIxcW1zckV5TEZ5OVdVbEpTczc3TGx5K3JzckxTYmVldXFhblJpaFVyWkxQWnRIbnpadDErKysyU3JzM05mZnp4eDVXUmthSHAwNmNyTEN6TUpiRUhCQVJveG93Wm1qeDVzcEtUazNYMTZ0VXV4NXlXbHFieThuS3RYTGxTbzBhTlVtSmlvbGFzV0NIcFd2V3U5bnoxMVZmS3k4dlRmZmZkcHgvODRBY3VqUXNBckdyOSt2V3FyNi9YRTA4ODRlbFFydGRZUFhLMmFaclZNVEV4ZTAzVDNPbmo0N1BueUpFalZaNE9EdWdNU3lYRVI0NGNrYmUzdDJiUG50MmlMeWdvU0VGQlFUMDYva2NmZmFSdnZ2bEc5OTkvZjR1Kzk5NTdUeFVWRlpvNWMyWlRNaXhKa1pHUlNraEkwTmF0Vy9YdXUrL3F5U2VmZEVuc2pVdG85Y1RodzRkbHM5bjB3QU1QNk96WnM4MzZSb3dZMGU2K08zZnVsTlBwMUtPUFB1cnl1QURBcFV6ZFdKbXlyU3FWbldxL3JucWpVMjFVYUx4eG4rdTJhV3NmU2RLdHQ5NnFUejc1cE0yM01ucjA2UHpyejMxakpVblROSjF0Vkp0c2l1ZUdjenUvZlIzVHlhOW1xOVVqcTZxa1FMY1VWd2RjdzFJSnNXRVljamdjT25mdVhKdFhZbnNpT2pwYUNRa0o4dmIyMW9RSkU1cjFIVHAwU0pJMGFkS2tGdnZkZSsrOTJycDFxd29LQ3RwTWlOMGRlMXVjVG1lWHI1elgxOWRyOSs3ZGlvaUkwTml4WTkwVUdicktDdXVUQXQzeDdSSy9qWlVwYmQ4K3VqMWViaHhxblZsQytNWnR1bHR0elRDTWU5cUxwVE9WSlYwVlMrUHVqYVhqZ2I3TVVnbnhwRW1UdEdmUEhpMWF0RWkvK2MxdmROdHR0N24wK0g1K2ZucjIyV2UxYk5reUxWbXlSRE5uem16cWF5elljTXN0dDdUWTcrYWJiNWFrRmxkaGV6UDIxc1RGeFNrbkowZXJWNi9XM0xsek83M2YvdjM3ZGVuU0pTVW5KN2Rad2hjQStnckRaclJXbWJLcEt1Vm5uMzFtYTZ4STJWaU44c3FWSzdicksxSFcxdGJhYnF4Q1dWOWZiN3V4QW1WRFE0UHR4c3FUZHJ2ZGRuM1ZTVzl2Yjl1TkZTY2wvVjluM290cG12L1lTb1ZKMnczVkpXMDNWcEMwMld3Mjg0YUtrbzF0Mzc1ZVlCakdsRTZFMEdyMXlFQVhWbzhFM01GU0NmR1NKVXRVWEZ5c1U2ZE9hYzZjT1pvNmRhcm16WnVuaUlpSVp0c1ZGaFoyS1FGc1RXcHFxbkp5Y3JScTFTb0ZCd2ZyNHNXTHN0bHNDZzRPYnJGdGNIQ3diRGFicXFyYW5tclYyZGhkYWVuU3BUcDE2cFQyNzkrdm8wZVBTbEtuaWpka1oyZHI4T0RCZXZqaGg5MFdHd0M0MmZWVktadVcvK3ZyMVNqLzlyZS91V1d4K0ppWW1LbnRkUGY1NnBGQVIvcldTdnh1Tm1USUVHVm1aaW9sSlVVK1BqN2F0MitmRWhJU3RIcjE2bVkzZHcwZVBGZ1JFUkhkZmtqWC9nUVZFUkdoUVlNR1NaS3VYcjBxdTkzZTVoVlR1OTJ1MnRydlZxMnBycTV1RmxOblkzZWwwTkJRdmY3NjYzcjAwVWQxNWNvVjFkWFZLU0VoUWUrLy8zNmIreFFYRjZ1d3NGRHg4ZkVLQ0Fod1Mxd0ErbzdTMGxLTkh6L2UwMkdnOTFWSTJtS3oyUjZzcXFyNndiRmp4NUtPSFR1Mm0yVFk4eGlUM1dPcEs4U1M1T1BqbzRVTEYycm16Sm5Lek16VWpoMDdsSjJkcmNMQ1FtVmtaQ2d3TUZDMzNucXJkdTNhMWEzaloyZG5hOE9HRFVwTlRkVzRjZU9hMnIyOXZkWFEwSGFOZ2ZyNmVnMGVQTGpwOWV6WnMrWG41OWVzM0dSblluZTFnSUFBUGZmY2M1bytmYnJtenAycnNySXlMVisrWFBIeDhWcTVjbVdMTlRBYkt3cmRlRE1kZ0w2cHJ4Ykg2YXR4V1ZsdlZvKzBrdjd5V2U4dmNYYVg1UkxpUmlFaElWcTZkS2wrK2N0ZmF1blNwVHA5K3JUUzB0TDAvUFBQZC91WWx5NWRVbVptcHRMVDB6Vnk1TWhtZlFFQkFhcW9xTkNWSzFmMHZlOTlyMWxmVlZXVm5FNm5Ra0pDbXRxR0RoM2FacmxKZDhUZWthQ2dJTm50ZHIzMjJtdGFzbVNKOXUzYnA1dHV1a2tMRml4bzJ1YktsU3ZhdTNldlJvMGFwVnR2dmRWdHNRRHUwSitLOXZRa1ZvcjI5Ryt4c2JGTno2Ky9DdWp1cjFWdlY0K1VCdTZZZE5kbm5USFpNNVpOaUJ1Rmg0ZHI3ZHExK3ZuUGY2NmNuSndlSlpWbFpXVmFzMlpOaTJSWXVyYThXa1ZGaGM2Y09hTlJvMFkxNnp0ejVvd2tLU29xcXFtdE0rVW1YUmw3WjQwWU1VS3JWcTNTNDQ4L3JqMTc5alJMaVAvMHB6K3B1cnFhcThQb2QvcFQwWjZleGtyUm52N05Vd2xKYjFlUEhNaGowaDJmZGNaa3oxaytJWmF1SlpaZVhsNXlPcDA5T3M0ZGQ5elJadCtZTVdOVVVGQ2d2THk4RmdseGZuNitwR3ZMcjNXVnEyTHZpc1kxaUd0cWFwcTFaMmRuS3lnb1NGT250bmZ2QmREMzlLZWlQVDJObGFJOTZBOEc4cGgweDJlZE1kbHpscnFwYnZYcTFhMyt0dlBXVzIrcG9hRkJvMGVQZHR1NUgzNzRZZm40K0dqYnRtMHFMUzF0YXYvODg4LzE1cHR2S2lRa1JOT21UV3R6ZjAvRXZubno1aFpKci9SZGNZM3IvM1IzOU9oUm5UbHpSai83MmMvazQrUGo4bGdBZCtxbzhFMVBWM1A1NktPUGRPREFnVmI3R292MnpKZ3hvOVdpUFEwTkRYcjMzWGRkRnV1T0hUdTBjT0hDVnBlQTdLenJpL2JjcUNkRmUzb2FGd2FPZ1R3bTNmRlpaMHoybktXdUVHZG5aMnZYcmwyS2pvNVdaR1NrYkRhYlRwOCtyUk1uVGlnNE9GaUxGeTkyMjdsRFEwUDE5Tk5QYTkyNmRVcEtTdExFaVJObEdJYnk4dkpVVjFlbk5Xdld5TmZYMTJXeHA2YW1OajJ2cjY5djBTWkp5NWN2bHlSbFpHUW9QVDFkYVdscG1qaHhZbFAveXkrL3JGZGZmVlYzM1hXWGZIMTk1WEE0bEp5Y3JPUEhqeXMwTkZUUFBQTk1zL2hzTnBzU0VoTGEvVHAwSlM2Z3QvU25vajJlS3RKekk0cjJ3SjBZazEzSG1Pd1pTMTBoWHJac21jYU9IYXR6NTg1cHo1NDkycmR2bjJwcWFqUm56aHk5K2VhYkdqNTh1RnZQbjVpWXFOVFVWTjE4ODgzS3pjM1ZYLzd5RjhYR3hpb3pNMU54Y1hFdWpYMzc5dTFORDRmRDBhS3RjVFVJNmRxY05IOS8veGJMdEx6NDRvc2FQWHEwUHYzMFV4MDRjRUJPcDFNMU5UVktTVW5SRzIrOG9kRFFVRW5TeFlzWGRlREFBWTBmUDc3RGZ3eTZFaGZRV3hwLzhDMWF0RWduVDU1MCtmR3ZMOXB6NDJlOHEwVjczQjFyWnpUK2U3VjY5ZXBteTBWMnBMRm9UMEpDQWtWN3Vzam9KRS9INlNxTXlhNWhUUGFjcGE0UXo1bzFTN05temZKb0RKTW5UOWJreVpPN3ZGOVhZKy9zalJmMTlmWDY1Sk5QTkdYS0ZObnR6UXMxeGNmSEt6NCtYdEsxdVZPSmlZbDY0NDAzV2h4ajE2NWRhbWhvNk5UTmRBUDVEbFgwWC8ycGFJOG5pdlRjaUtJOWNEZkdaTmN3Sm52T1VsZUkwVkpSVVpGcWEydTdsYVJMVWtORGczYnYzcTBmLy9qSHV1ZWVlMXdjSGRBNytsUFJucTRVNmJteHdJK3JVTFFIN2paUXgyUlhkWFlNTXlZdExqYldOR05qVGZUQWxpMWJ6SWtUSjVwMWRYWGQydi84K2ZQbXhvMGJ6Zno4ZkJkSDVqbU5ueXRQZjc3UmZmUE1hLzkxUjNsNXVibHUzVG96TGk3T2pJbUpNWC81eTErYWx5OWY3dkhuYXZ2MjdlWjk5OTFuZnZqaGg4M2E0K0xpekxGang3YTUzOTEzMzIzZWUrKzkzWXIxWnovN21abVltTmptc2UrNTV4NHpKaWFtaSsra3VjTENRak0yTnRZY08zYXNHUk1UWS83NjE3ODI2K3ZyVzJ6MzRvc3ZtakV4TWViSmt5YzdQS1lyNHVxc3hzK0tweit6QTUxcHhwclhIbDAza01ia2pUcjZySGMwaGx2VFA4Zmt0YytISnoralhDRzJ1T1RrWkIwOGVMREZkSW5PK3VFUGY2ajU4K2R6ZFJnRFJtUGhtK3pzYkVWRlJUVVZ2dW1KNjR2MlhGL0JVcnEydEpIRDRkQ1ZLMWRhN05kYTBaNnV4RHAwNkZBTkd6YXNSN0YzcExGb1QxWldsc0xEdzdWdjN6Njk4c29yemJhaGFBOTZZaUNOeWE3cXpoaG1USFlQQ1RFQXRLS3g4STBrNWVUazlPaFlIUlh0a2I0cjBITzkxb3IyZENYV0xWdTJhUDM2OWQwTnUwc2FpL1pJMHA0OWU1cjFVYlFIcmpBUXhtUlg5V1FNTXlhN2hvUVlBTnJneXFJOTBkSFJyZmFOR1ROR2twU1hsOWVpcnl0RmV6eFJwT2RHRk8yQnV6RW11NFl4Mlhra3hBQXNyejhWN2ZGa3JJMG8yZ04zWTB4MkRXT3k1eXkxN0JvQXRLWS9GZTNwYWF3VTdVRi9NSkRIWkU4KzY0eEo5K25YcXpBM3JnVHc3Wko3NktMR3RZVVBIejdzNlZENmxMdnZ2dmIvZ2dLTHIxTGVqeld1R3BDdTlFNXR2MjNiTnVYbjU2dTR1RmlYTGwyUzNXNVhXRmlZN3JubkhpVWxKYlY1QTQwcnZmLysrOXE2ZGF1S2k0czFhTkFnL2ZTblA5WDgrZk4xMjIyM3VUVFc2NjhVdGFWeHZmRDU4K2ZyMDA4LzFmdnZ2OS9zeHR0OSsvWnA3OTY5T25ueXBDb3JLOVhRMEtDZi9PUW5tamh4b2g1NzdERUZCZ1pLdWxhMDU4RUhIMVJjWEZ5SDh5QzdFcGNyemRkOFNWS0drY0Y0ZDZQdlZoRG8zQS9zZ1R3bWUvSlpIN2hqOHRvUFhzTW9ZQngyaDlXWFhUdDc5bXlQOWo5ejVvd1pGeGZub21pKzA5TzRQSTFsMS9xL25peTdobXZxNnVyTThlUEhteXRXckdoM3UvYitIZG00Y2FNWkV4Tmo1dVhsdVNORWwyRFp0ZDdSazJYWGNNM0FIcE9lWDNiTmNsTW1xcXVybFpXVnBaeWNISjA5ZTFhMXRiWHk5L2RYUkVTRWxpeFpvanZ2dk5PdDV5OHFLdEttVFp0VVdGaW8ydHBhRFI4K1hJbUppWHJvb1ljNjNOYzBUUlVWRlNrM04xY0hEeDVVU1VsSnQzNDd1M0RoZ2padTNLZ0RCdzZvcnE1TzQ4YU5VM0J3c09MaTR2VENDeSswdSsrUkkwZjAxRk5QS1NVbFJRc1hMblJwWEFENkRvcjJBSDBMWTlLOUxKVVFuejkvWHZQbXpWTlpXWm1pb3FJMGRlcFVHWWFoTDcvOFVvV0ZoZnJzczgvY21oQi8rT0dIV3JSb2tXdzJteVpNbUNDNzNhNjh2RHc5Ly96ek9uLyt2RkpTVXRyZFB6NCt2dFdKKzExeDd0dzVQZkhFRTZxb3FGQjBkTFNLaW9yMDRJTVBxcVNrUlB2MzcrOHdJZDYrZmJ0c05wc2VlZVFSbDhZRm9HODVkdXlZL1AzOUZSY1gxKzUya1pHUnJVNjdLaTh2MTg5Ly9uT05Haldxdy9LeEFEckdtSFF2U3lYRTY5YXRVMWxabVJZdlhxeWtwS1JtZlpjdlgxWmxaYVhiemwxVFU2TVZLMWJJWnJOcDgrYk51djMyMnlWZG04ZjcrT09QS3lNalE5T25UMWRZV0ZpYnh3Z0lDTkNNR1RNMGVmSmtKU2NuZDZza1pGcGFtc3JMeTdWeTVVcU5HalZLaVltSldyRmloU1NwcEtTazNYMi8rdW9yNWVYbDZiNzc3dE1QZnZBRGw4WUZvRzlKVGs1V2NuSnl0L2R2TE5vRHdEVVlrKzVscVlUNHlKRWo4dmIyMXV6WnMxdjBCUVVGS1Nnb3FFZkgvK2lqai9UTk45L28vdnZ2YjlIMzNudnZxYUtpUWpObnpteEtocVZydjhrbEpDUm82OWF0ZXZmZGQvWGtrMCsyZWZ6RzVWTjY0dkRodzdMWmJIcmdnUWQwOXV6WlpuMk42eFcyWmVmT25YSTZuUzBXOG5aRlhBQUFBSjVpcVd2bWhtSEk0WERvM0xsemJqbCtkSFMwMXE1ZHF3OCsrS0JGMzZGRGh5UkpreVpOYXRIWHVNQjNiODI3ZFRxZFhiNGFYbDlmcjkyN2R5c2lJa0pqeDQ1MVUyUUFBQUM5ejFJSmNXTXl1bWpSSXAwOGVkTGx4L2Z6ODlPenp6NnJaY3VXYWZ2MjdjMzZpb3VMSlVtMzNISkxpLzF1dnZsbVNXcHh4ZFlkR3VjZXJWNjlXclcxdFozZWIvLysvYnAwNlpJU0VoSmtzQm9aQUFBWVFDdzFaV0xKa2lVcUxpN1dxVk9uTkdmT0hFMmRPbFh6NXMxVFJFUkVzKzBLQ3dzMWQrN2NIcDByTlRWVk9UazVXclZxbFlLRGczWHg0a1haYkRZRkJ3ZTMyRFk0T0ZnMm0wMVZWVlU5T21kbkxGMjZWS2RPbmRMKy9mdDE5TnNGbkoxT1o0Y1Q3TE96c3pWNDhHQTkvUEREYm84UkFBQ2dOMWtxSVI0eVpJZ3lNek8xZWZObXZmYmFhOXEzYjUvZWUrODlQZkxJSTFxMGFGRlQ1Wm5CZ3dlM1NKSzc0dlBQUDVkaEdJcUlpTkNnUVlNa1NWZXZYcFhkYm0vejZxcmRibTkyeGJhNnVscUdZVFNyaHVNS29hR2hldjMxMTdWaHd3YnQzcjFiRG9kRENRa0pldXFwcDlwY3lxVzR1RmlGaFlXYU1XT0dBZ0lDWEJvUEFBQ0FwMWtxSVpZa0h4OGZMVnk0VURObnpsUm1acVoyN05paDdPeHNGUllXS2lNalE0R0JnYnIxMWx1MWE5ZXViaDAvT3p0Ykd6WnNVR3BxcXNhTkc5ZlU3dTN0cllhR2hqYjNxNit2MStEQmc1dGV6NTQ5VzM1K2Zzckt5dXBXSE8wSkNBalFjODg5cCtuVHAydnUzTGtxS3l2VDh1WExGUjhmcjVVclY4cmJ1L25Ib25INng0MDMwd0VBQUF3RWxwcERmTDJRa0JBdFhicFUyZG5aaW9xSzB1blRwNVdXbHRhalkxNjZkRW1abVpsS1QwOXZsZ3hMMTVKUWg4T2hLMWV1dE5pdnFxcEtUcWV6V1huSG9VT0hhdGl3WVQyS3B5TkJRVUd5MiszS3lzcFNlSGk0OXUzYnAxZGVlYVhaTmxldVhOSGV2WHMxYXRRbzNYcnJyVzZOQndBQXdCTXNteEEzQ2c4UDE5cTFheVZKT1RrNVBUcFdXVm1aMXF4Wm81RWpSN2JvaTR5TWxDU2RPWE9tUlY5alcxUlVWRlBicGF1QVpnQUFIeUpKUkVGVWxpMWJPcXd6N2lvalJvelFxbFdySkVsNzl1eHAxdmVuUC8xSjFkWFZYQjBHQUFBRGx1VVRZdWxhVXV6bDVTV24wOW1qNDl4eHh4MktqbzV1dFcvTW1ER1NwTHk4dkJaOStmbjVrcjViZnMwVEd0Y2dycW1wYWRhZW5aMnRvS0FnVFowNjFSTmhBUUFBdUoybEV1TFZxMWUzV21MNHJiZmVVa05EZzBhUEh1MjJjei84OE1QeThmSFJ0bTNiVkZwYTJ0VCsrZWVmNjgwMzMxUklTSWltVFp2bXR2TTMycng1YzR1a1YvcXV1RVpzYkd4VDI5R2pSM1htekJuOTdHYy9rNCtQajl0akF3QUE4QVJMM1ZTWG5aMnRYYnQyS1RvNldwR1JrYkxaYkRwOStyUk9uRGloNE9CZ0xWNjgyRzNuRGcwTjFkTlBQNjExNjlZcEtTbEpFeWRPbEdFWXlzdkxVMTFkbmRhc1dkUGhpaEtwcWFsTnordnI2MXUwU2RMeTVjc2xTUmtaR1VwUFQxZGFXcG9tVHB6WTFQL3l5eS9yMVZkZjFWMTMzU1ZmWDE4NUhBNGxKeWZyK1BIakNnME4xVFBQUE5PMGJYWjJ0bXcybXhJU0Vsd1dGd0FBUUY5anFZUjQyYkpseXMvUFYzRnhzVTZjT0NHNzNhNndzRERObVROSFNVbEp6VzVxYzRmRXhFUjkvL3ZmMTlhdFc1V2JtNnRCZ3dZcE5qWlc4K2ZQMTIyMzNkYmgvamNXKzJpdHJUSHhMQ2dva0wrL3Y4YVBIOStzLzhVWFg5VGV2WHQxOHVSSlZWWld5dWwwcXFhbVJpa3BLWHJzc2NjVUdCZ29TYnA0OGFJT0hEaWc4ZVBIS3l3c3pHVnhBUUFBOURXV1NvaG56WnFsV2JObWVUU0d5Wk1udDduZWIwYzZXOXE1dnI1ZW4zenlpYVpNbVNLNzNkNnNMejQrWHZIeDhaS2swdEpTSlNZbTZvMDMzdmovMjd2L21DclB3Ky9qbi92SUFXVlFpcGpORkJPd3BiL0VIK3VCS2cwV05hUFV0aHJ0UkRvZE5UTzFralpabVJwcnNqelJOWHNXUlZuSXVuU3BPQnJtMHprS1Z2MCszODM2R0dSSU5lcWp1TE1tWW8xSEVmcFFXVVVpUk1FalArN25Ed3NyTy96K2RaRHIvZnBIdUsvclhQZUhsTVJQYjYvN3ZuM1dPSERnZ05yYTJ2cDFNOTFvdlhJYUFBQmdKQmkxaDlnVUZSVVY4bnE5Z3k3ZWJXMXRPbmp3b0I1NTVCRWxKaVlPY3pvQUFJQ3h4YWdyeEtZNGYvNjhRa0pDbEpDUTBPdTg2T2hvblRwMXl1ZDRYVjJkWG4zMVZjMmNPYlBQVnpvREFBQTg2Q2pFNDlEYXRXdTFkdTNhUVgvK0J6LzRnVEl5TW9ZeEVRQUF3TmpGNVQ4QUFBQVlqVUlNQUFBQW8xR0lBUUFBWURRS01RQUFBSXhHSVFZQUFJRFJLTVNHK09xcnI4YkVHZ0FBQUdPTmNZOWRhMnBxMHI1OSsxUlNVcUxxNm1wNXZWNkZoSVFvS2lwS0d6ZHUxT3paczBjMVQwVkZoZmJzMlNPMzJ5MnYxNnZwMDZkcjFhcFZXckpreVpDeTI3YXRpb29LbFphVzZ2ang0N3B5NWNxQTN5ZzNIR3NBQUFDTWRVWVY0dHJhV3ExZnYxNDFOVFdLaVlsUlNrcUtMTXZTMTE5L0xiZmJyYXRYcjQ1cUlUNTkrclF5TXpQbGNEajAvUFBQeStsMHFxeXNUTnUyYlZOdGJhM1dyVnMzNk95TEZ5OVdYVjNka1BJTnh4b0FBQUJqblZHRk9EczdXelUxTmRxd1lZUFMwOU83akRVME5PaldyVnVqbHVYdTNidmF1bldySEE2SDh2THlOR1BHREVuU3RXdlg5UHJycnlzM04xY3Z2ZlNTSWlNakI1VTlORFJVeTVjdlYzSnlzdGF1WGF2bTV1WUJaeHlPTlFBQUFNWTZvd3J4bVRObkZCQVFvTldyVi91TWhZV0ZLU3dzYkVqcm56MTdWcmR2MzlhaVJZdjZuSHYwNkZIZHZIbFRhV2xwbldWWXV2ODY1ZFRVVk8zZHUxZUhEeC9XbTIrK09hanMrL2Z2SDlMUE1seHJBQUFBakhWRzNWUm5XWlphVzF0MS9mcjFFVmsvTmpaV3UzYnQwdWVmZjk3bjNKTW5UMHFTRmk1YzZETTJmLzU4U2VxeVgzZWtzd01BQUpqS3FFTGNVVDR6TXpOMThlTEZZVjgvT0RoWTc3Nzdyalp2M3F6Q3dzSmU1M284SGtuUzQ0OC83alAyNktPUFNwS3FxNnM3ajQxMGRnQUFBRk1adFdWaTQ4YU44bmc4dW5UcGt0YXNXYU9VbEJTdFg3OWVVVkZSWGVhNTNXNjk4Y1liUXpwWFZsYVdTa3BLdEgzN2RvV0hoL3VNMzdoeFF3NkhvOXV4OFBCd09Sd09OVFkyRGpnN2dIL0xVSWEvSXdEb0l0N2ZBWUJ1R1ZXSUgzNzRZZVhuNXlzdkwwOGZmL3l4amh3NW9xTkhqMnJGaWhYS3pNelVwRW1USkVrVEowNGNVdEdzcXFxU1pWbUtpb3BTVUZDUXBQdVBUTE1zcS9NY3pjM05janFkc2l5cjJ6V2NUcWU4WHUrQXN3T1FiTm1sbHF5Ri9zNkJCNE10dTlUZkdReFFLbW1obnpOZ2JDdjFkNEFIVmx5Y2JjZkYyWU5TVjFkbloyZG4yd2tKQ2JiTDViSmZlKzAxdTZHaFlYQ0xmVWRoWWFHOVlNRUMrL1RwMDEyT0wxdTJ6RjYxYWxYbjl3a0pDZmJjdVhON1hDYytQdDZlUDMvK3NHUlBURXkwWFM3WEFIK1M0Vi9qUWRIeGUrWHYzMjhBQURBNmpOcEQvRjBSRVJIYXRHbVRpb3FLRkJNVG84dVhMeXNuSjJkSWE5YlgxeXMvUDErN2QrL1d2SG56dW94Tm5qeFpVNlpNNmZ3K05EUlVyYTJ0dW5QbmpzODZqWTJOYW05dlYwUkV4S2hsQndBQU1KV3hoYmpEdEduVHRHdlhMa2xTU1VuSmtOYXFxYW5SenAwNzllU1RUL3FNZmZUUlIzci8vZmM3djQrT2pwWWtWVlpXK3N6dE9CWVRFOVByK1lZek93QUFnS21NTDhUUy9XSTVZY0lFdGJlM0QybWRXYk5tS1RZMnRsOXpuMzMyV1VsU1dWbVp6OWlKRXljay9mdnhhNzBacnV3QUFBQ21NcW9RNzlpeG85dFhFUjg2ZEVodGJXMTY1cGxuUmkzTDBxVkxGUmdZcUlLQ0FsMjdkcTN6ZUZWVmxUNzU1Qk5GUkVUb3hSZGY3RHcrbHJJREFBQ01KOTAvNHVBQjBYSGowN2x6L1owZnB3a1RKaWcyTmxiUjBkRnlPQnk2ZlBteUxseTRvUER3Y08zWnMwZlRwMDhmeWNoZC9PVXZmMUYyZHJZbVRacWtwS1FrV1phbHNySXkzYnQzVDcvNzNlK1VrSkF3Nk94WldWbWRYeDg0Y0VDdHJhMUtTMHZyY3Y0dFc3Wklrbkp6YzdWNzkyN2w1T1FvS1NscFVHdU1KL0hmUGhXb3ZMeUhSNEFBQUlCeDVZSCtDMytnaGJpZ29FQW5UcHlReCtOUmZYMjluRTZuSWlNamxaaVlxUFQwOUI1dllodEp4Y1hGMnJ0M3J6d2VqNEtDZ2pSbnpoeGxaR1RvNmFlZkhsTDJ1TGk0UHMvZDhTYThqSXdNZmZubGx5b3VMcGJUNlJ6VUd1TUpoUmdBQUxNODBIL2hEN1FRdzFkTFM0c1dMRmlnRjE1NFFlKzk5NTYvNDR3SkZHSUFBTXhpMUI1aStLcW9xSkRYNjFWeWNySy9vd0FBQVBnRmhkaHc1OCtmVjBoSVNKZjl5Z0FBQUNaNW9QOUptQzBUR0Fsc21RQUF3Q3hjSVFZQUFJRFJLTVFBQUFBd0dvVVlBQUFBUnFNUUF3QUF3R2dVWWdBQUFCaU5RdndBKytxcnI4YkVHZ0FBQUEreUFIOEhHRzFOVFUzYXQyK2ZTa3BLVkYxZExhL1hxNUNRRUVWRlJXbmp4bzJhUFh2MnFPYXBxS2pRbmoxNzVIYTc1ZlY2TlgzNmRLMWF0VXBMbGl6eG1XdmJ0aW9xS2xSYVdxcmp4NC9yeXBVckEzNTE4bkNzQVFBQU1KNFlWWWhyYTJ1MWZ2MTYxZFRVS0NZbVJpa3BLYklzUzE5Ly9iWGNicmV1WHIwNnFvWDQ5T25UeXN6TWxNUGgwUFBQUHkrbjA2bXlzakp0MjdaTnRiVzFXcmR1WFpmNWl4Y3ZWbDFkM1pET09SeHJBQUFBakNkR0ZlTHM3R3pWMU5Sb3c0WU5TazlQN3pMVzBOQ2dXN2R1alZxV3UzZnZhdXZXclhJNEhNckx5OU9NR1RNa1NkZXVYZFBycjcrdTNOeGN2ZlRTUzRxTWpPejhUR2hvcUpZdlg2N2s1R1N0WGJ0V3pjM05Bejd2Y0t3QkFBQXduaGhWaU0rY09hT0FnQUN0WHIzYVp5d3NMRXhoWVdGRFd2L3MyYk82ZmZ1MkZpMWExT2ZjbzBlUDZ1Yk5tMHBMUytzc3c1SVVIUjJ0MU5SVTdkMjdWNGNQSDlhYmI3N1pPYlovLy80aDVSdXVOUUFBQU1ZVG8yNnFzeXhMcmEydHVuNzkrb2lzSHhzYnExMjdkdW56enovdmMrN0preWNsU1FzWEx2UVptejkvdmlTeHR4Y0FBR0FVR0ZXSU84cG5abWFtTGw2OE9PenJCd2NINjkxMzM5WG16WnRWV0ZqWTYxeVB4eU5KZXZ6eHgzM0dIbjMwVVVsU2RYWDFzR2NFQUFCQVYwWnRtZGk0Y2FNOEhvOHVYYnFrTld2V0tDVWxSZXZYcjFkVVZGU1hlVzYzVzIrODhjYVF6cFdWbGFXU2toSnQzNzVkNGVIaFB1TTNidHlRdytIb2RpdzhQRndPaDBPTmpZMUR5Z0FBQUlDK0dWV0lIMzc0WWVYbjV5c3ZMMDhmZi95eGpodzVvcU5IajJyRmloWEt6TXpVcEVtVEpFa1RKMDcwS2NrRFVWVlZKY3V5RkJVVnBhQ2dJRW4zSC9kbVdWYm5PWnFibStWME9tVlpWcmRyT0oxT2ViM2VRV2NBQUFCQS94aFZpQ1VwTURCUWI3MzFsdExTMHBTZm42LzkrL2VycUtoSWJyZGJ1Ym01ZXVpaGgvVFVVMC9wd0lFRGcxcS9xS2hJSDN6d2diS3lzalJ2M3J6TzQ2dFhyMVp3Y0xEMjdkc25TUW9JQ0ZCYlcxdVA2N1MwdEdqaXhJbUR5Z0FBQUlEK00yb1A4WGRGUkVSbzA2Wk5LaW9xVWt4TWpDNWZ2cXljbkp3aHJWbGZYNi84L0h6dDNyMjdTeG1XcE1tVEoydktsQ21kMzRlR2hxcTF0VlYzN3R6eFdhZXhzVkh0N2UyS2lJZ1lVaDRBQUFEMHpkaEMzR0hhdEduYXRXdVhKS21rcEdSSWE5WFUxR2puenAxNjhza25mY1krK3VnanZmLysrNTNmUjBkSFM1SXFLeXQ5NW5ZY2k0bUpHVkllQUFBQTlNMzRRaXpkTDhVVEpreFFlM3Y3a05hWk5XdVdZbU5qK3pYMzJXZWZsU1NWbFpYNWpKMDRjVUxTdngrL0JnQUFnSkZqVkNIZXNXTkh0Njh0UG5Ub2tOcmEydlRNTTgrTVdwYWxTNWNxTURCUUJRVUZ1bmJ0V3VmeHFxb3FmZkxKSjRxSWlOQ0xMNzQ0YW5rQUFBQk1aZFJOZFVWRlJUcHc0SUJpWTJNVkhSMHRoOE9oeTVjdjY4S0ZDd29QRDllR0RSdEdMY3ZVcVZQMXpqdnZLRHM3VytucDZVcEtTcEpsV1Nvcks5TzllL2UwYytmT3ppZFNkTWpLeXVyOHVxV2x4ZWVZSkczWnNrV1NsSnVicTkyN2R5c25KMGRKU1VtRFdnTUFBTUFFM1QvejZ3RVJGMmZia25UdVhQL21GeFFVNk1TSkUvSjRQS3F2cjVmVDZWUmtaS1FTRXhPVm5wN3VsNXZZaW91THRYZnZYbms4SGdVRkJXbk9uRG5LeU1qUTAwOC83VE0zTGk2dXovVTYzbTZYa1pHaEw3LzhVc1hGeFhJNm5ZTmF3MVR4OGZmL0xDL3Y0Wmw0QUFCZ1hIbWcvOElmYUNFMlJVdExpeFlzV0tBWFhuaEI3NzMzbnIvalBIQW94QUFBbU1Xb1BjU21xS2lva05mclZYSnlzcitqQUFBQWpIa1U0bkhvL1BuekNna0pVVUpDZ3IrakFBQUFqSGtQOUQ4SnMyVUNJNEV0RXdBQW1JVXJ4QUFBQURBYWhSZ0FBQUJHb3hBREFBREFhQlJpQUFBQUdJMUNEQUFBQUtOUmlBRUFBR0EwQ2pFQUFBQ01SaUVHQUFDQTBTakVBQUFBTUJxRkdBQUFBRWFqRUFNQUFNQm9GR0lBQUFBWWpVSU1BQUFBb3dYNE84QndpSS8zZHdJQUFBQThxQjcwSzhTbC9nNkFjZXYvK2pzQUFBQUFocEhMNWJKZExwZnQ3eHdBQUFCanpZTitoUmdBQUFBWUVnb3hBQUFBakVZaEJnQUFnTkVveEFBQUFEQWFoUmdBQUFCR294QURBQURBYUJSaUFBQUFHSTFDREFBQUFLTlJpQUVBQUdBMENqRUFBQUNNUmlFR0FBQ0EwU2pFQUFBQU1CcUZHQUFBQUVhakVBTUFBTUJvRkdJQUFBQVlqVUlNQUFBQW8xR0lBUUFBWURRS01RQUFBSXhHSVFZQUFJRFJLTVFBQUFBd0dvVVlBQUFBUnFNUUF3QUF3R2dVWWdBQUFCaU5RZ3dBQUFDalVZZ0JBQUJnTkFveEFBQUFqRVloQmdBQWdORW94QUFBQURBYWhSZ0FBQUJHb3hBREFBREFhQlJpQUFBQUdJMUNEQUFBQUtOWi9nNkFrV1BidHQyZmVaWmw4WHNBQUFDTXhSVmlBQUFBR0kxQ0RBQUFBS05SaUFFQUFHQTBDckVCMnR2YjVYYTc5ZHZmL2xhdHJhMytqZ01BQURDbWNEUFZPTlp4VTExS1Nvb3N5MUpkWFoxT25UcWx3TURBTHZPNHFRNEFBQURqa3YydGl4Y3YybDk4OFlYdGNybHNyOWRyL3lkLzV3UUFBUEFudGt3WTRLbW5udkozQkFBQWdER0xRZ3dBQUFDalVZZ0JBQUJnTkFveEFBQUFqRVloQmdBQWdORW94QUFBQURBYXo1OGR4em9lcVJZWEY5ZnRlSGw1dVNTZVF3d0FBTXhHRVJySCt2dU1ZUW94QUFBd0dWc21BQUFBWURRS01RQUFBSXhHSVFZQUFBQXcvcmxjTHR2bGN2VnJUekVBQUlCSnVFSU1BQUFBbzFHSUFRQUFZRFFLTVFBQUFJeEdJUVlBQUlEUktNUUFBQUF3R29VWUFBQUFScU1RQXdBQXdHZ1VZZ0FBQUJpTlFnd0FBQUNqVVlnQkFBQmdOQW94QUFBQWpFWWhCZ0FBZ05Fb3hBQUFBRENhNWU4QUdINnpaOCtlRmhBUThELys0M0RHdDMvdS91N0IxdGJXLy9uRkYxLzh2OUZKQmdBQU1QWlFpTWVobFN0WFR2QjRQRFdXWmYyZ3QzbTJiZjhySmlZbXNxaW9xRzIwc2dFQUFJdzFFL3dkQU1Pdm9xTENqb3lNZkV4U2ZCOVQvOWV4WThmK09ocVpBQUFBeGlyMkVJOVQ3ZTN0bi9aalduL21BQUFBakdzVTRuSEs0WEFjdDIyN3ZwY3BOOFBDd282UFdpQUFBSUF4aWtJOFRwV1hsN2RZbHZWZnZVejVyOUxTMHRaUkN3UUFBREJHVVlqSE1jdXlldHdTNFhBNDJDNEJBQUFnQ3ZHNDF0RFFVQ3lwc1p1aHhsdTNiaDBiN1R3QUFBQmpFWVY0SFBONFBGN2J0cnQ3aXNSL2V6d2U3NmdIQWdBQUdJTW94T05jRDlzbTJDNEJBQUR3TFFyeE9HZFoxaEZKVGQ4NTFHUloxdi94Vng0QUFJQ3hoa0k4enBXWGx6ZEorcXpqZTh1eURuOTdEQUFBQUtJUUc4RzI3YzR0RXYxOFlRY0FBSUF4S01RR0NBd00vRnZIMThIQndYL3JiUzRBQUFBd0xybGNydjkydVZ6LzI5ODVBQUFBeHBvQWZ3ZkFxUG5Vc2l6YjN5RUFBQURHR3N2ZkFVYUxIUmQzUnRKY2YrZndsNDYzY3p6azF4UitWMnFWbHkveWR3Z0FBREMybUhTRjJOZ3lMQmxmaERzczlIY0FBQUF3OXBoVWlPODdkODdmQ2VBUDhmSCtUZ0FBQU1Zb25qSUJBQUFBbzFHSUFRQUFZRFFLTVFBQUFJeEdJUVlBQUlEUktNUUFBQUF3R29VWUFBQUFScU1RQXdBQXdHZ1VZZ0FBQUJpTlFnd0FBQUNqVVlnQkFBQmdOQW94QUFBQWpFWWhCZ0FBZ05Fb3hBQUFBREFhaFJnQUFBQkdveEFEQUFEQWFCUmlBQUFBR0kxQ0RBQUFBS05SaUFFQUFHQTBDakVBQUFDTVJpRUdBQUNBMFNqRUFBQUFNQnFGR0FBQUFFYWpFQU1BQU1Cb0ZHSUFBQUFZalVJTUFBQUFvMUdJQVFBQVlEUUtNUUFBQUl4R0lRWUFBSURSS01RQUFBQXdHb1VZQUFBQVJxTVFBd0FBd0dnQi9nNHdWc1hGeGZrY0t5OHY3L3k2dExSVWh3NGQwb1VMRjlUUTBLRHZmZTk3bWpWcmx0YXNXYVA0K1BqUmpBb0FBSUFob0JEM0lDMHRUUWNPSEZCcmE2dlMwdEo4eHJPeXNoUVVGS1NFaEFSTm5EaFJsWldWT25ueXBFNmRPcVh0Mjdjck9UblpENmtCQUFDQUh0aHhjYllkRjJjUFJHSmlvdTF5dWJvZGM3dmRQc2NPSGp4b3Uxd3VlK1hLbFFNNkQwYkJ0Ly85L2YxN0NBQUF4aDcyRUEvU25EbHpmSTY5L1BMTGtxUWJOMjZNZGh3QUFBQU1Fb1Y0R0ZWWFYwdVNZbU5qdXh4ZnQyNmQzbm5uSFg5RUFnQUFRQi9ZUXp4RTdlM3RhbWhvMFBuejUvWDczLzllNGVIaDJyQmhRNWM1MzN6empZS0RnLzJVRUFBQUFMMmhFQS9CZ2dVTGRQdjJiVW1TWlZuNjBZOStwQzFidG1qeTVNbGQ1aFVVRk1peUxIOUVCQUFBUUI4b3hFUHc0eC8vV00zTnpicHo1NDRxS3l0VlVsSWl0OXV0bi8vODUxcXlaRW5uUEs0T0F3QUFqRjBVNGlISXpNenM4bjFWVlpVMmI5NnNiZHUyS1NBZ1FJc1hML1pUTWdBQUFQUVhOOVVObzZpb0tHM2J0azJTbEorZjc5OHdBQUFBNkJjSzhUQjc0b2tuSk4yL2tRNEFBQUJqSDRWNG1GMjllbFdTTkczYU5EOG5BUUFBUUg5UWlBZWh1TGhZLy96blAzMk8xOVhWNmRlLy9yV2sremZjZFdocWFsSnpjL09vNVFNQUFFRC9jVk5kRDdLeXN0VFMwdEw1dFNSdDJiSkZrblRseWhWdDJiSkZVVkZSbWpGamhvS0RnMVZiVzZ1elo4L3EzcjE3V3JseXBaWXRXOWE1MWs5KzhoT0ZoSVJvMzc1OW8vK0RBQUFBb0ZjVTRoNFVGaGI2Zk4xUmlGTlNVbFJiVzZ0Ly9PTWZPbmJzbU5yYTJqUjU4bVRObno5ZnFhbXBtamR2WHBlMXBreVpvcENRa05FTER3QUFnSDR6NW0wUmRseWNMVWs2ZDg3UFNlQVg4ZkdTSkt1ODNKamZlUUFBMEQvc0lRWUFBSURSS01RQUFBQXdHb1VZQUFBQVJxTVFBd0FBd0dnVVlnQUFBQmlOUWd3QUFBQ2pVWWdCQUFCZ05Bb3hodVRhdFd0Njdybm4vQjBEQUFCZzBDakVodm5xcTYvOEhhRmZIcFNjQUFEZ3djZXJtM3ZSMU5Ta2ZmdjJxYVNrUk5YVjFmSjZ2UW9KQ1ZGVVZKUTJidHlvMmJObmQ4Nk5pNHZUcEVtVGRPTEVpUkhQVlZGUm9UMTc5c2p0ZHN2cjlXcjY5T2xhdFdxVmxpeFo0alBYdG0xVlZGU290TFJVeDQ4ZjE1VXJWMVJlWGo3a0ROOTg4NDArL1BCRC9mM3ZmOWU5ZS9jMGI5NDhoWWVIS3lFaFFiLzYxYTk2L2V5Wk0yZjA5dHR2YTkyNmRYcnJyYmRHTkNjQUFFQmZLTVE5cUsydDFmcjE2MVZUVTZPWW1CaWxwS1RJc2l4OS9mWFhjcnZkdW5yMWFwZENQRnBPbno2dHpNeE1PUndPUGYvODgzSTZuU29ySzlPMmJkdFVXMXVyZGV2V2RabS9lUEZpMWRYVkRXdUc2OWV2NjJjLys1bHUzcnlwMk5oWVZWUlU2SlZYWHRHVksxZDA3Tml4UGd0eFlXR2hIQTZIVnF4WU1hSTVBUUFBK29OQzNJUHM3R3pWMU5Sb3c0WU5TazlQN3pMVzBOQ2dXN2R1alhxbXUzZnZhdXZXclhJNEhNckx5OU9NR1RNazNkL0grL3JycnlzM04xY3Z2ZlNTSWlNak96OFRHaHFxNWN1WEt6azVXV3ZYcmxWemMvT1FjK1RrNUtpdXJrN3Z2ZmVlWnM2Y3FWV3JWbW5yMXEyU3BDdFhydlQ2MlgvOTYxOHFLeXZUZ2dVTDlQM3ZmMzlFY3dJQUFQUUhoYmdIWjg2Y1VVQkFnRmF2WHUwekZoWVdwckN3c0JFNTc5bXpaM1g3OW0wdFdyVElaK3pvMGFPNmVmT20wdExTT3N1d0pFVkhSeXMxTlZWNzkrN1Y0Y09IOWVhYmIzYU83ZCsvZjlnem5qcDFTZzZIUXkrLy9MS3FxNnU3akQzMjJHTzlmdmJUVHo5VmUzdTdWcTVjMmVYNFNPUUVBQURvRDI2cTY0RmxXV3B0YmRYMTY5ZEg5Ynl4c2JIYXRXdVhQdi84YzUreGt5ZFBTcElXTGx6b016Wi8vbnhKR3JWOXQrM3Q3UU8rU3Q3UzBxS0RCdzhxS2lwS2MrZk9IYUZrQUFBQUEwTWg3a0ZINmN6TXpOVEZpeGY3bkY5ZVhqNHNOOVFGQndmcjNYZmYxZWJObTFWWVdOaGx6T1B4U0pJZWYveHhuODg5K3Vpamt1Unp4WFlrSkNRa1NKSjI3TmdocjlmYjc4OGRPM1pNOWZYMVNrMU5sV1ZaSXhVUEFBQmdRTmd5MFlPTkd6Zks0L0hvMHFWTFdyTm1qVkpTVXJSKy9YcEZSVVgxNi9OdXQxdHZ2UEhHa0RKa1pXV3BwS1JFMjdkdlYzaDR1RzdjdUNHSHc2SHc4SENmdWVIaDRYSTRIR3BzYkJ6U09mdGowNlpOdW5UcGtvNGRPNlp6NTg1SnVuL0YyT0hvL2YrdmlvcUtOSEhpUkMxZHVuVEVNd0lBQVBRWGhiZ0hEei84c1BMejg1V1hsNmVQUC81WVI0NGMwZEdqUjdWaXhRcGxabVpxMHFSSnZYNSs0c1NKL1M3UDNhbXFxcEpsV1lxS2lsSlFVSkFrcWJtNVdVNm5zOGVycTA2bmMwQlhiUDlUVTFPVExNdnE4MmViT25XcS92em5QK3VERHo3UXdZTUgxZHJhcXRUVVZMMzk5dHRLVGs3dTlqTWVqMGR1dDF2TGx5OVhhR2pvb0RNQ0FBQmdrT3k0T051T2k3TUhvNjZ1enM3T3pyWVRFaEpzbDh0bHYvYmFhM1pEUThPZzF1cVB3c0pDZThHQ0JmYnAwNmU3SEU5SVNMRG56cDNiNCtmaTQrUHQrZlBuOXppZW1KaG91MXl1SHNlWExWdG1yMXExYWtCWjNXNjNIUmNYWjgrZE85ZDJ1VnoyTDMvNVM3dWxwY1ZuM205Kzh4dmI1WExaRnk5ZTdIUE52bklPeXJmLy9mMzlld2dBQU1ZZTloRDNRMFJFaERadDJxU2lvaUxGeE1Ubzh1WEx5c25KR1pGejFkZlhLejgvWDd0Mzc5YThlZk82aklXR2hxcTF0VlYzN3R6eCtWeGpZNlBhMjlzVkVSRXg2SE5Qbmp4WlU2Wk1HZEJud3NMQzVIUTZ0Vy9mUGsyYk5rMUhqaHpSSC8vNHh5NXo3dHk1bzg4Kyswd3paODdVVTA4OU5laDhBQUFBSTRGQ1BBRFRwazNUcmwyN0pFa2xKU1VqY282YW1ocnQzTGxUVHo3NXBNOVlkSFMwSktteXN0Sm5yT05ZVEV6TW9NLzkwVWNmNmYzMzN4L1VaeDk3N0RGdDM3NWRrdlMzdi8ydHk5aGYvL3BYTlRVMStUeHFEUUFBWUN5Z0VBL1F0R25UTkdIQ0JMVzN0NC9JK3JObXpWSnNiR3kzWTg4Kys2d2txYXlzekdlczR3a1hIWTlmODRlT1p4RGZ2WHUzeS9HaW9pS0ZoWVVwSlNYRkg3RUFBQUI2UlNIdXdZNGRPN3A5bGZDaFE0ZlUxdGFtWjU1NVp0UXpMVjI2VklHQmdTb29LTkMxYTljNmoxZFZWZW1UVHo1UlJFU0VYbnp4eFJIUGtaZVg1MU42cFgrL1hDTXVMcTd6MkxsejUxUlpXYWxseTVZcE1EQnd4TE1CQUFBTUZFK1o2RUZSVVpFT0hEaWcyTmhZUlVkSHkrRnc2UExseTdwdzRZTEN3OE8xWWNPR1VjODBkZXBVdmZQT084ck96bFo2ZXJxU2twSmtXWmJLeXNwMDc5NDk3ZHk1MCtjSkVWbFpXWjFmdDdTMCtCeVRwQzFidG5SN3Z0emNYTzNldlZzNU9UbEtTa3JxUFA2SFAveEJmL3JUbi9UREgvNVFreVpOVW10cnE5YXVYYXN2dnZoQ1U2ZE8xUzkrOFl2T3VVVkZSWEk0SEVwTlRlMzFaeHRLVGdBQWdLRXc1dTBJblU4WStQYTV1WDBwS0NqUWlSTW41UEY0VkY5Zkw2ZlRxY2pJU0NVbUppbzlQWDFJTjY4TlZYRnhzZmJ1M1N1UHg2T2dvQ0RObVROSEdSa1pldnJwcDMzbWZ2ZHFiVTk2ZXJ0ZFJrYUd2dnp5U3hVWEY4dnBkSFllUDNMa2lENzc3RE5kdkhoUnQyN2RVbHRibTU1NDRna2xKU1hwcHovOXFSNTY2Q0ZKMG8wYk4vVEtLNjhvSVNHaHo3M0pROG5aTC9IeGtpU3J2TnlZMzNrQUFJQXVodkxZTlJQZHUzZlBmdTY1NSt5dFc3ZjJPcSt5c3RKT1NFam9kdXpERHorMFhTNlhYVlpXTmhJUkI0YkhyZ0VBZ0I2d2h4amRxcWlva05mcjdmRkZHMzFwYTJ2VHdZTUg5Y2dqanlneE1YR1kwd0VBQUF3ZjloQ2pXK2ZQbjFkSVNJZ1NFaEo2blJjZEhhMVRwMDc1SEsrcnE5T3JyNzZxbVRObjl2bEtad0FBQUg4eVpqL2xRUGNRWTV4aER6RUFBT2dCbCs0QUFBQmdOQW94QUFBQWpFWWhCZ0FBZ05Fb3hBQUFBREFhaFJnQUFBQkdveEFEQUFEQWFCUmlBQUFBR0kxQ0RBQUFBS05SaUFFQUFHQTBDakVBQUFDTVJpRUdBQUNBMFNqRUFBQUFNQnFGR0FBQUFFYWpFQU1BQU1Cb0ZHSUFBQUFZalVJTUFBQUFvMUdJQVFBQVlEUUtNUUFBQUl4R0lRWUFBSURSS01RQUFBQXdHb1VZQUFBQVJxTVFBd0FBd0dnVVlnQUFBQmlOUWd3QUFBQ2pVWWdCQUFCZ05Bb3hBQUFBakVZaEJnQUFnTkVveEFBQUFEQmFnTDhEakxyNGVIOG5BQUFBd0JoaTBoWGlVbjhIZ04rVitqc0FBQUFBQUFBQUFBQUFBQUFBQUFBQUFBQUFBQUFBQUFBQUFBQUFBQUFBQUFBQUFBQUFBQUFBQUFBQUFBQUFBQUFBQUFBQUFBQUFBQUFBQUFBQUFBQUFBQUFBQUFBQUFBQUFBQUFBQUFBQUFBQUFBQUFBQUFBQUFBQUFBQUFBQUFBQUFBQUFBQUFBQUFBQUFBQUFBQUFBQUFBQUFBQUFBQUFBQUFBQUFBQUFBQUFBQUdQOWY1eTlLdHdvWm5LN0FBQUFBRWxGVGtTdVFtQ0MiLAogICAiVHlwZSIgOiAiZmxvdyIsCiAgICJWZXJzaW9uIiA6ICIxMjIiCn0K"/>
    </extobj>
  </extobjs>
</s:customData>
</file>

<file path=customXml/itemProps99.xml><?xml version="1.0" encoding="utf-8"?>
<ds:datastoreItem xmlns:ds="http://schemas.openxmlformats.org/officeDocument/2006/customXml" ds:itemID="s:customData">
  <ds:schemaRefs>
    <ds:schemaRef ds:uri="http://www.wps.cn/officeDocument/2013/wpsCustom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152</Words>
  <Application>WPS 演示</Application>
  <PresentationFormat>宽屏</PresentationFormat>
  <Paragraphs>40</Paragraphs>
  <Slides>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8" baseType="lpstr">
      <vt:lpstr>Arial</vt:lpstr>
      <vt:lpstr>宋体</vt:lpstr>
      <vt:lpstr>Wingdings</vt:lpstr>
      <vt:lpstr>微软雅黑</vt:lpstr>
      <vt:lpstr>Wingdings</vt:lpstr>
      <vt:lpstr>华文楷体</vt:lpstr>
      <vt:lpstr>Tahoma</vt:lpstr>
      <vt:lpstr>Arial</vt:lpstr>
      <vt:lpstr>Segoe UI</vt:lpstr>
      <vt:lpstr>Times New Roman</vt:lpstr>
      <vt:lpstr>Arial Unicode MS</vt:lpstr>
      <vt:lpstr>Calibri</vt:lpstr>
      <vt:lpstr>Office 主题​​</vt:lpstr>
      <vt:lpstr>习题7.5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七羽至尊</cp:lastModifiedBy>
  <cp:revision>174</cp:revision>
  <dcterms:created xsi:type="dcterms:W3CDTF">2019-06-19T02:08:00Z</dcterms:created>
  <dcterms:modified xsi:type="dcterms:W3CDTF">2021-03-31T16:10:44Z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2052-11.1.0.10356</vt:lpwstr>
  </property>
  <property fmtid="{D5CDD505-2E9C-101B-9397-08002B2CF9AE}" pid="3" name="ICV">
    <vt:lpwstr>E67FC14C0B8442569661A63BAAC5EF10</vt:lpwstr>
  </property>
</Properties>
</file>