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6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6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6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6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3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4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8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91F2B0-A774-4AEF-990A-02EFE439C421}"/>
              </a:ext>
            </a:extLst>
          </p:cNvPr>
          <p:cNvSpPr txBox="1"/>
          <p:nvPr/>
        </p:nvSpPr>
        <p:spPr>
          <a:xfrm>
            <a:off x="285225" y="2430710"/>
            <a:ext cx="5655533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1800" kern="1200" dirty="0">
                <a:solidFill>
                  <a:schemeClr val="bg1"/>
                </a:solidFill>
                <a:ea typeface="华文楷体" panose="02010600040101010101" pitchFamily="2" charset="-122"/>
              </a:rPr>
              <a:t>说明下面的文法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schemeClr val="bg1"/>
                </a:solidFill>
                <a:ea typeface="华文楷体" panose="02010600040101010101" pitchFamily="2" charset="-122"/>
              </a:rPr>
              <a:t>		</a:t>
            </a:r>
            <a:r>
              <a:rPr lang="en-US" altLang="zh-CN" sz="1800" kern="1200" dirty="0">
                <a:solidFill>
                  <a:schemeClr val="bg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 → </a:t>
            </a:r>
            <a:r>
              <a:rPr lang="en-US" altLang="zh-CN" sz="1800" kern="1200" dirty="0" err="1">
                <a:solidFill>
                  <a:schemeClr val="bg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Aa|bAc|dc|bda</a:t>
            </a:r>
            <a:endParaRPr lang="en-US" altLang="zh-CN" sz="1800" kern="1200" dirty="0">
              <a:solidFill>
                <a:schemeClr val="bg1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1800" kern="1200" dirty="0">
                <a:solidFill>
                  <a:schemeClr val="bg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		A → d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1800" kern="1200" dirty="0">
                <a:solidFill>
                  <a:schemeClr val="bg1"/>
                </a:solidFill>
                <a:ea typeface="华文楷体" panose="02010600040101010101" pitchFamily="2" charset="-122"/>
              </a:rPr>
              <a:t>   是</a:t>
            </a:r>
            <a:r>
              <a:rPr lang="en-US" altLang="zh-CN" sz="1800" kern="1200" dirty="0">
                <a:solidFill>
                  <a:schemeClr val="bg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LALR(1)</a:t>
            </a:r>
            <a:r>
              <a:rPr lang="zh-CN" altLang="en-US" sz="1800" kern="1200" dirty="0">
                <a:solidFill>
                  <a:schemeClr val="bg1"/>
                </a:solidFill>
                <a:ea typeface="华文楷体" panose="02010600040101010101" pitchFamily="2" charset="-122"/>
              </a:rPr>
              <a:t>的，但不是</a:t>
            </a:r>
            <a:r>
              <a:rPr lang="en-US" altLang="zh-CN" sz="1800" kern="1200" dirty="0">
                <a:solidFill>
                  <a:schemeClr val="bg1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SLR(1)</a:t>
            </a:r>
            <a:r>
              <a:rPr lang="zh-CN" altLang="en-US" sz="1800" kern="1200" dirty="0">
                <a:solidFill>
                  <a:schemeClr val="bg1"/>
                </a:solidFill>
                <a:ea typeface="华文楷体" panose="02010600040101010101" pitchFamily="2" charset="-122"/>
              </a:rPr>
              <a:t>的。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2DB45-2AE1-4564-87E9-C24CAD1FAF74}"/>
              </a:ext>
            </a:extLst>
          </p:cNvPr>
          <p:cNvSpPr txBox="1"/>
          <p:nvPr/>
        </p:nvSpPr>
        <p:spPr>
          <a:xfrm>
            <a:off x="285225" y="1400960"/>
            <a:ext cx="166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7.6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0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42D9A-65A8-4E32-8D77-ABF0545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增广文法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82BC3-0C78-4B0F-94BC-19928B03323F}"/>
              </a:ext>
            </a:extLst>
          </p:cNvPr>
          <p:cNvSpPr txBox="1"/>
          <p:nvPr/>
        </p:nvSpPr>
        <p:spPr>
          <a:xfrm>
            <a:off x="2801923" y="939567"/>
            <a:ext cx="19575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nsolas" panose="020B0609020204030204" pitchFamily="49" charset="0"/>
                <a:ea typeface="宋体" panose="02010600030101010101" pitchFamily="2" charset="-122"/>
              </a:rPr>
              <a:t>S’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</a:p>
          <a:p>
            <a:r>
              <a:rPr lang="en-US" altLang="zh-CN" sz="36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Aa</a:t>
            </a:r>
          </a:p>
          <a:p>
            <a:r>
              <a:rPr lang="en-US" altLang="zh-CN" sz="36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36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endParaRPr lang="en-US" altLang="zh-CN" sz="36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dc</a:t>
            </a:r>
          </a:p>
          <a:p>
            <a:r>
              <a:rPr lang="en-US" altLang="zh-CN" sz="36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36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endParaRPr lang="en-US" altLang="zh-CN" sz="3600" b="0" i="0" dirty="0"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36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648D-2E96-48C2-9BA1-9504B5DD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(0)S’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Aa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b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dc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(5)A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b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071E3C-213C-4A28-9777-0BBF4A7DC3C2}"/>
              </a:ext>
            </a:extLst>
          </p:cNvPr>
          <p:cNvSpPr/>
          <p:nvPr/>
        </p:nvSpPr>
        <p:spPr>
          <a:xfrm>
            <a:off x="2912111" y="755008"/>
            <a:ext cx="1455541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S’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·S,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·Aa,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b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·dc,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·d,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E508C-FFE6-4371-8954-9716E7499E2F}"/>
              </a:ext>
            </a:extLst>
          </p:cNvPr>
          <p:cNvSpPr/>
          <p:nvPr/>
        </p:nvSpPr>
        <p:spPr>
          <a:xfrm>
            <a:off x="4966284" y="755008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S’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S·,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068C7D-245D-4377-950B-776C6798B719}"/>
              </a:ext>
            </a:extLst>
          </p:cNvPr>
          <p:cNvCxnSpPr>
            <a:endCxn id="5" idx="1"/>
          </p:cNvCxnSpPr>
          <p:nvPr/>
        </p:nvCxnSpPr>
        <p:spPr>
          <a:xfrm>
            <a:off x="4404220" y="1027651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FBC516-5E32-4592-B219-F0536433D2CE}"/>
              </a:ext>
            </a:extLst>
          </p:cNvPr>
          <p:cNvSpPr txBox="1"/>
          <p:nvPr/>
        </p:nvSpPr>
        <p:spPr>
          <a:xfrm>
            <a:off x="4529600" y="754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8257D3-3CA6-4D43-8F26-10A85FFA273C}"/>
              </a:ext>
            </a:extLst>
          </p:cNvPr>
          <p:cNvSpPr/>
          <p:nvPr/>
        </p:nvSpPr>
        <p:spPr>
          <a:xfrm>
            <a:off x="4966284" y="1562447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A·a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F4F867-AB1F-4052-89E7-29ABCBDD9334}"/>
              </a:ext>
            </a:extLst>
          </p:cNvPr>
          <p:cNvCxnSpPr/>
          <p:nvPr/>
        </p:nvCxnSpPr>
        <p:spPr>
          <a:xfrm>
            <a:off x="4385936" y="1827203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D6C038-D9D9-48C6-97A6-845B9D6D0FB7}"/>
              </a:ext>
            </a:extLst>
          </p:cNvPr>
          <p:cNvSpPr txBox="1"/>
          <p:nvPr/>
        </p:nvSpPr>
        <p:spPr>
          <a:xfrm>
            <a:off x="4511316" y="15540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0CFE2-E51F-4CC2-921B-411D3390D7BE}"/>
              </a:ext>
            </a:extLst>
          </p:cNvPr>
          <p:cNvSpPr/>
          <p:nvPr/>
        </p:nvSpPr>
        <p:spPr>
          <a:xfrm>
            <a:off x="6887363" y="1562447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Aa·,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11A58C-6456-48BD-89BE-7085186AE2DA}"/>
              </a:ext>
            </a:extLst>
          </p:cNvPr>
          <p:cNvCxnSpPr/>
          <p:nvPr/>
        </p:nvCxnSpPr>
        <p:spPr>
          <a:xfrm>
            <a:off x="6315681" y="1835592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C14335F-15DE-41F3-8E23-8F16777AE8F2}"/>
              </a:ext>
            </a:extLst>
          </p:cNvPr>
          <p:cNvSpPr txBox="1"/>
          <p:nvPr/>
        </p:nvSpPr>
        <p:spPr>
          <a:xfrm>
            <a:off x="6441061" y="15624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2B4EAF-E95C-4F90-99C5-4C50B0719071}"/>
              </a:ext>
            </a:extLst>
          </p:cNvPr>
          <p:cNvSpPr/>
          <p:nvPr/>
        </p:nvSpPr>
        <p:spPr>
          <a:xfrm>
            <a:off x="4966284" y="2369886"/>
            <a:ext cx="1359015" cy="7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d·c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d·, a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5BB72C-294B-465C-8055-465D33E630C6}"/>
              </a:ext>
            </a:extLst>
          </p:cNvPr>
          <p:cNvCxnSpPr/>
          <p:nvPr/>
        </p:nvCxnSpPr>
        <p:spPr>
          <a:xfrm>
            <a:off x="4385936" y="2546344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010F11F-3B5D-4391-8B80-F69F503E9AB2}"/>
              </a:ext>
            </a:extLst>
          </p:cNvPr>
          <p:cNvSpPr txBox="1"/>
          <p:nvPr/>
        </p:nvSpPr>
        <p:spPr>
          <a:xfrm>
            <a:off x="4511316" y="2273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14AF53-D9D9-4BFB-9623-DC44FD1AA406}"/>
              </a:ext>
            </a:extLst>
          </p:cNvPr>
          <p:cNvSpPr/>
          <p:nvPr/>
        </p:nvSpPr>
        <p:spPr>
          <a:xfrm>
            <a:off x="6887363" y="2369886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dc·,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F930F7-82A5-459E-81F4-42D5A5D9444D}"/>
              </a:ext>
            </a:extLst>
          </p:cNvPr>
          <p:cNvCxnSpPr/>
          <p:nvPr/>
        </p:nvCxnSpPr>
        <p:spPr>
          <a:xfrm>
            <a:off x="6315681" y="2643031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ADF8231-3799-4DEC-8604-47BC7CF6A700}"/>
              </a:ext>
            </a:extLst>
          </p:cNvPr>
          <p:cNvSpPr txBox="1"/>
          <p:nvPr/>
        </p:nvSpPr>
        <p:spPr>
          <a:xfrm>
            <a:off x="6441061" y="23698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E856E9-BC0B-42A9-98C4-04709EFAD148}"/>
              </a:ext>
            </a:extLst>
          </p:cNvPr>
          <p:cNvSpPr/>
          <p:nvPr/>
        </p:nvSpPr>
        <p:spPr>
          <a:xfrm>
            <a:off x="2912110" y="3666851"/>
            <a:ext cx="1455541" cy="109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b·Ac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b·da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·d, c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8B6F69-127B-4DCF-83B6-C101DC7269C8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flipH="1">
            <a:off x="3639881" y="2642531"/>
            <a:ext cx="1" cy="10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97434E4-91CD-4DA8-9A95-0160934DA17F}"/>
              </a:ext>
            </a:extLst>
          </p:cNvPr>
          <p:cNvSpPr txBox="1"/>
          <p:nvPr/>
        </p:nvSpPr>
        <p:spPr>
          <a:xfrm>
            <a:off x="3572654" y="2966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4CFE5B-D7A6-4F1E-9CA6-39C08007DE43}"/>
              </a:ext>
            </a:extLst>
          </p:cNvPr>
          <p:cNvSpPr/>
          <p:nvPr/>
        </p:nvSpPr>
        <p:spPr>
          <a:xfrm>
            <a:off x="4966284" y="3666851"/>
            <a:ext cx="1455541" cy="54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bA·c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5FE72B-3640-46C1-AF19-86451310879F}"/>
              </a:ext>
            </a:extLst>
          </p:cNvPr>
          <p:cNvCxnSpPr/>
          <p:nvPr/>
        </p:nvCxnSpPr>
        <p:spPr>
          <a:xfrm>
            <a:off x="4385936" y="3943489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A50DC0-DAEE-46FD-9C2E-C3A6666DD0F3}"/>
              </a:ext>
            </a:extLst>
          </p:cNvPr>
          <p:cNvSpPr txBox="1"/>
          <p:nvPr/>
        </p:nvSpPr>
        <p:spPr>
          <a:xfrm>
            <a:off x="4511316" y="36703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31E038-977D-4623-8BDA-FB95E8593D6F}"/>
              </a:ext>
            </a:extLst>
          </p:cNvPr>
          <p:cNvSpPr/>
          <p:nvPr/>
        </p:nvSpPr>
        <p:spPr>
          <a:xfrm>
            <a:off x="6877745" y="3666850"/>
            <a:ext cx="1455541" cy="54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C83104-9A49-445E-A5A5-380135013D0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6421825" y="3940908"/>
            <a:ext cx="455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C3C090E-FD61-42E2-8825-716D5F646B0D}"/>
              </a:ext>
            </a:extLst>
          </p:cNvPr>
          <p:cNvSpPr txBox="1"/>
          <p:nvPr/>
        </p:nvSpPr>
        <p:spPr>
          <a:xfrm>
            <a:off x="6512661" y="366685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B75347-54C6-4ADB-BEB1-6082EFDA136D}"/>
              </a:ext>
            </a:extLst>
          </p:cNvPr>
          <p:cNvSpPr/>
          <p:nvPr/>
        </p:nvSpPr>
        <p:spPr>
          <a:xfrm>
            <a:off x="4966283" y="4415605"/>
            <a:ext cx="1455541" cy="82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bd·a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, $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d·, c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EDDFD4-8570-48A7-B9C3-3BDFB5208AB8}"/>
              </a:ext>
            </a:extLst>
          </p:cNvPr>
          <p:cNvCxnSpPr/>
          <p:nvPr/>
        </p:nvCxnSpPr>
        <p:spPr>
          <a:xfrm>
            <a:off x="4376317" y="4667901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77A9BBD-305B-48D8-96D4-A8A8D795B856}"/>
              </a:ext>
            </a:extLst>
          </p:cNvPr>
          <p:cNvSpPr txBox="1"/>
          <p:nvPr/>
        </p:nvSpPr>
        <p:spPr>
          <a:xfrm>
            <a:off x="4501697" y="4394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3CFBBF0-5269-466D-938C-2236DF5A2DD9}"/>
              </a:ext>
            </a:extLst>
          </p:cNvPr>
          <p:cNvSpPr/>
          <p:nvPr/>
        </p:nvSpPr>
        <p:spPr>
          <a:xfrm>
            <a:off x="6877745" y="4415605"/>
            <a:ext cx="1455541" cy="54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·, $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C4C837-E9E4-4936-AC81-8FE4FC20F3C3}"/>
              </a:ext>
            </a:extLst>
          </p:cNvPr>
          <p:cNvCxnSpPr/>
          <p:nvPr/>
        </p:nvCxnSpPr>
        <p:spPr>
          <a:xfrm flipV="1">
            <a:off x="6421825" y="4683749"/>
            <a:ext cx="455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D101F8A-95A3-4673-8980-0E5A4FEC66BF}"/>
              </a:ext>
            </a:extLst>
          </p:cNvPr>
          <p:cNvSpPr txBox="1"/>
          <p:nvPr/>
        </p:nvSpPr>
        <p:spPr>
          <a:xfrm>
            <a:off x="6512661" y="440969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AC0738-65D8-4A64-B5CE-843877F8D3C3}"/>
              </a:ext>
            </a:extLst>
          </p:cNvPr>
          <p:cNvSpPr txBox="1"/>
          <p:nvPr/>
        </p:nvSpPr>
        <p:spPr>
          <a:xfrm>
            <a:off x="2878554" y="57250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没有同心项集</a:t>
            </a:r>
          </a:p>
        </p:txBody>
      </p:sp>
    </p:spTree>
    <p:extLst>
      <p:ext uri="{BB962C8B-B14F-4D97-AF65-F5344CB8AC3E}">
        <p14:creationId xmlns:p14="http://schemas.microsoft.com/office/powerpoint/2010/main" val="294453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0856-1B9A-4A71-BB9C-B669198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(0)S’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Aa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b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dc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(5)A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DEA3AC-E7EC-4E0F-89AB-A372C7D4F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64368"/>
              </p:ext>
            </p:extLst>
          </p:nvPr>
        </p:nvGraphicFramePr>
        <p:xfrm>
          <a:off x="2901950" y="863600"/>
          <a:ext cx="5486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809213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72463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62996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8744821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1545722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554436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589280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7303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ACTION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</a:rPr>
                        <a:t>GOTO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5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$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0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acc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2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8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r1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9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r3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s9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s8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8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r2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s10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r5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3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r4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629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700EA9C-2837-4BEB-889C-77F2E7D12F15}"/>
              </a:ext>
            </a:extLst>
          </p:cNvPr>
          <p:cNvSpPr txBox="1"/>
          <p:nvPr/>
        </p:nvSpPr>
        <p:spPr>
          <a:xfrm>
            <a:off x="2781371" y="5725021"/>
            <a:ext cx="59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分析表中没有语法分析动作冲突，此文法是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LALR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4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648D-2E96-48C2-9BA1-9504B5DD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(0)S’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Aa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b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(3)S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dc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(4)S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b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(5)A </a:t>
            </a:r>
            <a:r>
              <a:rPr lang="zh-CN" alt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 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br>
              <a: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rPr>
            </a:b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071E3C-213C-4A28-9777-0BBF4A7DC3C2}"/>
              </a:ext>
            </a:extLst>
          </p:cNvPr>
          <p:cNvSpPr/>
          <p:nvPr/>
        </p:nvSpPr>
        <p:spPr>
          <a:xfrm>
            <a:off x="2912111" y="755008"/>
            <a:ext cx="1455541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S’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·S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·Aa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b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·dc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0E508C-FFE6-4371-8954-9716E7499E2F}"/>
              </a:ext>
            </a:extLst>
          </p:cNvPr>
          <p:cNvSpPr/>
          <p:nvPr/>
        </p:nvSpPr>
        <p:spPr>
          <a:xfrm>
            <a:off x="4966284" y="755008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800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S’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S·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F068C7D-245D-4377-950B-776C6798B719}"/>
              </a:ext>
            </a:extLst>
          </p:cNvPr>
          <p:cNvCxnSpPr>
            <a:endCxn id="5" idx="1"/>
          </p:cNvCxnSpPr>
          <p:nvPr/>
        </p:nvCxnSpPr>
        <p:spPr>
          <a:xfrm>
            <a:off x="4404220" y="1027651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FBC516-5E32-4592-B219-F0536433D2CE}"/>
              </a:ext>
            </a:extLst>
          </p:cNvPr>
          <p:cNvSpPr txBox="1"/>
          <p:nvPr/>
        </p:nvSpPr>
        <p:spPr>
          <a:xfrm>
            <a:off x="4529600" y="754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78257D3-3CA6-4D43-8F26-10A85FFA273C}"/>
              </a:ext>
            </a:extLst>
          </p:cNvPr>
          <p:cNvSpPr/>
          <p:nvPr/>
        </p:nvSpPr>
        <p:spPr>
          <a:xfrm>
            <a:off x="4966284" y="1562447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A·a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F4F867-AB1F-4052-89E7-29ABCBDD9334}"/>
              </a:ext>
            </a:extLst>
          </p:cNvPr>
          <p:cNvCxnSpPr/>
          <p:nvPr/>
        </p:nvCxnSpPr>
        <p:spPr>
          <a:xfrm>
            <a:off x="4385936" y="1827203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D6C038-D9D9-48C6-97A6-845B9D6D0FB7}"/>
              </a:ext>
            </a:extLst>
          </p:cNvPr>
          <p:cNvSpPr txBox="1"/>
          <p:nvPr/>
        </p:nvSpPr>
        <p:spPr>
          <a:xfrm>
            <a:off x="4511316" y="15540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0CFE2-E51F-4CC2-921B-411D3390D7BE}"/>
              </a:ext>
            </a:extLst>
          </p:cNvPr>
          <p:cNvSpPr/>
          <p:nvPr/>
        </p:nvSpPr>
        <p:spPr>
          <a:xfrm>
            <a:off x="6887363" y="1562447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800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Aa·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11A58C-6456-48BD-89BE-7085186AE2DA}"/>
              </a:ext>
            </a:extLst>
          </p:cNvPr>
          <p:cNvCxnSpPr/>
          <p:nvPr/>
        </p:nvCxnSpPr>
        <p:spPr>
          <a:xfrm>
            <a:off x="6315681" y="1835592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C14335F-15DE-41F3-8E23-8F16777AE8F2}"/>
              </a:ext>
            </a:extLst>
          </p:cNvPr>
          <p:cNvSpPr txBox="1"/>
          <p:nvPr/>
        </p:nvSpPr>
        <p:spPr>
          <a:xfrm>
            <a:off x="6441061" y="15624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2B4EAF-E95C-4F90-99C5-4C50B0719071}"/>
              </a:ext>
            </a:extLst>
          </p:cNvPr>
          <p:cNvSpPr/>
          <p:nvPr/>
        </p:nvSpPr>
        <p:spPr>
          <a:xfrm>
            <a:off x="4966284" y="2369886"/>
            <a:ext cx="1359015" cy="7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800" baseline="-25000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d·c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5BB72C-294B-465C-8055-465D33E630C6}"/>
              </a:ext>
            </a:extLst>
          </p:cNvPr>
          <p:cNvCxnSpPr/>
          <p:nvPr/>
        </p:nvCxnSpPr>
        <p:spPr>
          <a:xfrm>
            <a:off x="4385936" y="2546344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010F11F-3B5D-4391-8B80-F69F503E9AB2}"/>
              </a:ext>
            </a:extLst>
          </p:cNvPr>
          <p:cNvSpPr txBox="1"/>
          <p:nvPr/>
        </p:nvSpPr>
        <p:spPr>
          <a:xfrm>
            <a:off x="4511316" y="2273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14AF53-D9D9-4BFB-9623-DC44FD1AA406}"/>
              </a:ext>
            </a:extLst>
          </p:cNvPr>
          <p:cNvSpPr/>
          <p:nvPr/>
        </p:nvSpPr>
        <p:spPr>
          <a:xfrm>
            <a:off x="6887363" y="2369886"/>
            <a:ext cx="1359015" cy="54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dc·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F930F7-82A5-459E-81F4-42D5A5D9444D}"/>
              </a:ext>
            </a:extLst>
          </p:cNvPr>
          <p:cNvCxnSpPr/>
          <p:nvPr/>
        </p:nvCxnSpPr>
        <p:spPr>
          <a:xfrm>
            <a:off x="6315681" y="2643031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ADF8231-3799-4DEC-8604-47BC7CF6A700}"/>
              </a:ext>
            </a:extLst>
          </p:cNvPr>
          <p:cNvSpPr txBox="1"/>
          <p:nvPr/>
        </p:nvSpPr>
        <p:spPr>
          <a:xfrm>
            <a:off x="6441061" y="23698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E856E9-BC0B-42A9-98C4-04709EFAD148}"/>
              </a:ext>
            </a:extLst>
          </p:cNvPr>
          <p:cNvSpPr/>
          <p:nvPr/>
        </p:nvSpPr>
        <p:spPr>
          <a:xfrm>
            <a:off x="2912110" y="3666851"/>
            <a:ext cx="1455541" cy="109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b·Ac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b·da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·d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8B6F69-127B-4DCF-83B6-C101DC7269C8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flipH="1">
            <a:off x="3639881" y="2642531"/>
            <a:ext cx="1" cy="102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97434E4-91CD-4DA8-9A95-0160934DA17F}"/>
              </a:ext>
            </a:extLst>
          </p:cNvPr>
          <p:cNvSpPr txBox="1"/>
          <p:nvPr/>
        </p:nvSpPr>
        <p:spPr>
          <a:xfrm>
            <a:off x="3572654" y="29669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4CFE5B-D7A6-4F1E-9CA6-39C08007DE43}"/>
              </a:ext>
            </a:extLst>
          </p:cNvPr>
          <p:cNvSpPr/>
          <p:nvPr/>
        </p:nvSpPr>
        <p:spPr>
          <a:xfrm>
            <a:off x="4966284" y="3666851"/>
            <a:ext cx="1455541" cy="54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bA·c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5FE72B-3640-46C1-AF19-86451310879F}"/>
              </a:ext>
            </a:extLst>
          </p:cNvPr>
          <p:cNvCxnSpPr/>
          <p:nvPr/>
        </p:nvCxnSpPr>
        <p:spPr>
          <a:xfrm>
            <a:off x="4385936" y="3943489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A50DC0-DAEE-46FD-9C2E-C3A6666DD0F3}"/>
              </a:ext>
            </a:extLst>
          </p:cNvPr>
          <p:cNvSpPr txBox="1"/>
          <p:nvPr/>
        </p:nvSpPr>
        <p:spPr>
          <a:xfrm>
            <a:off x="4511316" y="36703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31E038-977D-4623-8BDA-FB95E8593D6F}"/>
              </a:ext>
            </a:extLst>
          </p:cNvPr>
          <p:cNvSpPr/>
          <p:nvPr/>
        </p:nvSpPr>
        <p:spPr>
          <a:xfrm>
            <a:off x="6877745" y="3666850"/>
            <a:ext cx="1455541" cy="54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dirty="0" err="1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bAc</a:t>
            </a: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1C83104-9A49-445E-A5A5-380135013D0A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6421825" y="3940908"/>
            <a:ext cx="455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C3C090E-FD61-42E2-8825-716D5F646B0D}"/>
              </a:ext>
            </a:extLst>
          </p:cNvPr>
          <p:cNvSpPr txBox="1"/>
          <p:nvPr/>
        </p:nvSpPr>
        <p:spPr>
          <a:xfrm>
            <a:off x="6512661" y="366685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8B75347-54C6-4ADB-BEB1-6082EFDA136D}"/>
              </a:ext>
            </a:extLst>
          </p:cNvPr>
          <p:cNvSpPr/>
          <p:nvPr/>
        </p:nvSpPr>
        <p:spPr>
          <a:xfrm>
            <a:off x="4966283" y="4415605"/>
            <a:ext cx="1455541" cy="82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bd·a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d·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EDDFD4-8570-48A7-B9C3-3BDFB5208AB8}"/>
              </a:ext>
            </a:extLst>
          </p:cNvPr>
          <p:cNvCxnSpPr/>
          <p:nvPr/>
        </p:nvCxnSpPr>
        <p:spPr>
          <a:xfrm>
            <a:off x="4376317" y="4667901"/>
            <a:ext cx="562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77A9BBD-305B-48D8-96D4-A8A8D795B856}"/>
              </a:ext>
            </a:extLst>
          </p:cNvPr>
          <p:cNvSpPr txBox="1"/>
          <p:nvPr/>
        </p:nvSpPr>
        <p:spPr>
          <a:xfrm>
            <a:off x="4501697" y="43947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3CFBBF0-5269-466D-938C-2236DF5A2DD9}"/>
              </a:ext>
            </a:extLst>
          </p:cNvPr>
          <p:cNvSpPr/>
          <p:nvPr/>
        </p:nvSpPr>
        <p:spPr>
          <a:xfrm>
            <a:off x="6877745" y="4415605"/>
            <a:ext cx="1455541" cy="54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baseline="-250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b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 </a:t>
            </a:r>
            <a:r>
              <a:rPr lang="zh-CN" alt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→</a:t>
            </a:r>
            <a:r>
              <a:rPr lang="en-US" altLang="zh-CN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bda</a:t>
            </a:r>
            <a:r>
              <a:rPr lang="en-US" altLang="zh-CN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C4C837-E9E4-4936-AC81-8FE4FC20F3C3}"/>
              </a:ext>
            </a:extLst>
          </p:cNvPr>
          <p:cNvCxnSpPr/>
          <p:nvPr/>
        </p:nvCxnSpPr>
        <p:spPr>
          <a:xfrm flipV="1">
            <a:off x="6421825" y="4683749"/>
            <a:ext cx="455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D101F8A-95A3-4673-8980-0E5A4FEC66BF}"/>
              </a:ext>
            </a:extLst>
          </p:cNvPr>
          <p:cNvSpPr txBox="1"/>
          <p:nvPr/>
        </p:nvSpPr>
        <p:spPr>
          <a:xfrm>
            <a:off x="6512661" y="4409691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AC0738-65D8-4A64-B5CE-843877F8D3C3}"/>
              </a:ext>
            </a:extLst>
          </p:cNvPr>
          <p:cNvSpPr txBox="1"/>
          <p:nvPr/>
        </p:nvSpPr>
        <p:spPr>
          <a:xfrm>
            <a:off x="2805956" y="5296544"/>
            <a:ext cx="5530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FOLLOW(A) = {a, c}</a:t>
            </a:r>
          </a:p>
          <a:p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状态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时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∈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FOLLOW(A), 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状态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时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∈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FOLLOW(A)</a:t>
            </a:r>
          </a:p>
          <a:p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此文法不是</a:t>
            </a:r>
            <a:r>
              <a:rPr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SLR(1)</a:t>
            </a:r>
            <a:r>
              <a:rPr lang="zh-CN" altLang="en-US" dirty="0">
                <a:latin typeface="Consolas" panose="020B0609020204030204" pitchFamily="49" charset="0"/>
                <a:ea typeface="黑体" panose="02010609060101010101" pitchFamily="49" charset="-122"/>
              </a:rPr>
              <a:t>文法。</a:t>
            </a:r>
          </a:p>
        </p:txBody>
      </p:sp>
    </p:spTree>
    <p:extLst>
      <p:ext uri="{BB962C8B-B14F-4D97-AF65-F5344CB8AC3E}">
        <p14:creationId xmlns:p14="http://schemas.microsoft.com/office/powerpoint/2010/main" val="19608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02DB45-2AE1-4564-87E9-C24CAD1FAF74}"/>
              </a:ext>
            </a:extLst>
          </p:cNvPr>
          <p:cNvSpPr txBox="1"/>
          <p:nvPr/>
        </p:nvSpPr>
        <p:spPr>
          <a:xfrm>
            <a:off x="2701255" y="3012005"/>
            <a:ext cx="1367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 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8E195A-74BD-4326-A33F-658A1658D55F}"/>
              </a:ext>
            </a:extLst>
          </p:cNvPr>
          <p:cNvSpPr txBox="1"/>
          <p:nvPr/>
        </p:nvSpPr>
        <p:spPr>
          <a:xfrm>
            <a:off x="4496499" y="548640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1180300711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蒲泽祎</a:t>
            </a:r>
          </a:p>
        </p:txBody>
      </p:sp>
    </p:spTree>
    <p:extLst>
      <p:ext uri="{BB962C8B-B14F-4D97-AF65-F5344CB8AC3E}">
        <p14:creationId xmlns:p14="http://schemas.microsoft.com/office/powerpoint/2010/main" val="262513482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97</TotalTime>
  <Words>567</Words>
  <Application>Microsoft Office PowerPoint</Application>
  <PresentationFormat>全屏显示(4:3)</PresentationFormat>
  <Paragraphs>114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Consolas</vt:lpstr>
      <vt:lpstr>Corbel</vt:lpstr>
      <vt:lpstr>Wingdings</vt:lpstr>
      <vt:lpstr>Wingdings 2</vt:lpstr>
      <vt:lpstr>框架</vt:lpstr>
      <vt:lpstr>PowerPoint 演示文稿</vt:lpstr>
      <vt:lpstr>增广文法</vt:lpstr>
      <vt:lpstr>(0)S’→ S (1)S → Aa (2)S → bAc (3)S → dc (4)S → bda (5)A → d </vt:lpstr>
      <vt:lpstr>(0)S’→ S (1)S → Aa (2)S → bAc (3)S → dc (4)S → bda (5)A → d</vt:lpstr>
      <vt:lpstr>(0)S’→ S (1)S → Aa (2)S → bAc (3)S → dc (4)S → bda (5)A → d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 ZY</dc:creator>
  <cp:lastModifiedBy>Pu ZY</cp:lastModifiedBy>
  <cp:revision>11</cp:revision>
  <dcterms:created xsi:type="dcterms:W3CDTF">2021-03-29T12:49:03Z</dcterms:created>
  <dcterms:modified xsi:type="dcterms:W3CDTF">2021-03-29T14:26:43Z</dcterms:modified>
</cp:coreProperties>
</file>