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52" r:id="rId2"/>
    <p:sldId id="354" r:id="rId3"/>
    <p:sldId id="355" r:id="rId4"/>
    <p:sldId id="356" r:id="rId5"/>
  </p:sldIdLst>
  <p:sldSz cx="12192000" cy="6858000"/>
  <p:notesSz cx="6858000" cy="9144000"/>
  <p:embeddedFontLst>
    <p:embeddedFont>
      <p:font typeface="Cambria Math" panose="02040503050406030204" pitchFamily="18" charset="0"/>
      <p:regular r:id="rId7"/>
    </p:embeddedFont>
    <p:embeddedFont>
      <p:font typeface="等线" panose="02010600030101010101" pitchFamily="2" charset="-122"/>
      <p:regular r:id="rId8"/>
      <p:bold r:id="rId9"/>
    </p:embeddedFont>
    <p:embeddedFont>
      <p:font typeface="等线 Light" panose="02010600030101010101" pitchFamily="2" charset="-122"/>
      <p:regular r:id="rId10"/>
    </p:embeddedFont>
    <p:embeddedFont>
      <p:font typeface="华文楷体" panose="02010600040101010101" pitchFamily="2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 同发" initials="崔" lastIdx="3" clrIdx="0">
    <p:extLst>
      <p:ext uri="{19B8F6BF-5375-455C-9EA6-DF929625EA0E}">
        <p15:presenceInfo xmlns:p15="http://schemas.microsoft.com/office/powerpoint/2012/main" userId="0dafe8c3acad30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EBBC8-B909-490E-82FE-4048FA820C7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B6118-457C-4D47-97EE-65AA69A40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5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7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3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1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45E5-9ABE-46AA-8803-3C327E5B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2AC30-D769-4E2F-B8CD-B4A805DF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36CB6-FB63-4D9F-8189-38FA8C90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56FC8-A999-479A-80B8-2D2A6F08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CBAD-0470-4318-BC10-906B71A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BDC7-069C-44A3-9535-59063066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884D2-D35A-4861-AC66-15FD7722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9A17A-3368-42D8-82EF-80E49506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8FCDA-BDC7-427A-9832-CB1D9A00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4B004-CACB-465E-A0D5-2274142B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A1A4E-2B99-4BBE-9944-FF4608E46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C0532-B1AC-4E67-A5DF-D8E31384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BFE2C-8A98-4AC5-9805-18ADC039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C86CD-48BC-4AEF-A7D6-CEBD6821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54FC2-D8A0-4B6A-8702-48FC14C9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7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A34F6-3792-45BC-99A2-BB464C2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F35C4-A360-4205-8E53-F94EFE8F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9D74C-8C91-468D-B4E4-CD078252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5CED4-8199-4797-A010-FE091B83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970FB-77AA-42F5-A841-6AD9BD47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3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47F6E-A781-47A3-B55F-51147125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57535-AB0C-4094-AAEE-592B8489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3122-AAC2-4E81-9BDF-62DB56EC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C4893-46F0-42A0-808C-4DE1F973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C1CB-54E5-4FB8-9F84-663C1D2F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CA80-5213-48DF-9EA5-0A41F4FE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E6A1F-1CC2-4A6C-8B6E-E0B60347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7CCC5-53EA-44EC-85C8-78AF8350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CF57B-7C4F-4F0D-8A00-38E1BA4F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F790F-8C35-46C2-9F8F-2B867784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47905-5FD6-4BF2-8D3D-114FF024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9987-4CD5-4297-9CB2-205A833F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7B219-CFF0-4252-A1FA-4DA5B72C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3F9EA-41EA-41A1-A514-AF8958BB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E21765-42E9-4069-9CC5-F07F25E3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4A4FA-75C8-45E0-A614-52060226A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14495E-4C29-43C5-ACA0-F8B88E1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44E2C-3947-46D7-8721-09E78308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5C61A-9A9C-4E49-8434-4858CAB3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8F4E-7DE5-410A-9745-6FCAFF9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173B7-2ECE-4F54-B4EB-58FE500A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83B49-54AF-4C63-93AC-76EE554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D9BA7-1B72-466B-AD18-D8A5A787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2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05535F-5C44-4C29-8E05-506C8D00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64ADB-0CEC-4DFC-AB62-A5CBABB1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861FC-8E5B-42EE-ABD5-23207CF3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14A6-1EA6-4DDE-89DF-8C888736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A24B2-2932-4854-BE57-E6E09B6E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27B55-90CA-4F28-98C9-1FD179A5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3949A-08C9-466D-942C-D2B8E52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5B0ED-F5AB-44E6-8397-0D824F66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2D56F-29F7-4758-8F29-40F5491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CAFA-FC5B-4EB8-A2B8-47E527A6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E69A16-599B-4CE4-B682-A1633E8A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4F058-5866-4E15-AEE7-EF16DB77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E24D2-B068-4FC6-8F5B-65D0615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FA826-E498-47C3-9879-251359F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63159-1D94-4AAC-B5E4-AFF475F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5C8B9D-B32A-415F-96C8-706CD40E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F8811-B064-47C9-A80C-AF4E5DB85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5C104-EE03-4513-B0FD-80BC92A6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CEE4-D090-4ED2-AEB6-15F36222247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D0D4D-530C-4566-8ED3-36AF8125C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7665C-5CC9-44E7-AAB7-C32A56EF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D0F9-A320-4613-A815-0A87A0E6F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	S →S A | A </a:t>
            </a: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	A →a	</a:t>
            </a: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5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1" y="1587171"/>
            <a:ext cx="5841736" cy="4827842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该文法不是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根据文法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S →S A | 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 →a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可知：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zh-CN" altLang="en-US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S A 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>
                <a:solidFill>
                  <a:prstClr val="black"/>
                </a:solidFill>
                <a:ea typeface="华文楷体" panose="02010600040101010101" pitchFamily="2" charset="-122"/>
              </a:rPr>
              <a:t> A 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都能推导出以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ea typeface="华文楷体" panose="02010600040101010101" pitchFamily="2" charset="-122"/>
              </a:rPr>
              <a:t>开头的串。</a:t>
            </a:r>
            <a:endParaRPr lang="en-US" altLang="zh-CN" sz="2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C5EF45-CD11-4D47-AB85-5D0F084F9443}"/>
              </a:ext>
            </a:extLst>
          </p:cNvPr>
          <p:cNvSpPr txBox="1"/>
          <p:nvPr/>
        </p:nvSpPr>
        <p:spPr>
          <a:xfrm>
            <a:off x="6433965" y="2779917"/>
            <a:ext cx="5164228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文法</a:t>
            </a:r>
            <a:r>
              <a:rPr lang="en-US" altLang="zh-CN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LL(1)</a:t>
            </a: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的，当且仅当</a:t>
            </a:r>
            <a:r>
              <a:rPr lang="en-US" altLang="zh-CN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的任意两个具有相同左部的产生式</a:t>
            </a:r>
            <a:r>
              <a:rPr lang="en-US" altLang="zh-CN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A → α | β </a:t>
            </a: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满足下面的条件：</a:t>
            </a:r>
            <a:endParaRPr lang="en-US" altLang="zh-CN" dirty="0">
              <a:solidFill>
                <a:schemeClr val="accent1"/>
              </a:solidFill>
              <a:latin typeface="华文楷体" panose="02010600040101010101" pitchFamily="2" charset="-122"/>
              <a:cs typeface="Times New Roman" pitchFamily="18" charset="0"/>
            </a:endParaRPr>
          </a:p>
          <a:p>
            <a:pPr marL="742950" lvl="1" indent="-285750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不存在终结符</a:t>
            </a:r>
            <a:r>
              <a:rPr lang="en-US" altLang="zh-CN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使得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α </a:t>
            </a:r>
            <a:r>
              <a:rPr lang="zh-CN" altLang="en-US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β</a:t>
            </a:r>
            <a:r>
              <a:rPr lang="zh-CN" altLang="en-US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都能够推导出以</a:t>
            </a:r>
            <a:r>
              <a:rPr lang="en-US" altLang="zh-CN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a</a:t>
            </a:r>
            <a:r>
              <a:rPr lang="zh-CN" altLang="en-US" sz="1800" dirty="0">
                <a:solidFill>
                  <a:schemeClr val="accent1"/>
                </a:solidFill>
                <a:latin typeface="华文楷体" panose="02010600040101010101" pitchFamily="2" charset="-122"/>
                <a:cs typeface="Times New Roman" pitchFamily="18" charset="0"/>
              </a:rPr>
              <a:t>开头的串</a:t>
            </a:r>
            <a:endParaRPr lang="en-US" altLang="zh-CN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 marL="742950" lvl="1" indent="-285750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α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  <a:cs typeface="楷体_GB2312"/>
              </a:rPr>
              <a:t>和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β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  <a:cs typeface="楷体_GB2312"/>
              </a:rPr>
              <a:t>至多有一个能推导出</a:t>
            </a:r>
            <a:r>
              <a:rPr lang="en-US" altLang="zh-CN" sz="1800" i="1" dirty="0">
                <a:solidFill>
                  <a:schemeClr val="accent1"/>
                </a:solidFill>
                <a:latin typeface="+mn-ea"/>
                <a:cs typeface="楷体_GB2312"/>
              </a:rPr>
              <a:t>ε </a:t>
            </a:r>
            <a:endParaRPr lang="en-US" altLang="zh-CN" sz="1800" dirty="0">
              <a:solidFill>
                <a:schemeClr val="accent1"/>
              </a:solidFill>
              <a:latin typeface="+mn-ea"/>
            </a:endParaRPr>
          </a:p>
          <a:p>
            <a:pPr marL="742950" lvl="1" indent="-285750" eaLnBrk="1" hangingPunct="1">
              <a:lnSpc>
                <a:spcPts val="33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如果 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β 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solidFill>
                  <a:schemeClr val="accent1"/>
                </a:solidFill>
                <a:cs typeface="Times New Roman" pitchFamily="18" charset="0"/>
              </a:rPr>
              <a:t>* 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ε</a:t>
            </a:r>
            <a:r>
              <a:rPr lang="zh-CN" altLang="el-GR" sz="1800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则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FIRST 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α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)∩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FOLLOW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) =</a:t>
            </a:r>
            <a:r>
              <a:rPr lang="el-GR" altLang="zh-CN" sz="1800" dirty="0">
                <a:solidFill>
                  <a:schemeClr val="accent1"/>
                </a:solidFill>
                <a:cs typeface="Times New Roman" pitchFamily="18" charset="0"/>
              </a:rPr>
              <a:t>Φ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  <a:cs typeface="楷体_GB2312"/>
              </a:rPr>
              <a:t>；</a:t>
            </a:r>
            <a:endParaRPr lang="en-US" altLang="zh-CN" sz="1800" dirty="0">
              <a:solidFill>
                <a:schemeClr val="accent1"/>
              </a:solidFill>
              <a:latin typeface="+mn-ea"/>
              <a:cs typeface="楷体_GB2312"/>
            </a:endParaRPr>
          </a:p>
          <a:p>
            <a:pPr lvl="1" eaLnBrk="1" hangingPunct="1">
              <a:lnSpc>
                <a:spcPts val="3300"/>
              </a:lnSpc>
              <a:buClrTx/>
              <a:buFont typeface="Symbol" panose="05050102010706020507" pitchFamily="18" charset="2"/>
              <a:buNone/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如果 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α 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solidFill>
                  <a:schemeClr val="accent1"/>
                </a:solidFill>
                <a:cs typeface="Times New Roman" pitchFamily="18" charset="0"/>
              </a:rPr>
              <a:t>*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ε</a:t>
            </a:r>
            <a:r>
              <a:rPr lang="zh-CN" altLang="el-GR" sz="1800" dirty="0">
                <a:solidFill>
                  <a:schemeClr val="accent1"/>
                </a:solidFill>
                <a:latin typeface="+mn-ea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</a:rPr>
              <a:t>则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FIRST 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β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)∩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FOLLOW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chemeClr val="accent1"/>
                </a:solidFill>
                <a:cs typeface="Times New Roman" pitchFamily="18" charset="0"/>
              </a:rPr>
              <a:t>A</a:t>
            </a:r>
            <a:r>
              <a:rPr lang="en-US" altLang="zh-CN" sz="1800" dirty="0">
                <a:solidFill>
                  <a:schemeClr val="accent1"/>
                </a:solidFill>
                <a:cs typeface="Times New Roman" pitchFamily="18" charset="0"/>
              </a:rPr>
              <a:t>) =</a:t>
            </a:r>
            <a:r>
              <a:rPr lang="el-GR" altLang="zh-CN" sz="1800" dirty="0">
                <a:solidFill>
                  <a:schemeClr val="accent1"/>
                </a:solidFill>
                <a:cs typeface="Times New Roman" pitchFamily="18" charset="0"/>
              </a:rPr>
              <a:t>Φ</a:t>
            </a:r>
            <a:r>
              <a:rPr lang="zh-CN" altLang="en-US" sz="1800" dirty="0">
                <a:solidFill>
                  <a:schemeClr val="accent1"/>
                </a:solidFill>
                <a:latin typeface="+mn-ea"/>
                <a:cs typeface="楷体_GB2312"/>
              </a:rPr>
              <a:t>；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394" y="198989"/>
            <a:ext cx="9401175" cy="101863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该文法是</a:t>
            </a: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en-US" altLang="zh-CN" sz="9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endParaRPr lang="zh-CN" altLang="en-US" sz="9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AF5737-9701-45E8-9EB0-58CB08292959}"/>
                  </a:ext>
                </a:extLst>
              </p:cNvPr>
              <p:cNvSpPr/>
              <p:nvPr/>
            </p:nvSpPr>
            <p:spPr>
              <a:xfrm>
                <a:off x="1176560" y="1392920"/>
                <a:ext cx="1708775" cy="19046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/>
                  <a:t>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/>
                  <a:t>SA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dirty="0"/>
                  <a:t>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6AF5737-9701-45E8-9EB0-58CB08292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60" y="1392920"/>
                <a:ext cx="1708775" cy="190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2BF67D-FBF7-47BD-9DB7-754B3F03A70E}"/>
                  </a:ext>
                </a:extLst>
              </p:cNvPr>
              <p:cNvSpPr/>
              <p:nvPr/>
            </p:nvSpPr>
            <p:spPr>
              <a:xfrm>
                <a:off x="4048471" y="1080224"/>
                <a:ext cx="1708775" cy="1857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-&gt;S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-&gt;S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2BF67D-FBF7-47BD-9DB7-754B3F03A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71" y="1080224"/>
                <a:ext cx="1708775" cy="1857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D503FD-A95C-4388-9049-BDC1977BB418}"/>
                  </a:ext>
                </a:extLst>
              </p:cNvPr>
              <p:cNvSpPr/>
              <p:nvPr/>
            </p:nvSpPr>
            <p:spPr>
              <a:xfrm>
                <a:off x="1302903" y="4549889"/>
                <a:ext cx="1375548" cy="1432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D503FD-A95C-4388-9049-BDC1977BB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03" y="4549889"/>
                <a:ext cx="1375548" cy="1432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ECE673-6BCA-46CB-BAD5-6817C4CBB2BB}"/>
                  </a:ext>
                </a:extLst>
              </p:cNvPr>
              <p:cNvSpPr/>
              <p:nvPr/>
            </p:nvSpPr>
            <p:spPr>
              <a:xfrm>
                <a:off x="4897331" y="4492248"/>
                <a:ext cx="1375549" cy="14900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ECE673-6BCA-46CB-BAD5-6817C4CB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31" y="4492248"/>
                <a:ext cx="1375549" cy="1490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5FDFB87-1041-4A0B-BC30-B6D3ECA29D8F}"/>
                  </a:ext>
                </a:extLst>
              </p:cNvPr>
              <p:cNvSpPr/>
              <p:nvPr/>
            </p:nvSpPr>
            <p:spPr>
              <a:xfrm>
                <a:off x="7830040" y="2184137"/>
                <a:ext cx="1683509" cy="1592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-&gt;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5FDFB87-1041-4A0B-BC30-B6D3ECA29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40" y="2184137"/>
                <a:ext cx="1683509" cy="1592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76E16B-9912-4F02-9C08-1AF65E5ABB1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85335" y="2008838"/>
            <a:ext cx="1163136" cy="33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F530CD-1EC9-4A61-B64C-0831116133CB}"/>
              </a:ext>
            </a:extLst>
          </p:cNvPr>
          <p:cNvCxnSpPr>
            <a:endCxn id="9" idx="1"/>
          </p:cNvCxnSpPr>
          <p:nvPr/>
        </p:nvCxnSpPr>
        <p:spPr>
          <a:xfrm>
            <a:off x="2918499" y="3288050"/>
            <a:ext cx="1978832" cy="19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A0F92B-B008-4EFF-8998-720B18B37E7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990677" y="3297526"/>
            <a:ext cx="40271" cy="125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CD3084-2BFC-453B-BE8D-1A3F64EEEE4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57246" y="2008838"/>
            <a:ext cx="2072794" cy="9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CFD58B-DEAC-4023-8ED3-6A0418256EC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902859" y="2937451"/>
            <a:ext cx="682247" cy="155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0D97AE7-FDDE-4A17-92AB-A1ACCF3FB171}"/>
              </a:ext>
            </a:extLst>
          </p:cNvPr>
          <p:cNvSpPr txBox="1"/>
          <p:nvPr/>
        </p:nvSpPr>
        <p:spPr>
          <a:xfrm>
            <a:off x="3250147" y="1961459"/>
            <a:ext cx="34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471A01-A918-41B5-8124-740998B85084}"/>
              </a:ext>
            </a:extLst>
          </p:cNvPr>
          <p:cNvSpPr txBox="1"/>
          <p:nvPr/>
        </p:nvSpPr>
        <p:spPr>
          <a:xfrm>
            <a:off x="1786160" y="3700240"/>
            <a:ext cx="49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7F448B-5980-4F47-86CF-7E3B416CBBB7}"/>
              </a:ext>
            </a:extLst>
          </p:cNvPr>
          <p:cNvSpPr txBox="1"/>
          <p:nvPr/>
        </p:nvSpPr>
        <p:spPr>
          <a:xfrm>
            <a:off x="3406495" y="3880278"/>
            <a:ext cx="6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B91211-F60F-4D47-9E68-5642796F485B}"/>
              </a:ext>
            </a:extLst>
          </p:cNvPr>
          <p:cNvSpPr txBox="1"/>
          <p:nvPr/>
        </p:nvSpPr>
        <p:spPr>
          <a:xfrm>
            <a:off x="5137379" y="3501252"/>
            <a:ext cx="5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4FD342-FA69-4825-8DC1-1F0CCA5463CE}"/>
              </a:ext>
            </a:extLst>
          </p:cNvPr>
          <p:cNvSpPr txBox="1"/>
          <p:nvPr/>
        </p:nvSpPr>
        <p:spPr>
          <a:xfrm>
            <a:off x="6439494" y="2051478"/>
            <a:ext cx="7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9B0169-1FF4-4CC2-B568-B2DAC429A498}"/>
                  </a:ext>
                </a:extLst>
              </p:cNvPr>
              <p:cNvSpPr txBox="1"/>
              <p:nvPr/>
            </p:nvSpPr>
            <p:spPr>
              <a:xfrm>
                <a:off x="7830040" y="4821771"/>
                <a:ext cx="4055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FOLLOW(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) = {$}</a:t>
                </a:r>
              </a:p>
              <a:p>
                <a:r>
                  <a:rPr lang="en-US" altLang="zh-CN" sz="2400" dirty="0"/>
                  <a:t>FOLLOW(S) = {$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a}</a:t>
                </a:r>
              </a:p>
              <a:p>
                <a:r>
                  <a:rPr lang="en-US" altLang="zh-CN" sz="2400" dirty="0"/>
                  <a:t>FOLLOW(A) = {$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a}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C9B0169-1FF4-4CC2-B568-B2DAC429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40" y="4821771"/>
                <a:ext cx="4055577" cy="1200329"/>
              </a:xfrm>
              <a:prstGeom prst="rect">
                <a:avLst/>
              </a:prstGeom>
              <a:blipFill>
                <a:blip r:embed="rId8"/>
                <a:stretch>
                  <a:fillRect l="-2252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6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395" y="4789941"/>
            <a:ext cx="9401175" cy="101863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可见，生成该文法的语法分析表的整个过程没有出现任何冲突动作，所以该文法是</a:t>
            </a: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  <a:endParaRPr lang="en-US" altLang="zh-CN" sz="9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  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9426A60-A688-4B86-8E60-6D4F3BAE1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52862"/>
              </p:ext>
            </p:extLst>
          </p:nvPr>
        </p:nvGraphicFramePr>
        <p:xfrm>
          <a:off x="904925" y="682247"/>
          <a:ext cx="8523345" cy="329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669">
                  <a:extLst>
                    <a:ext uri="{9D8B030D-6E8A-4147-A177-3AD203B41FA5}">
                      <a16:colId xmlns:a16="http://schemas.microsoft.com/office/drawing/2014/main" val="1125756490"/>
                    </a:ext>
                  </a:extLst>
                </a:gridCol>
                <a:gridCol w="1704669">
                  <a:extLst>
                    <a:ext uri="{9D8B030D-6E8A-4147-A177-3AD203B41FA5}">
                      <a16:colId xmlns:a16="http://schemas.microsoft.com/office/drawing/2014/main" val="2745517286"/>
                    </a:ext>
                  </a:extLst>
                </a:gridCol>
                <a:gridCol w="1704669">
                  <a:extLst>
                    <a:ext uri="{9D8B030D-6E8A-4147-A177-3AD203B41FA5}">
                      <a16:colId xmlns:a16="http://schemas.microsoft.com/office/drawing/2014/main" val="981007475"/>
                    </a:ext>
                  </a:extLst>
                </a:gridCol>
                <a:gridCol w="1704669">
                  <a:extLst>
                    <a:ext uri="{9D8B030D-6E8A-4147-A177-3AD203B41FA5}">
                      <a16:colId xmlns:a16="http://schemas.microsoft.com/office/drawing/2014/main" val="4036164226"/>
                    </a:ext>
                  </a:extLst>
                </a:gridCol>
                <a:gridCol w="1704669">
                  <a:extLst>
                    <a:ext uri="{9D8B030D-6E8A-4147-A177-3AD203B41FA5}">
                      <a16:colId xmlns:a16="http://schemas.microsoft.com/office/drawing/2014/main" val="1450514201"/>
                    </a:ext>
                  </a:extLst>
                </a:gridCol>
              </a:tblGrid>
              <a:tr h="47107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36567"/>
                  </a:ext>
                </a:extLst>
              </a:tr>
              <a:tr h="4710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40191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58420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51291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08429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63181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9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314</Words>
  <Application>Microsoft Office PowerPoint</Application>
  <PresentationFormat>宽屏</PresentationFormat>
  <Paragraphs>72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Cambria Math</vt:lpstr>
      <vt:lpstr>华文楷体</vt:lpstr>
      <vt:lpstr>等线 Light</vt:lpstr>
      <vt:lpstr>Symbol</vt:lpstr>
      <vt:lpstr>等线</vt:lpstr>
      <vt:lpstr>Wingdings</vt:lpstr>
      <vt:lpstr>Office 主题​​</vt:lpstr>
      <vt:lpstr>习题7.3</vt:lpstr>
      <vt:lpstr>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习题7.3</dc:title>
  <dc:creator>崔 同发</dc:creator>
  <cp:lastModifiedBy>崔 同发</cp:lastModifiedBy>
  <cp:revision>15</cp:revision>
  <dcterms:created xsi:type="dcterms:W3CDTF">2021-03-27T06:21:57Z</dcterms:created>
  <dcterms:modified xsi:type="dcterms:W3CDTF">2021-03-29T23:26:37Z</dcterms:modified>
</cp:coreProperties>
</file>