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57" r:id="rId3"/>
    <p:sldId id="367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7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2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2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8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7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7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44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62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63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0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2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6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04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4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1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4286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en-US" altLang="zh-CN" sz="2500" b="1" dirty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1180300914  </a:t>
            </a:r>
            <a:r>
              <a:rPr lang="zh-CN" altLang="en-US" sz="2500" b="1" dirty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刘喜越</a:t>
            </a:r>
            <a:endParaRPr lang="zh-CN" altLang="en-US" sz="2000" b="1" spc="6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6101C-4585-4961-8881-EF0028B6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292100"/>
            <a:ext cx="8662988" cy="5840413"/>
          </a:xfrm>
        </p:spPr>
        <p:txBody>
          <a:bodyPr/>
          <a:lstStyle/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dirty="0"/>
              <a:t>(4)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Di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的存在排除满足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属性，看是否满足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属性；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    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看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Bi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应依赖于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而不是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A.s,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所以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它不满足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BF0AC-71DE-45B3-B5CB-F2C807062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092450"/>
            <a:ext cx="518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1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20774-AAC6-4DC7-831C-CBDD4B7E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393700"/>
            <a:ext cx="8688388" cy="5738813"/>
          </a:xfrm>
        </p:spPr>
        <p:txBody>
          <a:bodyPr/>
          <a:lstStyle/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可推出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A.s=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A.s+C.s+B.s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会形成环，故没有拓扑排列顺序。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64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6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A.i+B.s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49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B.s+D.s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37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100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C5A6-6C5B-4EC6-9332-9E6F364E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9073F6-23AC-4F09-8255-9C20805DF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061678"/>
              </p:ext>
            </p:extLst>
          </p:nvPr>
        </p:nvGraphicFramePr>
        <p:xfrm>
          <a:off x="150812" y="706627"/>
          <a:ext cx="8842375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786">
                  <a:extLst>
                    <a:ext uri="{9D8B030D-6E8A-4147-A177-3AD203B41FA5}">
                      <a16:colId xmlns:a16="http://schemas.microsoft.com/office/drawing/2014/main" val="1185696324"/>
                    </a:ext>
                  </a:extLst>
                </a:gridCol>
                <a:gridCol w="2213401">
                  <a:extLst>
                    <a:ext uri="{9D8B030D-6E8A-4147-A177-3AD203B41FA5}">
                      <a16:colId xmlns:a16="http://schemas.microsoft.com/office/drawing/2014/main" val="2421863430"/>
                    </a:ext>
                  </a:extLst>
                </a:gridCol>
                <a:gridCol w="2210594">
                  <a:extLst>
                    <a:ext uri="{9D8B030D-6E8A-4147-A177-3AD203B41FA5}">
                      <a16:colId xmlns:a16="http://schemas.microsoft.com/office/drawing/2014/main" val="1814642657"/>
                    </a:ext>
                  </a:extLst>
                </a:gridCol>
                <a:gridCol w="2210594">
                  <a:extLst>
                    <a:ext uri="{9D8B030D-6E8A-4147-A177-3AD203B41FA5}">
                      <a16:colId xmlns:a16="http://schemas.microsoft.com/office/drawing/2014/main" val="3287749967"/>
                    </a:ext>
                  </a:extLst>
                </a:gridCol>
              </a:tblGrid>
              <a:tr h="8300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与之一致的求值顺序（拓扑排序）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60189"/>
                  </a:ext>
                </a:extLst>
              </a:tr>
              <a:tr h="747646"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A.s=</a:t>
                      </a: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B.i+C.s</a:t>
                      </a:r>
                      <a:endParaRPr lang="zh-CN" altLang="en-US" sz="200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5811"/>
                  </a:ext>
                </a:extLst>
              </a:tr>
              <a:tr h="1290460"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A.s=</a:t>
                      </a: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B.i+C.s</a:t>
                      </a:r>
                      <a:br>
                        <a:rPr lang="en-US" altLang="zh-CN" sz="2000" dirty="0"/>
                      </a:b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D.i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A.i+B.s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44708"/>
                  </a:ext>
                </a:extLst>
              </a:tr>
              <a:tr h="74764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A.s=</a:t>
                      </a:r>
                      <a:r>
                        <a:rPr lang="en-US" altLang="zh-CN" sz="2000" dirty="0" err="1"/>
                        <a:t>B.s+D.s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56646"/>
                  </a:ext>
                </a:extLst>
              </a:tr>
              <a:tr h="142417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A.s=</a:t>
                      </a:r>
                      <a:r>
                        <a:rPr lang="en-US" altLang="zh-CN" sz="2000" dirty="0" err="1"/>
                        <a:t>D.i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 err="1"/>
                        <a:t>B.i</a:t>
                      </a:r>
                      <a:r>
                        <a:rPr lang="en-US" altLang="zh-CN" sz="2000" dirty="0"/>
                        <a:t>=</a:t>
                      </a:r>
                      <a:r>
                        <a:rPr lang="en-US" altLang="zh-CN" sz="2000" dirty="0" err="1"/>
                        <a:t>A.s+C.s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 err="1"/>
                        <a:t>C.i</a:t>
                      </a:r>
                      <a:r>
                        <a:rPr lang="en-US" altLang="zh-CN" sz="2000" dirty="0"/>
                        <a:t>=B.s</a:t>
                      </a:r>
                    </a:p>
                    <a:p>
                      <a:r>
                        <a:rPr lang="en-US" altLang="zh-CN" sz="2000" dirty="0" err="1"/>
                        <a:t>D.i</a:t>
                      </a:r>
                      <a:r>
                        <a:rPr lang="en-US" altLang="zh-CN" sz="2000" dirty="0"/>
                        <a:t>=</a:t>
                      </a:r>
                      <a:r>
                        <a:rPr lang="en-US" altLang="zh-CN" sz="2000" dirty="0" err="1"/>
                        <a:t>B.i+C.i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8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4A834-FF4E-4775-8E89-40F23D5BC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482480"/>
            <a:ext cx="8715375" cy="60453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A.s = </a:t>
            </a:r>
            <a:r>
              <a:rPr lang="en-US" altLang="zh-CN" dirty="0" err="1"/>
              <a:t>B.i+C.s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由于其中有</a:t>
            </a:r>
            <a:r>
              <a:rPr lang="en-US" altLang="zh-CN" dirty="0" err="1"/>
              <a:t>B.i</a:t>
            </a:r>
            <a:r>
              <a:rPr lang="zh-CN" altLang="en-US" dirty="0"/>
              <a:t>，所以很明显它不是综合属性。由于仅仅使用综合属性的</a:t>
            </a:r>
            <a:r>
              <a:rPr lang="en-US" altLang="zh-CN" dirty="0"/>
              <a:t>SDD</a:t>
            </a:r>
            <a:r>
              <a:rPr lang="zh-CN" altLang="en-US" dirty="0"/>
              <a:t>称为</a:t>
            </a:r>
            <a:r>
              <a:rPr lang="en-US" altLang="zh-CN" dirty="0"/>
              <a:t>S</a:t>
            </a:r>
            <a:r>
              <a:rPr lang="zh-CN" altLang="en-US" dirty="0"/>
              <a:t>属性，所以它不满足</a:t>
            </a:r>
            <a:r>
              <a:rPr lang="en-US" altLang="zh-CN" dirty="0"/>
              <a:t>S</a:t>
            </a:r>
            <a:r>
              <a:rPr lang="zh-CN" altLang="en-US" dirty="0"/>
              <a:t>属性要求。由于</a:t>
            </a:r>
            <a:r>
              <a:rPr lang="en-US" altLang="zh-CN" dirty="0"/>
              <a:t>B</a:t>
            </a:r>
            <a:r>
              <a:rPr lang="zh-CN" altLang="en-US" dirty="0"/>
              <a:t>的继承属性满足于他本身的属性，满足于</a:t>
            </a:r>
            <a:r>
              <a:rPr lang="en-US" altLang="zh-CN" dirty="0"/>
              <a:t>L</a:t>
            </a:r>
            <a:r>
              <a:rPr lang="zh-CN" altLang="en-US" dirty="0"/>
              <a:t>属性的定义，所以它满足于</a:t>
            </a:r>
            <a:r>
              <a:rPr lang="en-US" altLang="zh-CN" dirty="0"/>
              <a:t>L</a:t>
            </a:r>
            <a:r>
              <a:rPr lang="zh-CN" altLang="en-US" dirty="0"/>
              <a:t>属性。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A.s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B .</a:t>
            </a:r>
            <a:r>
              <a:rPr lang="en-US" altLang="zh-CN" dirty="0" err="1"/>
              <a:t>i</a:t>
            </a:r>
            <a:r>
              <a:rPr lang="en-US" altLang="zh-CN" dirty="0"/>
              <a:t>                C.s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DBDC1B-D623-4F10-88AA-39A20E6E4CC5}"/>
              </a:ext>
            </a:extLst>
          </p:cNvPr>
          <p:cNvCxnSpPr/>
          <p:nvPr/>
        </p:nvCxnSpPr>
        <p:spPr>
          <a:xfrm flipH="1">
            <a:off x="2971800" y="4140200"/>
            <a:ext cx="1028700" cy="96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4E0A1C-8F5B-4CFD-8AB0-6A72F490AB6E}"/>
              </a:ext>
            </a:extLst>
          </p:cNvPr>
          <p:cNvCxnSpPr/>
          <p:nvPr/>
        </p:nvCxnSpPr>
        <p:spPr>
          <a:xfrm>
            <a:off x="4000500" y="4140200"/>
            <a:ext cx="1028700" cy="96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34F080-1D31-4033-AFC2-531BC11A4950}"/>
              </a:ext>
            </a:extLst>
          </p:cNvPr>
          <p:cNvCxnSpPr/>
          <p:nvPr/>
        </p:nvCxnSpPr>
        <p:spPr>
          <a:xfrm flipV="1">
            <a:off x="2971800" y="4229100"/>
            <a:ext cx="60960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CF4FB9-2893-43EF-8164-A3C2908977A3}"/>
              </a:ext>
            </a:extLst>
          </p:cNvPr>
          <p:cNvCxnSpPr/>
          <p:nvPr/>
        </p:nvCxnSpPr>
        <p:spPr>
          <a:xfrm flipH="1" flipV="1">
            <a:off x="4330700" y="4191000"/>
            <a:ext cx="69850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3227C-42BB-4774-8338-ECDF1D70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393700"/>
            <a:ext cx="8689975" cy="61086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(2) A.s = </a:t>
            </a:r>
            <a:r>
              <a:rPr lang="en-US" altLang="zh-CN" dirty="0" err="1"/>
              <a:t>B.i+C.s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D.i</a:t>
            </a:r>
            <a:r>
              <a:rPr lang="en-US" altLang="zh-CN" dirty="0"/>
              <a:t> = </a:t>
            </a:r>
            <a:r>
              <a:rPr lang="en-US" altLang="zh-CN" dirty="0" err="1"/>
              <a:t>A.i+B.s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由于它的第一个语法规则满足第一问，所以他继承第一问属性，看</a:t>
            </a:r>
            <a:r>
              <a:rPr lang="en-US" altLang="zh-CN" dirty="0" err="1"/>
              <a:t>D.i</a:t>
            </a:r>
            <a:r>
              <a:rPr lang="en-US" altLang="zh-CN" dirty="0"/>
              <a:t> = </a:t>
            </a:r>
            <a:r>
              <a:rPr lang="en-US" altLang="zh-CN" dirty="0" err="1"/>
              <a:t>A.i+B.s</a:t>
            </a:r>
            <a:r>
              <a:rPr lang="zh-CN" altLang="en-US" dirty="0"/>
              <a:t>；由于</a:t>
            </a:r>
            <a:r>
              <a:rPr lang="en-US" altLang="zh-CN" dirty="0" err="1"/>
              <a:t>D.i</a:t>
            </a:r>
            <a:r>
              <a:rPr lang="zh-CN" altLang="en-US" dirty="0"/>
              <a:t>是产生式，所以看他是否满足</a:t>
            </a:r>
            <a:r>
              <a:rPr lang="en-US" altLang="zh-CN" dirty="0"/>
              <a:t>L</a:t>
            </a:r>
            <a:r>
              <a:rPr lang="zh-CN" altLang="en-US" dirty="0"/>
              <a:t>属性；</a:t>
            </a:r>
            <a:r>
              <a:rPr lang="en-US" altLang="zh-CN" dirty="0" err="1"/>
              <a:t>A.i</a:t>
            </a:r>
            <a:r>
              <a:rPr lang="zh-CN" altLang="en-US" dirty="0"/>
              <a:t>是父亲的继承属性，</a:t>
            </a:r>
            <a:r>
              <a:rPr lang="en-US" altLang="zh-CN" dirty="0"/>
              <a:t>B.s</a:t>
            </a:r>
            <a:r>
              <a:rPr lang="zh-CN" altLang="en-US" dirty="0"/>
              <a:t>是</a:t>
            </a:r>
            <a:r>
              <a:rPr lang="en-US" altLang="zh-CN" dirty="0"/>
              <a:t>Di</a:t>
            </a:r>
            <a:r>
              <a:rPr lang="zh-CN" altLang="en-US" dirty="0"/>
              <a:t>的左兄弟，所以它满足</a:t>
            </a:r>
            <a:r>
              <a:rPr lang="en-US" altLang="zh-CN" dirty="0"/>
              <a:t>L</a:t>
            </a:r>
            <a:r>
              <a:rPr lang="zh-CN" altLang="en-US" dirty="0"/>
              <a:t>属性。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A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B        C        D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405848-A4D3-4A5A-AEE5-3FAB332D30F2}"/>
              </a:ext>
            </a:extLst>
          </p:cNvPr>
          <p:cNvCxnSpPr>
            <a:cxnSpLocks/>
          </p:cNvCxnSpPr>
          <p:nvPr/>
        </p:nvCxnSpPr>
        <p:spPr>
          <a:xfrm flipH="1">
            <a:off x="2743200" y="4699000"/>
            <a:ext cx="8890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7DAA478-6989-44CF-9201-909FB13B034B}"/>
              </a:ext>
            </a:extLst>
          </p:cNvPr>
          <p:cNvCxnSpPr/>
          <p:nvPr/>
        </p:nvCxnSpPr>
        <p:spPr>
          <a:xfrm>
            <a:off x="3695700" y="4787900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FFD179-0B48-418F-8D61-F99C3E46E8BC}"/>
              </a:ext>
            </a:extLst>
          </p:cNvPr>
          <p:cNvCxnSpPr>
            <a:cxnSpLocks/>
          </p:cNvCxnSpPr>
          <p:nvPr/>
        </p:nvCxnSpPr>
        <p:spPr>
          <a:xfrm>
            <a:off x="3644900" y="4699000"/>
            <a:ext cx="25400" cy="66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2D5F422-85F0-4D56-A344-0F207B4D2109}"/>
              </a:ext>
            </a:extLst>
          </p:cNvPr>
          <p:cNvCxnSpPr/>
          <p:nvPr/>
        </p:nvCxnSpPr>
        <p:spPr>
          <a:xfrm>
            <a:off x="3670300" y="4699000"/>
            <a:ext cx="87630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9BB1B1-58C9-4F91-9C2C-F67959513B89}"/>
              </a:ext>
            </a:extLst>
          </p:cNvPr>
          <p:cNvCxnSpPr/>
          <p:nvPr/>
        </p:nvCxnSpPr>
        <p:spPr>
          <a:xfrm flipV="1">
            <a:off x="2590800" y="4699000"/>
            <a:ext cx="8636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9E25063-12B7-4D61-8CF0-D351D43BCB6B}"/>
              </a:ext>
            </a:extLst>
          </p:cNvPr>
          <p:cNvCxnSpPr/>
          <p:nvPr/>
        </p:nvCxnSpPr>
        <p:spPr>
          <a:xfrm flipV="1">
            <a:off x="3619500" y="4895850"/>
            <a:ext cx="0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D04259B-DB90-4445-9AC8-4B57B001CDAA}"/>
              </a:ext>
            </a:extLst>
          </p:cNvPr>
          <p:cNvCxnSpPr/>
          <p:nvPr/>
        </p:nvCxnSpPr>
        <p:spPr>
          <a:xfrm>
            <a:off x="3860800" y="4699000"/>
            <a:ext cx="5588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079D53-BE41-4650-AE5F-C2628F0CF68B}"/>
              </a:ext>
            </a:extLst>
          </p:cNvPr>
          <p:cNvCxnSpPr/>
          <p:nvPr/>
        </p:nvCxnSpPr>
        <p:spPr>
          <a:xfrm>
            <a:off x="3022600" y="5359400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1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B8C9E-6A09-404C-9B79-97A17312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15900"/>
            <a:ext cx="8661401" cy="59166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(3)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B.s+D.s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综合属性的定义：在分析树结点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上的非终  结符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的综合属性只能通过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的子结点或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本身的属性值来定义。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所以很明显该规则满足综合属性的定义，所以它满足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属性，由于满足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属性一定满足于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属性，所以它也满足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                           A.s</a:t>
            </a:r>
          </a:p>
          <a:p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                               </a:t>
            </a:r>
            <a:r>
              <a:rPr lang="en-US" altLang="zh-CN" dirty="0"/>
              <a:t>B.s        C.s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762D2B-E115-45F8-9400-A872AC491A87}"/>
              </a:ext>
            </a:extLst>
          </p:cNvPr>
          <p:cNvCxnSpPr/>
          <p:nvPr/>
        </p:nvCxnSpPr>
        <p:spPr>
          <a:xfrm flipH="1">
            <a:off x="3860800" y="4521200"/>
            <a:ext cx="711200" cy="73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1CFAAB8-C628-40F3-8A2D-C6C5E0FC29E1}"/>
              </a:ext>
            </a:extLst>
          </p:cNvPr>
          <p:cNvCxnSpPr/>
          <p:nvPr/>
        </p:nvCxnSpPr>
        <p:spPr>
          <a:xfrm>
            <a:off x="4572000" y="4546600"/>
            <a:ext cx="660400" cy="774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326CE3C-2012-4B72-B8B0-2F48F9686B6E}"/>
              </a:ext>
            </a:extLst>
          </p:cNvPr>
          <p:cNvCxnSpPr/>
          <p:nvPr/>
        </p:nvCxnSpPr>
        <p:spPr>
          <a:xfrm flipV="1">
            <a:off x="3721100" y="4546600"/>
            <a:ext cx="4064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0AD410D-6931-4CBF-8FC0-EC2C75FE71A9}"/>
              </a:ext>
            </a:extLst>
          </p:cNvPr>
          <p:cNvCxnSpPr/>
          <p:nvPr/>
        </p:nvCxnSpPr>
        <p:spPr>
          <a:xfrm flipH="1" flipV="1">
            <a:off x="5092700" y="4546600"/>
            <a:ext cx="40640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40094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1046</Words>
  <Application>Microsoft Office PowerPoint</Application>
  <PresentationFormat>全屏显示(4:3)</PresentationFormat>
  <Paragraphs>95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华文中宋</vt:lpstr>
      <vt:lpstr>微软雅黑</vt:lpstr>
      <vt:lpstr>Arial</vt:lpstr>
      <vt:lpstr>Calibri</vt:lpstr>
      <vt:lpstr>Candara</vt:lpstr>
      <vt:lpstr>Tahoma</vt:lpstr>
      <vt:lpstr>Times New Roman</vt:lpstr>
      <vt:lpstr>Wingdings</vt:lpstr>
      <vt:lpstr>1_Blends</vt:lpstr>
      <vt:lpstr>Blends</vt:lpstr>
      <vt:lpstr>PowerPoint 演示文稿</vt:lpstr>
      <vt:lpstr>习题8.4</vt:lpstr>
      <vt:lpstr>习题8.4</vt:lpstr>
      <vt:lpstr>习题8.4</vt:lpstr>
      <vt:lpstr>习题8.4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qwer</cp:lastModifiedBy>
  <cp:revision>207</cp:revision>
  <cp:lastPrinted>2020-01-12T02:45:29Z</cp:lastPrinted>
  <dcterms:created xsi:type="dcterms:W3CDTF">2016-09-11T10:44:03Z</dcterms:created>
  <dcterms:modified xsi:type="dcterms:W3CDTF">2021-03-31T11:52:40Z</dcterms:modified>
</cp:coreProperties>
</file>