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13" r:id="rId7"/>
    <p:sldId id="416" r:id="rId8"/>
    <p:sldId id="41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a03920-5c6d-4936-ac49-9a57c0eac403}">
          <p14:sldIdLst>
            <p14:sldId id="411"/>
            <p14:sldId id="412"/>
            <p14:sldId id="416"/>
            <p14:sldId id="415"/>
            <p14:sldId id="413"/>
            <p14:sldId id="410"/>
          </p14:sldIdLst>
        </p14:section>
        <p14:section name="无标题节" id="{d0d4268f-d2bf-4b17-81a4-4431bcc4032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380" y="1185545"/>
            <a:ext cx="8214995" cy="5374005"/>
          </a:xfrm>
        </p:spPr>
        <p:txBody>
          <a:bodyPr>
            <a:normAutofit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为了让分析器只有一个接收状态，引入新的开始产生式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                                       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S’</a:t>
            </a:r>
            <a:r>
              <a:rPr lang="en-US" altLang="zh-CN" sz="21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→S</a:t>
            </a:r>
            <a:r>
              <a:rPr lang="zh-CN" altLang="en-US" sz="21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，再根据文法构造自动机。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                                            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                                                  </a:t>
            </a:r>
            <a:endParaRPr lang="zh-CN" altLang="en-US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(1) 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a	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输入样例：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 * a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25880" y="2125345"/>
            <a:ext cx="1683385" cy="169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0</a:t>
            </a:r>
            <a:r>
              <a:rPr lang="zh-CN" altLang="en-US" baseline="-25000"/>
              <a:t>：</a:t>
            </a:r>
            <a:endParaRPr lang="zh-CN" altLang="en-US" baseline="-25000"/>
          </a:p>
          <a:p>
            <a:r>
              <a:rPr lang="en-US" altLang="zh-CN"/>
              <a:t>S’</a:t>
            </a:r>
            <a:r>
              <a:rPr lang="en-US" altLang="zh-CN" sz="3200" baseline="-25000"/>
              <a:t>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→·S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→·+SS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→·*SS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S→·a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en-US" altLang="zh-CN" baseline="-25000"/>
          </a:p>
        </p:txBody>
      </p:sp>
      <p:sp>
        <p:nvSpPr>
          <p:cNvPr id="5" name="矩形 4"/>
          <p:cNvSpPr/>
          <p:nvPr/>
        </p:nvSpPr>
        <p:spPr>
          <a:xfrm>
            <a:off x="1225550" y="2451735"/>
            <a:ext cx="1304290" cy="117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5550" y="4217670"/>
            <a:ext cx="1493520" cy="456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5880" y="3900170"/>
            <a:ext cx="1293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1</a:t>
            </a:r>
            <a:endParaRPr lang="en-US" altLang="zh-CN"/>
          </a:p>
          <a:p>
            <a:r>
              <a:rPr lang="en-US" altLang="zh-CN"/>
              <a:t>S’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→S·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556000" y="2038985"/>
            <a:ext cx="1483360" cy="124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80455" y="2038985"/>
            <a:ext cx="1474470" cy="124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03650" y="4265295"/>
            <a:ext cx="1502410" cy="455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66790" y="3998595"/>
            <a:ext cx="1750060" cy="1303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53170" y="1849755"/>
            <a:ext cx="1740535" cy="57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0930" y="3152140"/>
            <a:ext cx="1264285" cy="156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04375" y="5511165"/>
            <a:ext cx="1778635" cy="608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41090" y="1682750"/>
            <a:ext cx="1398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→+·SS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→·*SS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S→·a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→·+SS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209665" y="1682750"/>
            <a:ext cx="1426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3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→+S·S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→·*SS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S→·a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→·+SS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872220" y="1535430"/>
            <a:ext cx="1721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4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→+SS·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13175" y="3937635"/>
            <a:ext cx="1483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5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S→a·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09665" y="3617595"/>
            <a:ext cx="17691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6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→*·SS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→·+SS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→·*SS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S→·a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743950" y="2828925"/>
            <a:ext cx="1198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7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→*S·S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→·+SS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→·*SS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S→·a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70720" y="5179695"/>
            <a:ext cx="1845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baseline="-25000"/>
              <a:t>8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→*SS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·</a:t>
            </a:r>
            <a:endParaRPr lang="zh-CN" altLang="en-US"/>
          </a:p>
        </p:txBody>
      </p:sp>
      <p:cxnSp>
        <p:nvCxnSpPr>
          <p:cNvPr id="25" name="曲线连接符 24"/>
          <p:cNvCxnSpPr>
            <a:stCxn id="5" idx="2"/>
          </p:cNvCxnSpPr>
          <p:nvPr/>
        </p:nvCxnSpPr>
        <p:spPr>
          <a:xfrm rot="5400000" flipV="1">
            <a:off x="1581150" y="3926205"/>
            <a:ext cx="596900" cy="4445"/>
          </a:xfrm>
          <a:prstGeom prst="curvedConnector3">
            <a:avLst>
              <a:gd name="adj1" fmla="val 45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7695" y="3823970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31" name="直接连接符 30"/>
          <p:cNvCxnSpPr>
            <a:stCxn id="4" idx="1"/>
          </p:cNvCxnSpPr>
          <p:nvPr/>
        </p:nvCxnSpPr>
        <p:spPr>
          <a:xfrm flipH="1">
            <a:off x="788670" y="2974975"/>
            <a:ext cx="53721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145" y="3009900"/>
            <a:ext cx="38100" cy="2425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36295" y="5444490"/>
            <a:ext cx="61722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979920" y="5301615"/>
            <a:ext cx="1905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2548255" y="3067050"/>
            <a:ext cx="1340485" cy="1188720"/>
          </a:xfrm>
          <a:prstGeom prst="bentConnector3">
            <a:avLst>
              <a:gd name="adj1" fmla="val 5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38730" y="2486660"/>
            <a:ext cx="101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76220" y="2163445"/>
            <a:ext cx="40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728595" y="284797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262505" y="5215890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cxnSp>
        <p:nvCxnSpPr>
          <p:cNvPr id="42" name="直接连接符 41"/>
          <p:cNvCxnSpPr/>
          <p:nvPr/>
        </p:nvCxnSpPr>
        <p:spPr>
          <a:xfrm flipH="1" flipV="1">
            <a:off x="4716145" y="1706880"/>
            <a:ext cx="9525" cy="30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54245" y="1659255"/>
            <a:ext cx="29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049520" y="1649730"/>
            <a:ext cx="0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697095" y="1640205"/>
            <a:ext cx="85725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763770" y="1573530"/>
            <a:ext cx="22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15" idx="3"/>
          </p:cNvCxnSpPr>
          <p:nvPr/>
        </p:nvCxnSpPr>
        <p:spPr>
          <a:xfrm flipV="1">
            <a:off x="5039360" y="2828925"/>
            <a:ext cx="11226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869690" y="3295015"/>
            <a:ext cx="0" cy="90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039995" y="3266440"/>
            <a:ext cx="100774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534025" y="2639060"/>
            <a:ext cx="35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3689350" y="3580130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5116195" y="3216275"/>
            <a:ext cx="27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cxnSp>
        <p:nvCxnSpPr>
          <p:cNvPr id="53" name="直接箭头连接符 52"/>
          <p:cNvCxnSpPr>
            <a:endCxn id="12" idx="1"/>
          </p:cNvCxnSpPr>
          <p:nvPr/>
        </p:nvCxnSpPr>
        <p:spPr>
          <a:xfrm>
            <a:off x="7654925" y="2125345"/>
            <a:ext cx="119824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2"/>
          </p:cNvCxnSpPr>
          <p:nvPr/>
        </p:nvCxnSpPr>
        <p:spPr>
          <a:xfrm flipH="1" flipV="1">
            <a:off x="6913245" y="3617595"/>
            <a:ext cx="952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274560" y="3266440"/>
            <a:ext cx="0" cy="7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335780" y="3060065"/>
            <a:ext cx="1835785" cy="113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5059045" y="2410460"/>
            <a:ext cx="111252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91785" y="2268220"/>
            <a:ext cx="33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7968615" y="1991995"/>
            <a:ext cx="34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744720" y="3846830"/>
            <a:ext cx="25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7160260" y="3522980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cxnSp>
        <p:nvCxnSpPr>
          <p:cNvPr id="62" name="直接连接符 61"/>
          <p:cNvCxnSpPr/>
          <p:nvPr/>
        </p:nvCxnSpPr>
        <p:spPr>
          <a:xfrm>
            <a:off x="7303135" y="5339715"/>
            <a:ext cx="9525" cy="29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369810" y="5624830"/>
            <a:ext cx="26606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616825" y="5292090"/>
            <a:ext cx="28575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807325" y="4255770"/>
            <a:ext cx="87503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1" idx="1"/>
          </p:cNvCxnSpPr>
          <p:nvPr/>
        </p:nvCxnSpPr>
        <p:spPr>
          <a:xfrm flipH="1" flipV="1">
            <a:off x="5325110" y="4588510"/>
            <a:ext cx="741680" cy="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5049520" y="3000375"/>
            <a:ext cx="1141095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06060" y="3094990"/>
            <a:ext cx="21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7407910" y="5643880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5495925" y="4512310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044815" y="4160520"/>
            <a:ext cx="36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7835900" y="4693285"/>
            <a:ext cx="89408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4459605" y="3532505"/>
            <a:ext cx="426085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450080" y="3304540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852025" y="4730750"/>
            <a:ext cx="0" cy="79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976995" y="4749800"/>
            <a:ext cx="9525" cy="129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678045" y="5957570"/>
            <a:ext cx="4308475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4706620" y="4740275"/>
            <a:ext cx="952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810250" y="5824855"/>
            <a:ext cx="32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9737725" y="4959350"/>
            <a:ext cx="29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8178165" y="460756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7874000" y="3409315"/>
            <a:ext cx="26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979170" y="1621155"/>
            <a:ext cx="192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构造项集：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a	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输入样例：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 * a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根据项集可知</a:t>
            </a:r>
            <a:endParaRPr lang="zh-CN" altLang="en-US" sz="2000"/>
          </a:p>
          <a:p>
            <a:r>
              <a:rPr lang="zh-CN" altLang="en-US" sz="2000"/>
              <a:t>未出现移入归约冲突和归约归约冲突</a:t>
            </a:r>
            <a:endParaRPr lang="zh-CN" altLang="en-US" sz="2000"/>
          </a:p>
          <a:p>
            <a:r>
              <a:rPr lang="zh-CN" altLang="en-US" sz="2000"/>
              <a:t>所以没有动作冲突</a:t>
            </a:r>
            <a:endParaRPr lang="zh-CN" altLang="en-US" sz="2000"/>
          </a:p>
          <a:p>
            <a:r>
              <a:rPr lang="zh-CN" altLang="en-US" sz="2000"/>
              <a:t>然后再根据自动机构造语义分析表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语义分析表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702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/>
                <a:gridCol w="1567180"/>
                <a:gridCol w="1567180"/>
                <a:gridCol w="1567180"/>
                <a:gridCol w="1567180"/>
                <a:gridCol w="1567180"/>
                <a:gridCol w="15671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GOTO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$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S’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513715"/>
          </a:xfrm>
        </p:spPr>
        <p:txBody>
          <a:bodyPr>
            <a:normAutofit fontScale="90000"/>
          </a:bodyPr>
          <a:p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 → +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* S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S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| a	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输入样例：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 * a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135" y="1867535"/>
            <a:ext cx="4672330" cy="1193800"/>
          </a:xfrm>
        </p:spPr>
        <p:txBody>
          <a:bodyPr anchor="t" anchorCtr="0"/>
          <a:p>
            <a:r>
              <a:rPr lang="zh-CN" altLang="zh-CN"/>
              <a:t>剩余输入</a:t>
            </a:r>
            <a:r>
              <a:rPr lang="en-US" altLang="zh-CN"/>
              <a:t>:                                                            </a:t>
            </a:r>
            <a:r>
              <a:rPr lang="en-US" altLang="zh-CN">
                <a:sym typeface="+mn-ea"/>
              </a:rPr>
              <a:t>                                                         </a:t>
            </a:r>
            <a:endParaRPr lang="en-US" altLang="zh-CN">
              <a:sym typeface="+mn-ea"/>
            </a:endParaRPr>
          </a:p>
          <a:p>
            <a:pPr marL="1828800" lvl="4" indent="0">
              <a:buNone/>
            </a:pPr>
            <a:r>
              <a:rPr lang="en-US" altLang="en-US"/>
              <a:t>  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5265" y="1959610"/>
          <a:ext cx="6184265" cy="400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5960"/>
                <a:gridCol w="2948305"/>
              </a:tblGrid>
              <a:tr h="44323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443865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+* aaa$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  <a:tr h="44323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</a:tr>
              <a:tr h="443865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0   2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*aaa$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4450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en-US"/>
                        <a:t>$  +</a:t>
                      </a:r>
                      <a:endParaRPr lang="en-US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43180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0  2  6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aaa$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4323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$  +   *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454660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0  2  6 7</a:t>
                      </a:r>
                      <a:endParaRPr lang="en-US" altLang="zh-CN" sz="1800"/>
                    </a:p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/>
                        <a:t>aa$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5295">
                <a:tc>
                  <a:txBody>
                    <a:bodyPr/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$  +  *  S</a:t>
                      </a:r>
                      <a:endParaRPr lang="en-US" altLang="zh-CN" sz="1800"/>
                    </a:p>
                    <a:p>
                      <a:pPr algn="ctr" fontAlgn="t">
                        <a:lnSpc>
                          <a:spcPct val="5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69720" y="1867535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399530" y="2437130"/>
          <a:ext cx="538099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495"/>
                <a:gridCol w="26904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0  2  6  7  8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a$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$  +  *   S S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0   2  3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a$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$   +  S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0  2  3  4    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$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$  +  S  S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0   1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$   S’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764020" y="5607050"/>
          <a:ext cx="465201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/>
                <a:gridCol w="23260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成功接收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64020" y="1867535"/>
            <a:ext cx="139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02040" y="1846580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剩余输入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8000"/>
              <a:t>          </a:t>
            </a:r>
            <a:r>
              <a:rPr lang="zh-CN" altLang="en-US" sz="8000"/>
              <a:t>谢谢</a:t>
            </a:r>
            <a:endParaRPr lang="zh-CN" altLang="en-US" sz="8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b33bda95-9087-46e8-9c6b-9da206bba23a}"/>
</p:tagLst>
</file>

<file path=ppt/tags/tag64.xml><?xml version="1.0" encoding="utf-8"?>
<p:tagLst xmlns:p="http://schemas.openxmlformats.org/presentationml/2006/main">
  <p:tag name="KSO_WM_UNIT_TABLE_BEAUTIFY" val="smartTable{17537826-8673-4925-b59f-6cd5109b8e32}"/>
</p:tagLst>
</file>

<file path=ppt/tags/tag65.xml><?xml version="1.0" encoding="utf-8"?>
<p:tagLst xmlns:p="http://schemas.openxmlformats.org/presentationml/2006/main">
  <p:tag name="KSO_WM_UNIT_TABLE_BEAUTIFY" val="smartTable{01c73c09-9e6f-4a26-ac48-1cc44ff72b6e}"/>
</p:tagLst>
</file>

<file path=ppt/tags/tag66.xml><?xml version="1.0" encoding="utf-8"?>
<p:tagLst xmlns:p="http://schemas.openxmlformats.org/presentationml/2006/main">
  <p:tag name="KSO_WM_UNIT_TABLE_BEAUTIFY" val="smartTable{2d5b9409-6a7c-4c3c-9c43-a17225e9519e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WPS 演示</Application>
  <PresentationFormat>宽屏</PresentationFormat>
  <Paragraphs>312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华文楷体</vt:lpstr>
      <vt:lpstr>Tahoma</vt:lpstr>
      <vt:lpstr>Arial Unicode MS</vt:lpstr>
      <vt:lpstr>Calibri</vt:lpstr>
      <vt:lpstr>Office 主题​​</vt:lpstr>
      <vt:lpstr>习题7.1</vt:lpstr>
      <vt:lpstr>(1) S → + S S | * S S | a	输入样例： + * a a a </vt:lpstr>
      <vt:lpstr>S → + S S | * S S | a	输入样例： + * a a a  </vt:lpstr>
      <vt:lpstr>构造SLR语义分析表</vt:lpstr>
      <vt:lpstr>S → + S S | * S S | a	输入样例： + * a a a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15007454401</cp:lastModifiedBy>
  <cp:revision>180</cp:revision>
  <dcterms:created xsi:type="dcterms:W3CDTF">2019-06-19T02:08:00Z</dcterms:created>
  <dcterms:modified xsi:type="dcterms:W3CDTF">2021-03-29T15:11:04Z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8B937B1746864449A1994E595021AFE9</vt:lpwstr>
  </property>
</Properties>
</file>