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8"/>
  </p:notesMasterIdLst>
  <p:handoutMasterIdLst>
    <p:handoutMasterId r:id="rId19"/>
  </p:handoutMasterIdLst>
  <p:sldIdLst>
    <p:sldId id="362" r:id="rId2"/>
    <p:sldId id="483" r:id="rId3"/>
    <p:sldId id="484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4" r:id="rId12"/>
    <p:sldId id="497" r:id="rId13"/>
    <p:sldId id="493" r:id="rId14"/>
    <p:sldId id="495" r:id="rId15"/>
    <p:sldId id="496" r:id="rId16"/>
    <p:sldId id="498" r:id="rId17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 Richard" initials="LR" lastIdx="1" clrIdx="0">
    <p:extLst>
      <p:ext uri="{19B8F6BF-5375-455C-9EA6-DF929625EA0E}">
        <p15:presenceInfo xmlns:p15="http://schemas.microsoft.com/office/powerpoint/2012/main" userId="efca98de1c8d6f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DC0FF"/>
    <a:srgbClr val="FFFFFF"/>
    <a:srgbClr val="B5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5274" autoAdjust="0"/>
  </p:normalViewPr>
  <p:slideViewPr>
    <p:cSldViewPr snapToGrid="0">
      <p:cViewPr varScale="1">
        <p:scale>
          <a:sx n="83" d="100"/>
          <a:sy n="83" d="100"/>
        </p:scale>
        <p:origin x="1435" y="67"/>
      </p:cViewPr>
      <p:guideLst/>
    </p:cSldViewPr>
  </p:slideViewPr>
  <p:outlineViewPr>
    <p:cViewPr>
      <p:scale>
        <a:sx n="33" d="100"/>
        <a:sy n="33" d="100"/>
      </p:scale>
      <p:origin x="0" y="-2106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3F11E259-0704-4A96-9029-583C193F35AA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17F8DA47-DAB9-4E9B-8B11-A8AC769C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85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07E45AC4-77D2-4720-9D3F-883BC1DDD57E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23" tIns="47713" rIns="95423" bIns="4771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4"/>
            <a:ext cx="5408930" cy="3914865"/>
          </a:xfrm>
          <a:prstGeom prst="rect">
            <a:avLst/>
          </a:prstGeom>
        </p:spPr>
        <p:txBody>
          <a:bodyPr vert="horz" lIns="95423" tIns="47713" rIns="95423" bIns="47713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9849400F-177C-4236-BC7C-5112B384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2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9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0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0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60525"/>
            <a:ext cx="8116391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6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0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0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2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3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61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①构造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项集和它们的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函数。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②指出你的项集中有没有动作冲突。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③如果存在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语法分析表，构造出这个语法分析表。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S → a | S + S | S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S * | (S)	</a:t>
            </a: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输入样例：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 a + a ) * a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7.1(2)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35495C-0A5B-4A6D-80A9-93E6E7829DFC}"/>
              </a:ext>
            </a:extLst>
          </p:cNvPr>
          <p:cNvSpPr txBox="1"/>
          <p:nvPr/>
        </p:nvSpPr>
        <p:spPr>
          <a:xfrm>
            <a:off x="5974701" y="4682835"/>
            <a:ext cx="2371162" cy="526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/>
            </a:pPr>
            <a:r>
              <a:rPr lang="en-US" altLang="zh-CN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1183710111 </a:t>
            </a:r>
            <a:r>
              <a:rPr lang="zh-CN" altLang="en-US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鹿育齐</a:t>
            </a:r>
          </a:p>
        </p:txBody>
      </p:sp>
    </p:spTree>
    <p:extLst>
      <p:ext uri="{BB962C8B-B14F-4D97-AF65-F5344CB8AC3E}">
        <p14:creationId xmlns:p14="http://schemas.microsoft.com/office/powerpoint/2010/main" val="368448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4">
            <a:extLst>
              <a:ext uri="{FF2B5EF4-FFF2-40B4-BE49-F238E27FC236}">
                <a16:creationId xmlns:a16="http://schemas.microsoft.com/office/drawing/2014/main" id="{4AACDE71-BD48-4198-93BD-B7F6B3520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51" y="1901151"/>
            <a:ext cx="1830969" cy="347787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S+S ·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 · 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S · 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S · 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B9331B1D-9E19-426A-8AA0-88D6DABC4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1652" y="4170734"/>
            <a:ext cx="1402010" cy="255454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( . 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413C3C0A-D3EA-4E37-847E-D05CBD84D93C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1999220" y="1365774"/>
            <a:ext cx="569787" cy="22743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6051C257-9AF4-4A93-9BD1-8F1775B6ED0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999220" y="3640089"/>
            <a:ext cx="1522432" cy="18079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1BAF5B3-5B42-4233-AC0C-532040BB2000}"/>
              </a:ext>
            </a:extLst>
          </p:cNvPr>
          <p:cNvSpPr txBox="1"/>
          <p:nvPr/>
        </p:nvSpPr>
        <p:spPr>
          <a:xfrm>
            <a:off x="1840958" y="1513608"/>
            <a:ext cx="50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endParaRPr lang="zh-CN" altLang="en-US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989418A-B1FE-4011-ABF7-4FDB22FB1035}"/>
              </a:ext>
            </a:extLst>
          </p:cNvPr>
          <p:cNvSpPr txBox="1"/>
          <p:nvPr/>
        </p:nvSpPr>
        <p:spPr>
          <a:xfrm>
            <a:off x="2853803" y="2623550"/>
            <a:ext cx="50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</a:rPr>
              <a:t>+</a:t>
            </a:r>
            <a:endParaRPr lang="zh-CN" altLang="en-US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2DF20B0-0426-4727-85EA-BE383C83EF48}"/>
              </a:ext>
            </a:extLst>
          </p:cNvPr>
          <p:cNvSpPr txBox="1"/>
          <p:nvPr/>
        </p:nvSpPr>
        <p:spPr>
          <a:xfrm>
            <a:off x="2447093" y="4656628"/>
            <a:ext cx="50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</a:rPr>
              <a:t>(</a:t>
            </a:r>
            <a:endParaRPr lang="zh-CN" altLang="en-US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6CB2C44D-1095-46E5-AC8F-1FBFC3239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9007" y="1011831"/>
            <a:ext cx="1313365" cy="707886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·</a:t>
            </a: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802BEF8A-DE58-48EC-9999-CAB0EC08F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160" y="814250"/>
            <a:ext cx="1830969" cy="255454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S+ · 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43E5119C-3C49-4263-B92F-B1D34894D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9162" y="635196"/>
            <a:ext cx="2178884" cy="347787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SS ·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 · 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S · 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S · 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ACBA86B6-1753-49D2-9F9B-BD3988213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097" y="4502740"/>
            <a:ext cx="1830969" cy="707886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S* ·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BC6FD617-6C88-4C26-A650-BFD01627AC46}"/>
              </a:ext>
            </a:extLst>
          </p:cNvPr>
          <p:cNvCxnSpPr>
            <a:stCxn id="6" idx="3"/>
            <a:endCxn id="13" idx="1"/>
          </p:cNvCxnSpPr>
          <p:nvPr/>
        </p:nvCxnSpPr>
        <p:spPr>
          <a:xfrm flipV="1">
            <a:off x="1999220" y="2091523"/>
            <a:ext cx="2452940" cy="154856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0D0C7BF-197D-43C5-A3FC-E76A6711AE47}"/>
              </a:ext>
            </a:extLst>
          </p:cNvPr>
          <p:cNvSpPr txBox="1"/>
          <p:nvPr/>
        </p:nvSpPr>
        <p:spPr>
          <a:xfrm>
            <a:off x="3898093" y="2816098"/>
            <a:ext cx="50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</a:rPr>
              <a:t>S</a:t>
            </a:r>
            <a:endParaRPr lang="zh-CN" altLang="en-US" sz="2000" b="1" i="1" dirty="0">
              <a:latin typeface="Times New Roman" panose="02020603050405020304" pitchFamily="18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91D8E771-A8AF-4CFD-B7EE-C462FEE75F4A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1999220" y="2374134"/>
            <a:ext cx="4779942" cy="126595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3F43E891-9725-48C3-AB1D-CECCC33F8930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1999220" y="3640089"/>
            <a:ext cx="3703877" cy="1216594"/>
          </a:xfrm>
          <a:prstGeom prst="curvedConnector3">
            <a:avLst>
              <a:gd name="adj1" fmla="val 870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CEE0951-332F-42FD-A68C-E98F49986058}"/>
              </a:ext>
            </a:extLst>
          </p:cNvPr>
          <p:cNvSpPr txBox="1"/>
          <p:nvPr/>
        </p:nvSpPr>
        <p:spPr>
          <a:xfrm>
            <a:off x="4861381" y="3770624"/>
            <a:ext cx="50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575CE79E-A2AE-4029-9F5F-CB94093E0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51" y="93676"/>
            <a:ext cx="8652961" cy="517900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anchor="ctr"/>
          <a:lstStyle/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①</a:t>
            </a:r>
            <a:r>
              <a:rPr lang="zh-CN" altLang="en-US" sz="2000" b="1" i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S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′</a:t>
            </a:r>
            <a:r>
              <a:rPr lang="en-US" altLang="zh-CN" sz="2000" b="1" i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→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zh-CN" altLang="en-US" sz="2000" dirty="0">
                <a:ea typeface="宋体" pitchFamily="2" charset="-122"/>
              </a:rPr>
              <a:t>②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a    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③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i="1" dirty="0">
                <a:ea typeface="宋体" pitchFamily="2" charset="-122"/>
              </a:rPr>
              <a:t>S + S    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④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i="1" dirty="0">
                <a:ea typeface="宋体" pitchFamily="2" charset="-122"/>
              </a:rPr>
              <a:t>S </a:t>
            </a:r>
            <a:r>
              <a:rPr lang="en-US" altLang="zh-CN" sz="2000" i="1" dirty="0" err="1">
                <a:ea typeface="宋体" pitchFamily="2" charset="-122"/>
              </a:rPr>
              <a:t>S</a:t>
            </a:r>
            <a:r>
              <a:rPr lang="en-US" altLang="zh-CN" sz="2000" i="1" dirty="0"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⑤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 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→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S *    </a:t>
            </a:r>
            <a:r>
              <a:rPr lang="zh-CN" altLang="en-US" sz="2000" dirty="0">
                <a:ea typeface="宋体" pitchFamily="2" charset="-122"/>
              </a:rPr>
              <a:t>⑥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(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15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>
            <a:extLst>
              <a:ext uri="{FF2B5EF4-FFF2-40B4-BE49-F238E27FC236}">
                <a16:creationId xmlns:a16="http://schemas.microsoft.com/office/drawing/2014/main" id="{B6228DE2-5B17-4485-80C8-3A380F45D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292" y="113498"/>
            <a:ext cx="1313365" cy="2246769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7E7325D8-FDCC-41B3-AFAB-9B81E7EE8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7667" y="113497"/>
            <a:ext cx="1313365" cy="707886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·</a:t>
            </a: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EE87B3AA-E505-4A41-9D19-C01189361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785" y="57626"/>
            <a:ext cx="1830969" cy="347787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zh-CN" sz="2000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 → S ·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 · 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S · 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S · 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81B95AE1-7AAE-4107-B7C9-331486FA0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508" y="113497"/>
            <a:ext cx="1402010" cy="255454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( . 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E7CF89E9-3AB7-4BF0-89D0-CA12035D9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8882" y="57625"/>
            <a:ext cx="1830969" cy="255454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S+ · 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ABA9AC5F-1C4F-4E32-94F7-29DBB89A2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813" y="3380124"/>
            <a:ext cx="1402010" cy="347787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(S . 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 · 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S · 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S · 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D7501888-AB9E-4CA0-BE4C-F6B0F93E9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57" y="3380125"/>
            <a:ext cx="2178884" cy="347787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 → SS ·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 · 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S · 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S · 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C2EB1203-A69C-41D7-95A2-28291B810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081" y="3687901"/>
            <a:ext cx="1830969" cy="707886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S* ·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8E38868F-9F1A-4C72-B958-44FE1C588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802" y="3380124"/>
            <a:ext cx="1830969" cy="347787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 → S+S ·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 · 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S · 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S · 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8711FD22-5D46-446F-BCE0-B4EB90B97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769" y="5109886"/>
            <a:ext cx="1402010" cy="707886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(S) ·</a:t>
            </a:r>
          </a:p>
        </p:txBody>
      </p:sp>
    </p:spTree>
    <p:extLst>
      <p:ext uri="{BB962C8B-B14F-4D97-AF65-F5344CB8AC3E}">
        <p14:creationId xmlns:p14="http://schemas.microsoft.com/office/powerpoint/2010/main" val="74740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4">
            <a:extLst>
              <a:ext uri="{FF2B5EF4-FFF2-40B4-BE49-F238E27FC236}">
                <a16:creationId xmlns:a16="http://schemas.microsoft.com/office/drawing/2014/main" id="{D7501888-AB9E-4CA0-BE4C-F6B0F93E9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1863" y="604215"/>
            <a:ext cx="2178884" cy="347787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 → SS ·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 · 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S · 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S · 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8E38868F-9F1A-4C72-B958-44FE1C588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515" y="620762"/>
            <a:ext cx="1830969" cy="347787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 → S+S ·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 · 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S · 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S · 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" name="Group 18">
            <a:extLst>
              <a:ext uri="{FF2B5EF4-FFF2-40B4-BE49-F238E27FC236}">
                <a16:creationId xmlns:a16="http://schemas.microsoft.com/office/drawing/2014/main" id="{87E09589-85C0-43EA-9602-3EB0FE1BC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65659"/>
              </p:ext>
            </p:extLst>
          </p:nvPr>
        </p:nvGraphicFramePr>
        <p:xfrm>
          <a:off x="6059020" y="999453"/>
          <a:ext cx="2146977" cy="1120377"/>
        </p:xfrm>
        <a:graphic>
          <a:graphicData uri="http://schemas.openxmlformats.org/drawingml/2006/table">
            <a:tbl>
              <a:tblPr/>
              <a:tblGrid>
                <a:gridCol w="41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4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98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FOLLOW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9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a, +, *, (, ), $</a:t>
                      </a:r>
                      <a:endParaRPr kumimoji="0" lang="zh-CN" altLang="en-US" sz="20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S′ </a:t>
                      </a: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$</a:t>
                      </a:r>
                      <a:endParaRPr kumimoji="0" lang="zh-CN" altLang="en-US" sz="20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51953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1C2FB4FE-0EDC-4794-8677-9362DEE36E63}"/>
              </a:ext>
            </a:extLst>
          </p:cNvPr>
          <p:cNvSpPr txBox="1"/>
          <p:nvPr/>
        </p:nvSpPr>
        <p:spPr>
          <a:xfrm>
            <a:off x="304800" y="4641754"/>
            <a:ext cx="81798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73100" lvl="1" indent="-273050" fontAlgn="base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存在移进</a:t>
            </a:r>
            <a:r>
              <a:rPr lang="en-US" altLang="zh-CN" sz="21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-</a:t>
            </a:r>
            <a:r>
              <a:rPr lang="zh-CN" altLang="en-US" sz="21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规约冲突，要移进的符号集与</a:t>
            </a:r>
            <a:r>
              <a:rPr lang="en-US" altLang="zh-CN" sz="21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</a:t>
            </a:r>
            <a:r>
              <a:rPr lang="zh-CN" altLang="en-US" sz="21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的</a:t>
            </a:r>
            <a:r>
              <a:rPr lang="en-US" altLang="zh-CN" sz="21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Follow</a:t>
            </a:r>
            <a:r>
              <a:rPr lang="zh-CN" altLang="en-US" sz="21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集相交不为空，非</a:t>
            </a:r>
            <a:r>
              <a:rPr lang="en-US" altLang="zh-CN" sz="21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SLR</a:t>
            </a:r>
            <a:r>
              <a:rPr lang="zh-CN" altLang="en-US" sz="21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文法。</a:t>
            </a:r>
            <a:endParaRPr lang="en-US" altLang="zh-CN" sz="21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471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09953C2-F38B-4F0A-B74D-344A19B793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1782493"/>
              </p:ext>
            </p:extLst>
          </p:nvPr>
        </p:nvGraphicFramePr>
        <p:xfrm>
          <a:off x="872836" y="341599"/>
          <a:ext cx="5643418" cy="4202548"/>
        </p:xfrm>
        <a:graphic>
          <a:graphicData uri="http://schemas.openxmlformats.org/drawingml/2006/table">
            <a:tbl>
              <a:tblPr/>
              <a:tblGrid>
                <a:gridCol w="68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12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78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0210">
                <a:tc rowSpan="2"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状态</a:t>
                      </a:r>
                    </a:p>
                  </a:txBody>
                  <a:tcPr marL="68579" marR="68579" marT="25716" marB="2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6"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ACTION</a:t>
                      </a:r>
                      <a:endParaRPr lang="zh-CN" altLang="en-US" sz="1600" b="1" i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 i="1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GOTO</a:t>
                      </a:r>
                      <a:endParaRPr lang="zh-CN" altLang="en-US" sz="1600" b="1" i="1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20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6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＋</a:t>
                      </a: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zh-CN" altLang="en-US" sz="1600" b="1"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600" b="1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（</a:t>
                      </a: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600" b="1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）</a:t>
                      </a: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华文楷体" panose="02010600040101010101" pitchFamily="2" charset="-122"/>
                          <a:ea typeface="Times New Roman" panose="02020603050405020304" pitchFamily="18" charset="0"/>
                        </a:rPr>
                        <a:t>$</a:t>
                      </a: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zh-CN" altLang="en-US" sz="16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</a:t>
                      </a:r>
                      <a:endParaRPr lang="zh-CN" altLang="en-US" sz="1600" b="1" i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21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s1 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s3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243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16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r2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r2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r2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r2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r2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r2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1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lang="zh-CN" altLang="en-US" sz="16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s1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s4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s6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acc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209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endParaRPr lang="zh-CN" altLang="en-US" sz="16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s1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7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21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6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s1 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s3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8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209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endParaRPr lang="zh-CN" altLang="en-US" sz="16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 r4/s1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r4/s4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r4/s6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r4/s3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r4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r4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21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6</a:t>
                      </a:r>
                      <a:endParaRPr lang="zh-CN" altLang="en-US" sz="16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r5 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r5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r5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r5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r5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r5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209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7</a:t>
                      </a:r>
                      <a:endParaRPr lang="zh-CN" altLang="en-US" sz="16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s1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s4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s6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s3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s9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21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8</a:t>
                      </a:r>
                      <a:endParaRPr lang="zh-CN" altLang="en-US" sz="16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r3/s1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r3/s4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r3/s6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r3/s5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r3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r3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209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9</a:t>
                      </a:r>
                      <a:endParaRPr lang="zh-CN" altLang="en-US" sz="16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r6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r6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r6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r6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r6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r6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7ECFF7C-6466-4CF6-8EFF-E48D50B71DEE}"/>
              </a:ext>
            </a:extLst>
          </p:cNvPr>
          <p:cNvSpPr txBox="1"/>
          <p:nvPr/>
        </p:nvSpPr>
        <p:spPr>
          <a:xfrm>
            <a:off x="518304" y="5504949"/>
            <a:ext cx="7966364" cy="530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73100" lvl="1" indent="-273050" fontAlgn="base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1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(2) S → a | S + S | S </a:t>
            </a:r>
            <a:r>
              <a:rPr lang="en-US" altLang="zh-CN" sz="21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</a:t>
            </a:r>
            <a:r>
              <a:rPr lang="en-US" altLang="zh-CN" sz="21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| S * | (S)	</a:t>
            </a:r>
            <a:r>
              <a:rPr lang="zh-CN" altLang="en-US" sz="21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输入样例：</a:t>
            </a:r>
            <a:r>
              <a:rPr lang="en-US" altLang="zh-CN" sz="21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 a + a ) * a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5C1A50C-9357-40EC-89F8-B0762319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519" y="4987049"/>
            <a:ext cx="8652961" cy="517900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anchor="ctr"/>
          <a:lstStyle/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①</a:t>
            </a:r>
            <a:r>
              <a:rPr lang="zh-CN" altLang="en-US" sz="2000" b="1" i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S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′</a:t>
            </a:r>
            <a:r>
              <a:rPr lang="en-US" altLang="zh-CN" sz="2000" b="1" i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→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zh-CN" altLang="en-US" sz="2000" dirty="0">
                <a:ea typeface="宋体" pitchFamily="2" charset="-122"/>
              </a:rPr>
              <a:t>②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a    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③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i="1" dirty="0">
                <a:ea typeface="宋体" pitchFamily="2" charset="-122"/>
              </a:rPr>
              <a:t>S + S    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④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i="1" dirty="0">
                <a:ea typeface="宋体" pitchFamily="2" charset="-122"/>
              </a:rPr>
              <a:t>S </a:t>
            </a:r>
            <a:r>
              <a:rPr lang="en-US" altLang="zh-CN" sz="2000" i="1" dirty="0" err="1">
                <a:ea typeface="宋体" pitchFamily="2" charset="-122"/>
              </a:rPr>
              <a:t>S</a:t>
            </a:r>
            <a:r>
              <a:rPr lang="en-US" altLang="zh-CN" sz="2000" i="1" dirty="0"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⑤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 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→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S *    </a:t>
            </a:r>
            <a:r>
              <a:rPr lang="zh-CN" altLang="en-US" sz="2000" dirty="0">
                <a:ea typeface="宋体" pitchFamily="2" charset="-122"/>
              </a:rPr>
              <a:t>⑥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(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)</a:t>
            </a:r>
          </a:p>
        </p:txBody>
      </p:sp>
      <p:graphicFrame>
        <p:nvGraphicFramePr>
          <p:cNvPr id="7" name="Group 18">
            <a:extLst>
              <a:ext uri="{FF2B5EF4-FFF2-40B4-BE49-F238E27FC236}">
                <a16:creationId xmlns:a16="http://schemas.microsoft.com/office/drawing/2014/main" id="{7EC9C665-257F-4A2B-A7E3-79902AEB1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062377"/>
              </p:ext>
            </p:extLst>
          </p:nvPr>
        </p:nvGraphicFramePr>
        <p:xfrm>
          <a:off x="6677857" y="1494714"/>
          <a:ext cx="2146977" cy="1120377"/>
        </p:xfrm>
        <a:graphic>
          <a:graphicData uri="http://schemas.openxmlformats.org/drawingml/2006/table">
            <a:tbl>
              <a:tblPr/>
              <a:tblGrid>
                <a:gridCol w="41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4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98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FOLLOW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9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a, +, *, (, ), $</a:t>
                      </a:r>
                      <a:endParaRPr kumimoji="0" lang="zh-CN" altLang="en-US" sz="20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S′ </a:t>
                      </a: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$</a:t>
                      </a:r>
                      <a:endParaRPr kumimoji="0" lang="zh-CN" altLang="en-US" sz="20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519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792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BBA00-1E83-4038-AC52-086EA681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①构造</a:t>
            </a:r>
            <a:r>
              <a:rPr lang="en-US" altLang="zh-CN" sz="3600" dirty="0"/>
              <a:t>SLR</a:t>
            </a:r>
            <a:r>
              <a:rPr lang="zh-CN" altLang="en-US" sz="3600" dirty="0"/>
              <a:t>项集和它们的</a:t>
            </a:r>
            <a:r>
              <a:rPr lang="en-US" altLang="zh-CN" sz="3600" dirty="0"/>
              <a:t>GOTO</a:t>
            </a:r>
            <a:r>
              <a:rPr lang="zh-CN" altLang="en-US" sz="3600" dirty="0"/>
              <a:t>函数。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FA1EA9D-893C-40D5-B67D-2B95D2659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18" y="804438"/>
            <a:ext cx="6537947" cy="303963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7FF48694-4051-4193-BD4B-4CF900FD2173}"/>
              </a:ext>
            </a:extLst>
          </p:cNvPr>
          <p:cNvSpPr txBox="1"/>
          <p:nvPr/>
        </p:nvSpPr>
        <p:spPr>
          <a:xfrm>
            <a:off x="522619" y="1052945"/>
            <a:ext cx="2194832" cy="530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73100" lvl="1" indent="-273050" fontAlgn="base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1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SLR</a:t>
            </a:r>
            <a:r>
              <a:rPr lang="zh-CN" altLang="en-US" sz="21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项集：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23F699C-57FA-41F5-A09E-E3111D37B131}"/>
              </a:ext>
            </a:extLst>
          </p:cNvPr>
          <p:cNvSpPr txBox="1"/>
          <p:nvPr/>
        </p:nvSpPr>
        <p:spPr>
          <a:xfrm>
            <a:off x="522619" y="4092576"/>
            <a:ext cx="2723823" cy="1082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73100" lvl="1" indent="-273050" fontAlgn="base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1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GOTO</a:t>
            </a:r>
            <a:r>
              <a:rPr lang="zh-CN" altLang="en-US" sz="21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函数：</a:t>
            </a:r>
            <a:endParaRPr lang="en-US" altLang="zh-CN" sz="21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pPr marL="400050" lvl="1" fontAlgn="base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sz="21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	</a:t>
            </a:r>
            <a:r>
              <a:rPr lang="zh-CN" altLang="en-US" sz="21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见状态转移图</a:t>
            </a:r>
          </a:p>
        </p:txBody>
      </p:sp>
    </p:spTree>
    <p:extLst>
      <p:ext uri="{BB962C8B-B14F-4D97-AF65-F5344CB8AC3E}">
        <p14:creationId xmlns:p14="http://schemas.microsoft.com/office/powerpoint/2010/main" val="2047851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BBA00-1E83-4038-AC52-086EA681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②指出你的项集中有没有动作冲突。</a:t>
            </a:r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FCC95DE1-7861-4C7F-ACB3-69AE8B5B7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1863" y="1130686"/>
            <a:ext cx="2178884" cy="347787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 → SS ·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 · 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S · 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S · 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7AAF1727-22C6-4CE0-9839-974509322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515" y="1147233"/>
            <a:ext cx="1830969" cy="347787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 → S+S ·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 · 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S · 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S · 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" name="Group 18">
            <a:extLst>
              <a:ext uri="{FF2B5EF4-FFF2-40B4-BE49-F238E27FC236}">
                <a16:creationId xmlns:a16="http://schemas.microsoft.com/office/drawing/2014/main" id="{FFEC5D3A-4EAD-4907-840A-BB12AA534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50556"/>
              </p:ext>
            </p:extLst>
          </p:nvPr>
        </p:nvGraphicFramePr>
        <p:xfrm>
          <a:off x="6059020" y="1525924"/>
          <a:ext cx="2146977" cy="1120377"/>
        </p:xfrm>
        <a:graphic>
          <a:graphicData uri="http://schemas.openxmlformats.org/drawingml/2006/table">
            <a:tbl>
              <a:tblPr/>
              <a:tblGrid>
                <a:gridCol w="41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4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98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FOLLOW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9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a, +, *, (, ), $</a:t>
                      </a:r>
                      <a:endParaRPr kumimoji="0" lang="zh-CN" altLang="en-US" sz="20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S′ </a:t>
                      </a: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$</a:t>
                      </a:r>
                      <a:endParaRPr kumimoji="0" lang="zh-CN" altLang="en-US" sz="20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51953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86EC1AC7-4DA5-4419-8F3D-F776BA0E9E59}"/>
              </a:ext>
            </a:extLst>
          </p:cNvPr>
          <p:cNvSpPr txBox="1"/>
          <p:nvPr/>
        </p:nvSpPr>
        <p:spPr>
          <a:xfrm>
            <a:off x="304800" y="5168225"/>
            <a:ext cx="81798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73100" lvl="1" indent="-273050" fontAlgn="base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存在移进</a:t>
            </a:r>
            <a:r>
              <a:rPr lang="en-US" altLang="zh-CN" sz="21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-</a:t>
            </a:r>
            <a:r>
              <a:rPr lang="zh-CN" altLang="en-US" sz="21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规约冲突，要移进的符号集与</a:t>
            </a:r>
            <a:r>
              <a:rPr lang="en-US" altLang="zh-CN" sz="21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</a:t>
            </a:r>
            <a:r>
              <a:rPr lang="zh-CN" altLang="en-US" sz="21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的</a:t>
            </a:r>
            <a:r>
              <a:rPr lang="en-US" altLang="zh-CN" sz="21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Follow</a:t>
            </a:r>
            <a:r>
              <a:rPr lang="zh-CN" altLang="en-US" sz="21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集相交不为空，非</a:t>
            </a:r>
            <a:r>
              <a:rPr lang="en-US" altLang="zh-CN" sz="21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SLR</a:t>
            </a:r>
            <a:r>
              <a:rPr lang="zh-CN" altLang="en-US" sz="21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文法。</a:t>
            </a:r>
            <a:endParaRPr lang="en-US" altLang="zh-CN" sz="21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281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BBA00-1E83-4038-AC52-086EA681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③如果存在</a:t>
            </a:r>
            <a:r>
              <a:rPr lang="en-US" altLang="zh-CN" sz="2400" dirty="0"/>
              <a:t>SLR</a:t>
            </a:r>
            <a:r>
              <a:rPr lang="zh-CN" altLang="en-US" sz="2400" dirty="0"/>
              <a:t>语法分析表，构造出这个语法分析表。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C42CC52-7F30-4352-922E-9B1CBB30F7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7438274"/>
              </p:ext>
            </p:extLst>
          </p:nvPr>
        </p:nvGraphicFramePr>
        <p:xfrm>
          <a:off x="827584" y="1026218"/>
          <a:ext cx="5643418" cy="4202548"/>
        </p:xfrm>
        <a:graphic>
          <a:graphicData uri="http://schemas.openxmlformats.org/drawingml/2006/table">
            <a:tbl>
              <a:tblPr/>
              <a:tblGrid>
                <a:gridCol w="68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12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78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0210">
                <a:tc rowSpan="2"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状态</a:t>
                      </a:r>
                    </a:p>
                  </a:txBody>
                  <a:tcPr marL="68579" marR="68579" marT="25716" marB="2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6"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ACTION</a:t>
                      </a:r>
                      <a:endParaRPr lang="zh-CN" altLang="en-US" sz="1600" b="1" i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 i="1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GOTO</a:t>
                      </a:r>
                      <a:endParaRPr lang="zh-CN" altLang="en-US" sz="1600" b="1" i="1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20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6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＋</a:t>
                      </a: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endParaRPr lang="zh-CN" altLang="en-US" sz="1600" b="1"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600" b="1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（</a:t>
                      </a: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zh-CN" altLang="en-US" sz="1600" b="1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）</a:t>
                      </a: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>
                          <a:latin typeface="华文楷体" panose="02010600040101010101" pitchFamily="2" charset="-122"/>
                          <a:ea typeface="Times New Roman" panose="02020603050405020304" pitchFamily="18" charset="0"/>
                        </a:rPr>
                        <a:t>$</a:t>
                      </a:r>
                      <a:r>
                        <a:rPr lang="en-US" altLang="zh-CN" sz="16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zh-CN" altLang="en-US" sz="1600" b="1"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None/>
                      </a:pPr>
                      <a:r>
                        <a:rPr lang="en-US" altLang="zh-CN" sz="1600" b="1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</a:t>
                      </a:r>
                      <a:endParaRPr lang="zh-CN" altLang="en-US" sz="1600" b="1" i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21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s1 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s3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243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16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r2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r2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r2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r2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r2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r2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1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lang="zh-CN" altLang="en-US" sz="16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s1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s4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s6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acc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209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endParaRPr lang="zh-CN" altLang="en-US" sz="16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s1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7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21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6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s1 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s3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8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209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endParaRPr lang="zh-CN" altLang="en-US" sz="16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 r4/s1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r4/s4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r4/s6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r4/s3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r4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r4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21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6</a:t>
                      </a:r>
                      <a:endParaRPr lang="zh-CN" altLang="en-US" sz="16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r5 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r5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r5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r5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r5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r5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209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7</a:t>
                      </a:r>
                      <a:endParaRPr lang="zh-CN" altLang="en-US" sz="16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s1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s4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s6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s3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s9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21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8</a:t>
                      </a:r>
                      <a:endParaRPr lang="zh-CN" altLang="en-US" sz="16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r3/s1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r3/s4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r3/s6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r3/s5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r3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r3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209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9</a:t>
                      </a:r>
                      <a:endParaRPr lang="zh-CN" altLang="en-US" sz="16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r6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r6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r6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</a:rPr>
                        <a:t>r6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r6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r6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25716" marB="2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5EAF908D-C694-40D0-810C-5285F0CAA81C}"/>
              </a:ext>
            </a:extLst>
          </p:cNvPr>
          <p:cNvSpPr txBox="1"/>
          <p:nvPr/>
        </p:nvSpPr>
        <p:spPr>
          <a:xfrm>
            <a:off x="388995" y="5450547"/>
            <a:ext cx="7966364" cy="530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73100" lvl="1" indent="-273050" fontAlgn="base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非</a:t>
            </a:r>
            <a:r>
              <a:rPr lang="en-US" altLang="zh-CN" sz="21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SLR</a:t>
            </a:r>
            <a:r>
              <a:rPr lang="zh-CN" altLang="en-US" sz="21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分析表</a:t>
            </a:r>
            <a:endParaRPr lang="en-US" altLang="zh-CN" sz="21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7" name="Group 18">
            <a:extLst>
              <a:ext uri="{FF2B5EF4-FFF2-40B4-BE49-F238E27FC236}">
                <a16:creationId xmlns:a16="http://schemas.microsoft.com/office/drawing/2014/main" id="{711B1BF7-4F99-4271-8FF8-AF7FBB84F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76729"/>
              </p:ext>
            </p:extLst>
          </p:nvPr>
        </p:nvGraphicFramePr>
        <p:xfrm>
          <a:off x="6677857" y="2030423"/>
          <a:ext cx="2146977" cy="1120377"/>
        </p:xfrm>
        <a:graphic>
          <a:graphicData uri="http://schemas.openxmlformats.org/drawingml/2006/table">
            <a:tbl>
              <a:tblPr/>
              <a:tblGrid>
                <a:gridCol w="41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4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98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FOLLOW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9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a, +, *, (, ), $</a:t>
                      </a:r>
                      <a:endParaRPr kumimoji="0" lang="zh-CN" altLang="en-US" sz="20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S′ </a:t>
                      </a: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$</a:t>
                      </a:r>
                      <a:endParaRPr kumimoji="0" lang="zh-CN" altLang="en-US" sz="20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519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63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3F5A716-0BD9-405F-8C43-5B93D3769704}"/>
              </a:ext>
            </a:extLst>
          </p:cNvPr>
          <p:cNvSpPr txBox="1"/>
          <p:nvPr/>
        </p:nvSpPr>
        <p:spPr>
          <a:xfrm>
            <a:off x="842824" y="1978371"/>
            <a:ext cx="4572000" cy="517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ts val="3800"/>
              </a:lnSpc>
              <a:spcBef>
                <a:spcPct val="0"/>
              </a:spcBef>
              <a:buClr>
                <a:schemeClr val="tx2"/>
              </a:buClr>
              <a:buSzPct val="75000"/>
              <a:defRPr/>
            </a:pPr>
            <a:r>
              <a:rPr lang="en-US" altLang="zh-CN" sz="2000" b="1" i="1" dirty="0">
                <a:latin typeface="Times New Roman" panose="02020603050405020304" pitchFamily="18" charset="0"/>
              </a:rPr>
              <a:t>(2) S → a | S + S | S 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| S * | (S)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A56E36E-340F-4197-93E1-AA3F41995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521" y="2778037"/>
            <a:ext cx="8652961" cy="517900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anchor="ctr"/>
          <a:lstStyle/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①</a:t>
            </a:r>
            <a:r>
              <a:rPr lang="zh-CN" altLang="en-US" sz="2000" b="1" i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S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′</a:t>
            </a:r>
            <a:r>
              <a:rPr lang="en-US" altLang="zh-CN" sz="2000" b="1" i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→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zh-CN" altLang="en-US" sz="2000" dirty="0">
                <a:ea typeface="宋体" pitchFamily="2" charset="-122"/>
              </a:rPr>
              <a:t>②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a    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③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i="1" dirty="0">
                <a:ea typeface="宋体" pitchFamily="2" charset="-122"/>
              </a:rPr>
              <a:t>S + S    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④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i="1" dirty="0">
                <a:ea typeface="宋体" pitchFamily="2" charset="-122"/>
              </a:rPr>
              <a:t>S </a:t>
            </a:r>
            <a:r>
              <a:rPr lang="en-US" altLang="zh-CN" sz="2000" i="1" dirty="0" err="1">
                <a:ea typeface="宋体" pitchFamily="2" charset="-122"/>
              </a:rPr>
              <a:t>S</a:t>
            </a:r>
            <a:r>
              <a:rPr lang="en-US" altLang="zh-CN" sz="2000" i="1" dirty="0"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⑤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 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→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S *    </a:t>
            </a:r>
            <a:r>
              <a:rPr lang="zh-CN" altLang="en-US" sz="2000" dirty="0">
                <a:ea typeface="宋体" pitchFamily="2" charset="-122"/>
              </a:rPr>
              <a:t>⑥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(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)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2DFFA4C-A80E-475D-968E-6D51E779F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78" y="3997978"/>
            <a:ext cx="1439862" cy="70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(0)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S'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→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(1)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S'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楷体_GB2312" panose="02010609030101010101"/>
              </a:rPr>
              <a:t>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CE480CD-F91F-42EE-8288-8DAD62198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282" y="3997979"/>
            <a:ext cx="14398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(2)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→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a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(3)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楷体_GB2312" panose="02010609030101010101"/>
              </a:rPr>
              <a:t> 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76CC2F9-BEBE-455B-82AD-FAD5F1D92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669" y="3429000"/>
            <a:ext cx="154797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(4)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→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S+S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(5)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+S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(6)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S+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(7)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S+S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endParaRPr lang="en-US" altLang="zh-CN" sz="2000" b="1" i="1" dirty="0">
              <a:latin typeface="Times New Roman" panose="02020603050405020304" pitchFamily="18" charset="0"/>
              <a:ea typeface="楷体_GB2312" panose="02010609030101010101"/>
              <a:cs typeface="Times New Roman" panose="02020603050405020304" pitchFamily="18" charset="0"/>
            </a:endParaRPr>
          </a:p>
          <a:p>
            <a:endParaRPr lang="en-US" altLang="zh-CN" sz="2000" b="1" i="1" dirty="0">
              <a:latin typeface="Times New Roman" panose="02020603050405020304" pitchFamily="18" charset="0"/>
              <a:ea typeface="楷体_GB2312" panose="02010609030101010101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000" b="1" dirty="0">
              <a:latin typeface="Times New Roman" panose="02020603050405020304" pitchFamily="18" charset="0"/>
              <a:ea typeface="楷体_GB2312" panose="02010609030101010101"/>
              <a:cs typeface="楷体_GB2312" panose="02010609030101010101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A1D408B-B7F8-4E2D-B09D-32FD63834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836" y="3736776"/>
            <a:ext cx="154797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(8)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→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SS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(9)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(10)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SS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endParaRPr lang="en-US" altLang="zh-CN" sz="2000" b="1" i="1" dirty="0">
              <a:latin typeface="Times New Roman" panose="02020603050405020304" pitchFamily="18" charset="0"/>
              <a:ea typeface="楷体_GB2312" panose="02010609030101010101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000" b="1" dirty="0">
              <a:latin typeface="Times New Roman" panose="02020603050405020304" pitchFamily="18" charset="0"/>
              <a:ea typeface="楷体_GB2312" panose="02010609030101010101"/>
              <a:cs typeface="楷体_GB2312" panose="02010609030101010101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B701597-84FD-41D5-91F7-9C99EBBEF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559" y="3736776"/>
            <a:ext cx="154797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(11)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→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S*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(12)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*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(13)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S*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endParaRPr lang="en-US" altLang="zh-CN" sz="2000" b="1" i="1" dirty="0">
              <a:latin typeface="Times New Roman" panose="02020603050405020304" pitchFamily="18" charset="0"/>
              <a:ea typeface="楷体_GB2312" panose="02010609030101010101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000" b="1" dirty="0">
              <a:latin typeface="Times New Roman" panose="02020603050405020304" pitchFamily="18" charset="0"/>
              <a:ea typeface="楷体_GB2312" panose="02010609030101010101"/>
              <a:cs typeface="楷体_GB2312" panose="02010609030101010101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46711A6-78F5-47D3-BCFC-6ED7B51B1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311" y="3429000"/>
            <a:ext cx="170439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(14)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→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(S)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(15)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(16)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(S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(17)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/>
                <a:cs typeface="Times New Roman" panose="02020603050405020304" pitchFamily="18" charset="0"/>
              </a:rPr>
              <a:t>(S)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endParaRPr lang="en-US" altLang="zh-CN" sz="2000" b="1" i="1" dirty="0">
              <a:latin typeface="Times New Roman" panose="02020603050405020304" pitchFamily="18" charset="0"/>
              <a:ea typeface="楷体_GB2312" panose="02010609030101010101"/>
              <a:cs typeface="Times New Roman" panose="02020603050405020304" pitchFamily="18" charset="0"/>
            </a:endParaRPr>
          </a:p>
          <a:p>
            <a:endParaRPr lang="en-US" altLang="zh-CN" sz="2000" b="1" i="1" dirty="0">
              <a:latin typeface="Times New Roman" panose="02020603050405020304" pitchFamily="18" charset="0"/>
              <a:ea typeface="楷体_GB2312" panose="02010609030101010101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000" b="1" dirty="0">
              <a:latin typeface="Times New Roman" panose="02020603050405020304" pitchFamily="18" charset="0"/>
              <a:ea typeface="楷体_GB2312" panose="02010609030101010101"/>
              <a:cs typeface="楷体_GB2312" panose="02010609030101010101"/>
            </a:endParaRPr>
          </a:p>
        </p:txBody>
      </p:sp>
      <p:graphicFrame>
        <p:nvGraphicFramePr>
          <p:cNvPr id="14" name="Group 18">
            <a:extLst>
              <a:ext uri="{FF2B5EF4-FFF2-40B4-BE49-F238E27FC236}">
                <a16:creationId xmlns:a16="http://schemas.microsoft.com/office/drawing/2014/main" id="{2015CB3B-9651-4E91-A7C7-3C4A986E2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0600"/>
              </p:ext>
            </p:extLst>
          </p:nvPr>
        </p:nvGraphicFramePr>
        <p:xfrm>
          <a:off x="6548548" y="1515807"/>
          <a:ext cx="2146977" cy="1120377"/>
        </p:xfrm>
        <a:graphic>
          <a:graphicData uri="http://schemas.openxmlformats.org/drawingml/2006/table">
            <a:tbl>
              <a:tblPr/>
              <a:tblGrid>
                <a:gridCol w="41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4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98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FOLLOW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9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a, +, *, (, ), $</a:t>
                      </a:r>
                      <a:endParaRPr kumimoji="0" lang="zh-CN" altLang="en-US" sz="20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S′ </a:t>
                      </a: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$</a:t>
                      </a:r>
                      <a:endParaRPr kumimoji="0" lang="zh-CN" altLang="en-US" sz="20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546" marR="91546" marT="34322" marB="343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519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78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>
            <a:extLst>
              <a:ext uri="{FF2B5EF4-FFF2-40B4-BE49-F238E27FC236}">
                <a16:creationId xmlns:a16="http://schemas.microsoft.com/office/drawing/2014/main" id="{B6228DE2-5B17-4485-80C8-3A380F45D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292" y="113498"/>
            <a:ext cx="1313365" cy="2246769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7E7325D8-FDCC-41B3-AFAB-9B81E7EE8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7667" y="113497"/>
            <a:ext cx="1313365" cy="707886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·</a:t>
            </a: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EE87B3AA-E505-4A41-9D19-C01189361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785" y="57626"/>
            <a:ext cx="1830969" cy="347787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zh-CN" sz="2000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 → S ·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 · 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S · 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S · 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81B95AE1-7AAE-4107-B7C9-331486FA0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508" y="113497"/>
            <a:ext cx="1402010" cy="255454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( . 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E7CF89E9-3AB7-4BF0-89D0-CA12035D9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8882" y="57625"/>
            <a:ext cx="1830969" cy="255454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S+ · 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ABA9AC5F-1C4F-4E32-94F7-29DBB89A2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813" y="3380124"/>
            <a:ext cx="1402010" cy="347787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(S . 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 · 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S · 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S · 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D7501888-AB9E-4CA0-BE4C-F6B0F93E9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57" y="3380125"/>
            <a:ext cx="2178884" cy="347787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 → SS ·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 · 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S · 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S · 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C2EB1203-A69C-41D7-95A2-28291B810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081" y="3687901"/>
            <a:ext cx="1830969" cy="707886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S* ·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8E38868F-9F1A-4C72-B958-44FE1C588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802" y="3380124"/>
            <a:ext cx="1830969" cy="347787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 → S+S ·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 · 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S · 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S · 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8711FD22-5D46-446F-BCE0-B4EB90B97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769" y="5109886"/>
            <a:ext cx="1402010" cy="707886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(S) ·</a:t>
            </a:r>
          </a:p>
        </p:txBody>
      </p:sp>
    </p:spTree>
    <p:extLst>
      <p:ext uri="{BB962C8B-B14F-4D97-AF65-F5344CB8AC3E}">
        <p14:creationId xmlns:p14="http://schemas.microsoft.com/office/powerpoint/2010/main" val="415101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>
            <a:extLst>
              <a:ext uri="{FF2B5EF4-FFF2-40B4-BE49-F238E27FC236}">
                <a16:creationId xmlns:a16="http://schemas.microsoft.com/office/drawing/2014/main" id="{8AA98208-F86D-4EED-A2B4-E24ED0B67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72" y="2519739"/>
            <a:ext cx="1313365" cy="2246769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</p:txBody>
      </p:sp>
      <p:sp>
        <p:nvSpPr>
          <p:cNvPr id="5" name="Text Box 14">
            <a:extLst>
              <a:ext uri="{FF2B5EF4-FFF2-40B4-BE49-F238E27FC236}">
                <a16:creationId xmlns:a16="http://schemas.microsoft.com/office/drawing/2014/main" id="{01E0E64C-68DA-4184-9FF5-0F7EEA7C8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147" y="1300538"/>
            <a:ext cx="1313365" cy="707886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·</a:t>
            </a: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4AACDE71-BD48-4198-93BD-B7F6B3520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806" y="1611870"/>
            <a:ext cx="1830969" cy="347787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 ·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 · 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S · 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S · 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B9331B1D-9E19-426A-8AA0-88D6DABC4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1488" y="4230395"/>
            <a:ext cx="1402010" cy="255454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3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( . 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413C3C0A-D3EA-4E37-847E-D05CBD84D93C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1090472" y="1712064"/>
            <a:ext cx="865258" cy="75009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91D8E771-A8AF-4CFD-B7EE-C462FEE75F4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804737" y="3350808"/>
            <a:ext cx="2315069" cy="29231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6051C257-9AF4-4A93-9BD1-8F1775B6ED0A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3369191" y="2545371"/>
            <a:ext cx="741160" cy="518343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1BAF5B3-5B42-4233-AC0C-532040BB2000}"/>
              </a:ext>
            </a:extLst>
          </p:cNvPr>
          <p:cNvSpPr txBox="1"/>
          <p:nvPr/>
        </p:nvSpPr>
        <p:spPr>
          <a:xfrm>
            <a:off x="1011170" y="1757992"/>
            <a:ext cx="50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endParaRPr lang="zh-CN" altLang="en-US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989418A-B1FE-4011-ABF7-4FDB22FB1035}"/>
              </a:ext>
            </a:extLst>
          </p:cNvPr>
          <p:cNvSpPr txBox="1"/>
          <p:nvPr/>
        </p:nvSpPr>
        <p:spPr>
          <a:xfrm>
            <a:off x="2864970" y="3010556"/>
            <a:ext cx="50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</a:rPr>
              <a:t>S</a:t>
            </a:r>
            <a:endParaRPr lang="zh-CN" altLang="en-US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2DF20B0-0426-4727-85EA-BE383C83EF48}"/>
              </a:ext>
            </a:extLst>
          </p:cNvPr>
          <p:cNvSpPr txBox="1"/>
          <p:nvPr/>
        </p:nvSpPr>
        <p:spPr>
          <a:xfrm>
            <a:off x="3096296" y="4907504"/>
            <a:ext cx="50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</a:rPr>
              <a:t>(</a:t>
            </a:r>
            <a:endParaRPr lang="zh-CN" altLang="en-US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A8F3AEC0-0DE3-4F3B-A61A-47C7DA03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98" y="267111"/>
            <a:ext cx="8652961" cy="517900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anchor="ctr"/>
          <a:lstStyle/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①</a:t>
            </a:r>
            <a:r>
              <a:rPr lang="zh-CN" altLang="en-US" sz="2000" b="1" i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S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′</a:t>
            </a:r>
            <a:r>
              <a:rPr lang="en-US" altLang="zh-CN" sz="2000" b="1" i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→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zh-CN" altLang="en-US" sz="2000" dirty="0">
                <a:ea typeface="宋体" pitchFamily="2" charset="-122"/>
              </a:rPr>
              <a:t>②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a    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③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i="1" dirty="0">
                <a:ea typeface="宋体" pitchFamily="2" charset="-122"/>
              </a:rPr>
              <a:t>S + S    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④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i="1" dirty="0">
                <a:ea typeface="宋体" pitchFamily="2" charset="-122"/>
              </a:rPr>
              <a:t>S </a:t>
            </a:r>
            <a:r>
              <a:rPr lang="en-US" altLang="zh-CN" sz="2000" i="1" dirty="0" err="1">
                <a:ea typeface="宋体" pitchFamily="2" charset="-122"/>
              </a:rPr>
              <a:t>S</a:t>
            </a:r>
            <a:r>
              <a:rPr lang="en-US" altLang="zh-CN" sz="2000" i="1" dirty="0"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⑤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 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→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S *    </a:t>
            </a:r>
            <a:r>
              <a:rPr lang="zh-CN" altLang="en-US" sz="2000" dirty="0">
                <a:ea typeface="宋体" pitchFamily="2" charset="-122"/>
              </a:rPr>
              <a:t>⑥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(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44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F71C169E-F2CC-4059-B893-7CBF9198A805}"/>
              </a:ext>
            </a:extLst>
          </p:cNvPr>
          <p:cNvGrpSpPr/>
          <p:nvPr/>
        </p:nvGrpSpPr>
        <p:grpSpPr>
          <a:xfrm>
            <a:off x="483452" y="775504"/>
            <a:ext cx="8660548" cy="5949775"/>
            <a:chOff x="168251" y="75372"/>
            <a:chExt cx="8789795" cy="6649907"/>
          </a:xfrm>
        </p:grpSpPr>
        <p:sp>
          <p:nvSpPr>
            <p:cNvPr id="6" name="Text Box 14">
              <a:extLst>
                <a:ext uri="{FF2B5EF4-FFF2-40B4-BE49-F238E27FC236}">
                  <a16:creationId xmlns:a16="http://schemas.microsoft.com/office/drawing/2014/main" id="{4AACDE71-BD48-4198-93BD-B7F6B3520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251" y="1901151"/>
              <a:ext cx="1830969" cy="3477875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′</a:t>
              </a:r>
              <a:r>
                <a:rPr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→ S ·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→ S · +S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 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S · S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 → S · *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 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· 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 → · S+S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 → · SS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 → · S*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 → . (S)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endPara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Text Box 14">
              <a:extLst>
                <a:ext uri="{FF2B5EF4-FFF2-40B4-BE49-F238E27FC236}">
                  <a16:creationId xmlns:a16="http://schemas.microsoft.com/office/drawing/2014/main" id="{B9331B1D-9E19-426A-8AA0-88D6DABC4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1652" y="4170734"/>
              <a:ext cx="1402010" cy="2554545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→ ( . S)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 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· 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 → · S+S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 → · SS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 → · S*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 → . (S)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endPara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1" name="连接符: 曲线 10">
              <a:extLst>
                <a:ext uri="{FF2B5EF4-FFF2-40B4-BE49-F238E27FC236}">
                  <a16:creationId xmlns:a16="http://schemas.microsoft.com/office/drawing/2014/main" id="{413C3C0A-D3EA-4E37-847E-D05CBD84D93C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 flipV="1">
              <a:off x="1999220" y="974325"/>
              <a:ext cx="209067" cy="266576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连接符: 曲线 15">
              <a:extLst>
                <a:ext uri="{FF2B5EF4-FFF2-40B4-BE49-F238E27FC236}">
                  <a16:creationId xmlns:a16="http://schemas.microsoft.com/office/drawing/2014/main" id="{6051C257-9AF4-4A93-9BD1-8F1775B6ED0A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1999220" y="3640089"/>
              <a:ext cx="1522432" cy="180791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1BAF5B3-5B42-4233-AC0C-532040BB2000}"/>
                </a:ext>
              </a:extLst>
            </p:cNvPr>
            <p:cNvSpPr txBox="1"/>
            <p:nvPr/>
          </p:nvSpPr>
          <p:spPr>
            <a:xfrm>
              <a:off x="1746088" y="1466767"/>
              <a:ext cx="506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</a:rPr>
                <a:t>a</a:t>
              </a:r>
              <a:endParaRPr lang="zh-CN" altLang="en-US" sz="20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989418A-B1FE-4011-ABF7-4FDB22FB1035}"/>
                </a:ext>
              </a:extLst>
            </p:cNvPr>
            <p:cNvSpPr txBox="1"/>
            <p:nvPr/>
          </p:nvSpPr>
          <p:spPr>
            <a:xfrm>
              <a:off x="2631700" y="2496367"/>
              <a:ext cx="506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</a:rPr>
                <a:t>+</a:t>
              </a:r>
              <a:endParaRPr lang="zh-CN" altLang="en-US" sz="20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2DF20B0-0426-4727-85EA-BE383C83EF48}"/>
                </a:ext>
              </a:extLst>
            </p:cNvPr>
            <p:cNvSpPr txBox="1"/>
            <p:nvPr/>
          </p:nvSpPr>
          <p:spPr>
            <a:xfrm>
              <a:off x="2447093" y="4656628"/>
              <a:ext cx="506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</a:rPr>
                <a:t>(</a:t>
              </a:r>
              <a:endParaRPr lang="zh-CN" altLang="en-US" sz="20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6CB2C44D-1095-46E5-AC8F-1FBFC3239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287" y="620382"/>
              <a:ext cx="1313365" cy="707886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→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 ·</a:t>
              </a:r>
              <a:endPara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802BEF8A-DE58-48EC-9999-CAB0EC08F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3576" y="75372"/>
              <a:ext cx="1830969" cy="2855148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highlight>
                    <a:srgbClr val="FFFF00"/>
                  </a:highlight>
                  <a:latin typeface="Times New Roman" panose="02020603050405020304" pitchFamily="18" charset="0"/>
                </a:rPr>
                <a:t>I</a:t>
              </a:r>
              <a:r>
                <a:rPr lang="en-US" altLang="zh-CN" sz="2000" b="1" i="1" baseline="-25000" dirty="0">
                  <a:solidFill>
                    <a:schemeClr val="tx1"/>
                  </a:solidFill>
                  <a:highlight>
                    <a:srgbClr val="FFFF00"/>
                  </a:highlight>
                  <a:latin typeface="Times New Roman" panose="02020603050405020304" pitchFamily="18" charset="0"/>
                </a:rPr>
                <a:t>4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→ S+ · S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 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· 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 → · S+S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 → · SS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 → · S*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 → . (S)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endPara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43E5119C-3C49-4263-B92F-B1D34894D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9162" y="635196"/>
              <a:ext cx="2178884" cy="3887129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highlight>
                    <a:srgbClr val="FFFF00"/>
                  </a:highlight>
                  <a:latin typeface="Times New Roman" panose="02020603050405020304" pitchFamily="18" charset="0"/>
                </a:rPr>
                <a:t>I</a:t>
              </a:r>
              <a:r>
                <a:rPr lang="en-US" altLang="zh-CN" sz="2000" b="1" i="1" baseline="-25000" dirty="0">
                  <a:solidFill>
                    <a:schemeClr val="tx1"/>
                  </a:solidFill>
                  <a:highlight>
                    <a:srgbClr val="FFFF00"/>
                  </a:highlight>
                  <a:latin typeface="Times New Roman" panose="02020603050405020304" pitchFamily="18" charset="0"/>
                </a:rPr>
                <a:t>5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→ SS ·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→ S · +S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 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S · S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 → S · *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 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· 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 → · S+S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 → · SS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 → · S*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 → . (S)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endPara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ACBA86B6-1753-49D2-9F9B-BD3988213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3097" y="4502740"/>
              <a:ext cx="1830969" cy="791186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highlight>
                    <a:srgbClr val="FFFF00"/>
                  </a:highlight>
                  <a:latin typeface="Times New Roman" panose="02020603050405020304" pitchFamily="18" charset="0"/>
                </a:rPr>
                <a:t>I</a:t>
              </a:r>
              <a:r>
                <a:rPr lang="en-US" altLang="zh-CN" sz="2000" b="1" i="1" baseline="-25000" dirty="0">
                  <a:solidFill>
                    <a:schemeClr val="tx1"/>
                  </a:solidFill>
                  <a:highlight>
                    <a:srgbClr val="FFFF00"/>
                  </a:highlight>
                  <a:latin typeface="Times New Roman" panose="02020603050405020304" pitchFamily="18" charset="0"/>
                </a:rPr>
                <a:t>6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→ S* ·</a:t>
              </a:r>
            </a:p>
          </p:txBody>
        </p:sp>
        <p:cxnSp>
          <p:nvCxnSpPr>
            <p:cNvPr id="28" name="连接符: 曲线 27">
              <a:extLst>
                <a:ext uri="{FF2B5EF4-FFF2-40B4-BE49-F238E27FC236}">
                  <a16:creationId xmlns:a16="http://schemas.microsoft.com/office/drawing/2014/main" id="{BC6FD617-6C88-4C26-A650-BFD01627AC46}"/>
                </a:ext>
              </a:extLst>
            </p:cNvPr>
            <p:cNvCxnSpPr>
              <a:stCxn id="6" idx="3"/>
              <a:endCxn id="13" idx="1"/>
            </p:cNvCxnSpPr>
            <p:nvPr/>
          </p:nvCxnSpPr>
          <p:spPr>
            <a:xfrm flipV="1">
              <a:off x="1999220" y="1502946"/>
              <a:ext cx="2024356" cy="2137143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0D0C7BF-197D-43C5-A3FC-E76A6711AE47}"/>
                </a:ext>
              </a:extLst>
            </p:cNvPr>
            <p:cNvSpPr txBox="1"/>
            <p:nvPr/>
          </p:nvSpPr>
          <p:spPr>
            <a:xfrm>
              <a:off x="3898093" y="2816098"/>
              <a:ext cx="506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</a:rPr>
                <a:t>S</a:t>
              </a:r>
              <a:endParaRPr lang="zh-CN" altLang="en-US" sz="2000" b="1" i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4" name="连接符: 曲线 13">
              <a:extLst>
                <a:ext uri="{FF2B5EF4-FFF2-40B4-BE49-F238E27FC236}">
                  <a16:creationId xmlns:a16="http://schemas.microsoft.com/office/drawing/2014/main" id="{91D8E771-A8AF-4CFD-B7EE-C462FEE75F4A}"/>
                </a:ext>
              </a:extLst>
            </p:cNvPr>
            <p:cNvCxnSpPr>
              <a:cxnSpLocks/>
              <a:stCxn id="6" idx="3"/>
              <a:endCxn id="15" idx="1"/>
            </p:cNvCxnSpPr>
            <p:nvPr/>
          </p:nvCxnSpPr>
          <p:spPr>
            <a:xfrm flipV="1">
              <a:off x="1999220" y="2578761"/>
              <a:ext cx="4779942" cy="1061328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连接符: 曲线 37">
              <a:extLst>
                <a:ext uri="{FF2B5EF4-FFF2-40B4-BE49-F238E27FC236}">
                  <a16:creationId xmlns:a16="http://schemas.microsoft.com/office/drawing/2014/main" id="{3F43E891-9725-48C3-AB1D-CECCC33F8930}"/>
                </a:ext>
              </a:extLst>
            </p:cNvPr>
            <p:cNvCxnSpPr>
              <a:stCxn id="6" idx="3"/>
              <a:endCxn id="17" idx="1"/>
            </p:cNvCxnSpPr>
            <p:nvPr/>
          </p:nvCxnSpPr>
          <p:spPr>
            <a:xfrm>
              <a:off x="1999220" y="3640089"/>
              <a:ext cx="3703877" cy="125824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CEE0951-332F-42FD-A68C-E98F49986058}"/>
                </a:ext>
              </a:extLst>
            </p:cNvPr>
            <p:cNvSpPr txBox="1"/>
            <p:nvPr/>
          </p:nvSpPr>
          <p:spPr>
            <a:xfrm>
              <a:off x="4861381" y="3770624"/>
              <a:ext cx="506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</a:rPr>
                <a:t>*</a:t>
              </a:r>
            </a:p>
          </p:txBody>
        </p:sp>
      </p:grpSp>
      <p:sp>
        <p:nvSpPr>
          <p:cNvPr id="43" name="内容占位符 2">
            <a:extLst>
              <a:ext uri="{FF2B5EF4-FFF2-40B4-BE49-F238E27FC236}">
                <a16:creationId xmlns:a16="http://schemas.microsoft.com/office/drawing/2014/main" id="{E038305C-E05C-4BA6-924D-DDB6B80C8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89" y="103360"/>
            <a:ext cx="8652961" cy="517900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anchor="ctr"/>
          <a:lstStyle/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①</a:t>
            </a:r>
            <a:r>
              <a:rPr lang="zh-CN" altLang="en-US" sz="2000" b="1" i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S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′</a:t>
            </a:r>
            <a:r>
              <a:rPr lang="en-US" altLang="zh-CN" sz="2000" b="1" i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→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zh-CN" altLang="en-US" sz="2000" dirty="0">
                <a:ea typeface="宋体" pitchFamily="2" charset="-122"/>
              </a:rPr>
              <a:t>②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a    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③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i="1" dirty="0">
                <a:ea typeface="宋体" pitchFamily="2" charset="-122"/>
              </a:rPr>
              <a:t>S + S    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④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i="1" dirty="0">
                <a:ea typeface="宋体" pitchFamily="2" charset="-122"/>
              </a:rPr>
              <a:t>S </a:t>
            </a:r>
            <a:r>
              <a:rPr lang="en-US" altLang="zh-CN" sz="2000" i="1" dirty="0" err="1">
                <a:ea typeface="宋体" pitchFamily="2" charset="-122"/>
              </a:rPr>
              <a:t>S</a:t>
            </a:r>
            <a:r>
              <a:rPr lang="en-US" altLang="zh-CN" sz="2000" i="1" dirty="0"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⑤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 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→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S *    </a:t>
            </a:r>
            <a:r>
              <a:rPr lang="zh-CN" altLang="en-US" sz="2000" dirty="0">
                <a:ea typeface="宋体" pitchFamily="2" charset="-122"/>
              </a:rPr>
              <a:t>⑥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(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607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4">
            <a:extLst>
              <a:ext uri="{FF2B5EF4-FFF2-40B4-BE49-F238E27FC236}">
                <a16:creationId xmlns:a16="http://schemas.microsoft.com/office/drawing/2014/main" id="{4AACDE71-BD48-4198-93BD-B7F6B3520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18" y="3251517"/>
            <a:ext cx="1538832" cy="255454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( . 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413C3C0A-D3EA-4E37-847E-D05CBD84D93C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2049350" y="1830852"/>
            <a:ext cx="320983" cy="26979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6051C257-9AF4-4A93-9BD1-8F1775B6ED0A}"/>
              </a:ext>
            </a:extLst>
          </p:cNvPr>
          <p:cNvCxnSpPr>
            <a:cxnSpLocks/>
            <a:stCxn id="6" idx="3"/>
            <a:endCxn id="6" idx="2"/>
          </p:cNvCxnSpPr>
          <p:nvPr/>
        </p:nvCxnSpPr>
        <p:spPr>
          <a:xfrm flipH="1">
            <a:off x="1279934" y="4528790"/>
            <a:ext cx="769416" cy="1277272"/>
          </a:xfrm>
          <a:prstGeom prst="curvedConnector4">
            <a:avLst>
              <a:gd name="adj1" fmla="val -29711"/>
              <a:gd name="adj2" fmla="val 11789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1BAF5B3-5B42-4233-AC0C-532040BB2000}"/>
              </a:ext>
            </a:extLst>
          </p:cNvPr>
          <p:cNvSpPr txBox="1"/>
          <p:nvPr/>
        </p:nvSpPr>
        <p:spPr>
          <a:xfrm>
            <a:off x="1908134" y="2323294"/>
            <a:ext cx="50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endParaRPr lang="zh-CN" altLang="en-US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2DF20B0-0426-4727-85EA-BE383C83EF48}"/>
              </a:ext>
            </a:extLst>
          </p:cNvPr>
          <p:cNvSpPr txBox="1"/>
          <p:nvPr/>
        </p:nvSpPr>
        <p:spPr>
          <a:xfrm>
            <a:off x="2300049" y="5574271"/>
            <a:ext cx="50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</a:rPr>
              <a:t>(</a:t>
            </a:r>
            <a:endParaRPr lang="zh-CN" altLang="en-US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6CB2C44D-1095-46E5-AC8F-1FBFC3239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333" y="1476909"/>
            <a:ext cx="1313365" cy="707886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·</a:t>
            </a: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0D0C7BF-197D-43C5-A3FC-E76A6711AE47}"/>
              </a:ext>
            </a:extLst>
          </p:cNvPr>
          <p:cNvSpPr txBox="1"/>
          <p:nvPr/>
        </p:nvSpPr>
        <p:spPr>
          <a:xfrm>
            <a:off x="4060139" y="3672625"/>
            <a:ext cx="50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</a:rPr>
              <a:t>S</a:t>
            </a:r>
            <a:endParaRPr lang="zh-CN" altLang="en-US" sz="2000" b="1" i="1" dirty="0">
              <a:latin typeface="Times New Roman" panose="02020603050405020304" pitchFamily="18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91D8E771-A8AF-4CFD-B7EE-C462FEE75F4A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 flipV="1">
            <a:off x="2049350" y="3835334"/>
            <a:ext cx="4417688" cy="69345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 Box 14">
            <a:extLst>
              <a:ext uri="{FF2B5EF4-FFF2-40B4-BE49-F238E27FC236}">
                <a16:creationId xmlns:a16="http://schemas.microsoft.com/office/drawing/2014/main" id="{EAAA54DE-2358-4DF5-BBE4-443C2C451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038" y="2096396"/>
            <a:ext cx="1402010" cy="347787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7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(S . 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 · 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S · 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S · 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D38DAF9C-3835-474B-84B3-E42C86DC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22" y="459972"/>
            <a:ext cx="8652961" cy="517900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anchor="ctr"/>
          <a:lstStyle/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①</a:t>
            </a:r>
            <a:r>
              <a:rPr lang="zh-CN" altLang="en-US" sz="2000" b="1" i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S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′</a:t>
            </a:r>
            <a:r>
              <a:rPr lang="en-US" altLang="zh-CN" sz="2000" b="1" i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→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zh-CN" altLang="en-US" sz="2000" dirty="0">
                <a:ea typeface="宋体" pitchFamily="2" charset="-122"/>
              </a:rPr>
              <a:t>②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a    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③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i="1" dirty="0">
                <a:ea typeface="宋体" pitchFamily="2" charset="-122"/>
              </a:rPr>
              <a:t>S + S    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④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i="1" dirty="0">
                <a:ea typeface="宋体" pitchFamily="2" charset="-122"/>
              </a:rPr>
              <a:t>S </a:t>
            </a:r>
            <a:r>
              <a:rPr lang="en-US" altLang="zh-CN" sz="2000" i="1" dirty="0" err="1">
                <a:ea typeface="宋体" pitchFamily="2" charset="-122"/>
              </a:rPr>
              <a:t>S</a:t>
            </a:r>
            <a:r>
              <a:rPr lang="en-US" altLang="zh-CN" sz="2000" i="1" dirty="0"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⑤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 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→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S *    </a:t>
            </a:r>
            <a:r>
              <a:rPr lang="zh-CN" altLang="en-US" sz="2000" dirty="0">
                <a:ea typeface="宋体" pitchFamily="2" charset="-122"/>
              </a:rPr>
              <a:t>⑥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(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732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4">
            <a:extLst>
              <a:ext uri="{FF2B5EF4-FFF2-40B4-BE49-F238E27FC236}">
                <a16:creationId xmlns:a16="http://schemas.microsoft.com/office/drawing/2014/main" id="{4AACDE71-BD48-4198-93BD-B7F6B3520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51" y="1901151"/>
            <a:ext cx="1830969" cy="255454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S+ · 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B9331B1D-9E19-426A-8AA0-88D6DABC4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1652" y="4170734"/>
            <a:ext cx="1402010" cy="255454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( . 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413C3C0A-D3EA-4E37-847E-D05CBD84D93C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1999220" y="1409993"/>
            <a:ext cx="910072" cy="17684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6051C257-9AF4-4A93-9BD1-8F1775B6ED0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999220" y="3178424"/>
            <a:ext cx="1522432" cy="22695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1BAF5B3-5B42-4233-AC0C-532040BB2000}"/>
              </a:ext>
            </a:extLst>
          </p:cNvPr>
          <p:cNvSpPr txBox="1"/>
          <p:nvPr/>
        </p:nvSpPr>
        <p:spPr>
          <a:xfrm>
            <a:off x="2149638" y="1510321"/>
            <a:ext cx="50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endParaRPr lang="zh-CN" altLang="en-US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2DF20B0-0426-4727-85EA-BE383C83EF48}"/>
              </a:ext>
            </a:extLst>
          </p:cNvPr>
          <p:cNvSpPr txBox="1"/>
          <p:nvPr/>
        </p:nvSpPr>
        <p:spPr>
          <a:xfrm>
            <a:off x="2447093" y="4656628"/>
            <a:ext cx="50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</a:rPr>
              <a:t>(</a:t>
            </a:r>
            <a:endParaRPr lang="zh-CN" altLang="en-US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6CB2C44D-1095-46E5-AC8F-1FBFC3239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292" y="1056050"/>
            <a:ext cx="1313365" cy="707886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·</a:t>
            </a: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0D0C7BF-197D-43C5-A3FC-E76A6711AE47}"/>
              </a:ext>
            </a:extLst>
          </p:cNvPr>
          <p:cNvSpPr txBox="1"/>
          <p:nvPr/>
        </p:nvSpPr>
        <p:spPr>
          <a:xfrm>
            <a:off x="3898093" y="2816098"/>
            <a:ext cx="50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</a:rPr>
              <a:t>S</a:t>
            </a:r>
            <a:endParaRPr lang="zh-CN" altLang="en-US" sz="2000" b="1" i="1" dirty="0">
              <a:latin typeface="Times New Roman" panose="02020603050405020304" pitchFamily="18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91D8E771-A8AF-4CFD-B7EE-C462FEE75F4A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 flipV="1">
            <a:off x="1999220" y="2545191"/>
            <a:ext cx="4338308" cy="63323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 Box 14">
            <a:extLst>
              <a:ext uri="{FF2B5EF4-FFF2-40B4-BE49-F238E27FC236}">
                <a16:creationId xmlns:a16="http://schemas.microsoft.com/office/drawing/2014/main" id="{A9D9A4E1-8731-4C52-AA1C-31BB00873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528" y="806253"/>
            <a:ext cx="1830969" cy="347787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8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S+S ·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 · 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S · 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S · 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CF0CADD0-6634-4A1C-8000-982DFD9B3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51" y="196517"/>
            <a:ext cx="8652961" cy="517900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anchor="ctr"/>
          <a:lstStyle/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①</a:t>
            </a:r>
            <a:r>
              <a:rPr lang="zh-CN" altLang="en-US" sz="2000" b="1" i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S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′</a:t>
            </a:r>
            <a:r>
              <a:rPr lang="en-US" altLang="zh-CN" sz="2000" b="1" i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→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zh-CN" altLang="en-US" sz="2000" dirty="0">
                <a:ea typeface="宋体" pitchFamily="2" charset="-122"/>
              </a:rPr>
              <a:t>②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a    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③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i="1" dirty="0">
                <a:ea typeface="宋体" pitchFamily="2" charset="-122"/>
              </a:rPr>
              <a:t>S + S    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④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i="1" dirty="0">
                <a:ea typeface="宋体" pitchFamily="2" charset="-122"/>
              </a:rPr>
              <a:t>S </a:t>
            </a:r>
            <a:r>
              <a:rPr lang="en-US" altLang="zh-CN" sz="2000" i="1" dirty="0" err="1">
                <a:ea typeface="宋体" pitchFamily="2" charset="-122"/>
              </a:rPr>
              <a:t>S</a:t>
            </a:r>
            <a:r>
              <a:rPr lang="en-US" altLang="zh-CN" sz="2000" i="1" dirty="0"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⑤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 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→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S *    </a:t>
            </a:r>
            <a:r>
              <a:rPr lang="zh-CN" altLang="en-US" sz="2000" dirty="0">
                <a:ea typeface="宋体" pitchFamily="2" charset="-122"/>
              </a:rPr>
              <a:t>⑥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(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202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4">
            <a:extLst>
              <a:ext uri="{FF2B5EF4-FFF2-40B4-BE49-F238E27FC236}">
                <a16:creationId xmlns:a16="http://schemas.microsoft.com/office/drawing/2014/main" id="{4AACDE71-BD48-4198-93BD-B7F6B3520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51" y="1901151"/>
            <a:ext cx="1830969" cy="347787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SS ·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 · 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S · 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S · 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B9331B1D-9E19-426A-8AA0-88D6DABC4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775" y="4315821"/>
            <a:ext cx="1402010" cy="255454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( . 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413C3C0A-D3EA-4E37-847E-D05CBD84D93C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1999220" y="1350662"/>
            <a:ext cx="253132" cy="22894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6051C257-9AF4-4A93-9BD1-8F1775B6ED0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999220" y="3640089"/>
            <a:ext cx="4444555" cy="19530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1BAF5B3-5B42-4233-AC0C-532040BB2000}"/>
              </a:ext>
            </a:extLst>
          </p:cNvPr>
          <p:cNvSpPr txBox="1"/>
          <p:nvPr/>
        </p:nvSpPr>
        <p:spPr>
          <a:xfrm>
            <a:off x="1746088" y="1466767"/>
            <a:ext cx="50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endParaRPr lang="zh-CN" altLang="en-US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989418A-B1FE-4011-ABF7-4FDB22FB1035}"/>
              </a:ext>
            </a:extLst>
          </p:cNvPr>
          <p:cNvSpPr txBox="1"/>
          <p:nvPr/>
        </p:nvSpPr>
        <p:spPr>
          <a:xfrm>
            <a:off x="2631700" y="2496367"/>
            <a:ext cx="50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</a:rPr>
              <a:t>+</a:t>
            </a:r>
            <a:endParaRPr lang="zh-CN" altLang="en-US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2DF20B0-0426-4727-85EA-BE383C83EF48}"/>
              </a:ext>
            </a:extLst>
          </p:cNvPr>
          <p:cNvSpPr txBox="1"/>
          <p:nvPr/>
        </p:nvSpPr>
        <p:spPr>
          <a:xfrm>
            <a:off x="3898093" y="4485098"/>
            <a:ext cx="50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</a:rPr>
              <a:t>(</a:t>
            </a:r>
            <a:endParaRPr lang="zh-CN" altLang="en-US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6CB2C44D-1095-46E5-AC8F-1FBFC3239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352" y="996719"/>
            <a:ext cx="1313365" cy="707886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·</a:t>
            </a: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802BEF8A-DE58-48EC-9999-CAB0EC08F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1996" y="781140"/>
            <a:ext cx="1830969" cy="255454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S+ · 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ACBA86B6-1753-49D2-9F9B-BD3988213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4780" y="3216208"/>
            <a:ext cx="1830969" cy="707886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S* ·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BC6FD617-6C88-4C26-A650-BFD01627AC46}"/>
              </a:ext>
            </a:extLst>
          </p:cNvPr>
          <p:cNvCxnSpPr>
            <a:stCxn id="6" idx="3"/>
            <a:endCxn id="13" idx="1"/>
          </p:cNvCxnSpPr>
          <p:nvPr/>
        </p:nvCxnSpPr>
        <p:spPr>
          <a:xfrm flipV="1">
            <a:off x="1999220" y="2058413"/>
            <a:ext cx="2062776" cy="158167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0D0C7BF-197D-43C5-A3FC-E76A6711AE47}"/>
              </a:ext>
            </a:extLst>
          </p:cNvPr>
          <p:cNvSpPr txBox="1"/>
          <p:nvPr/>
        </p:nvSpPr>
        <p:spPr>
          <a:xfrm>
            <a:off x="1999220" y="5309089"/>
            <a:ext cx="50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</a:rPr>
              <a:t>S</a:t>
            </a:r>
            <a:endParaRPr lang="zh-CN" altLang="en-US" sz="2000" b="1" i="1" dirty="0">
              <a:latin typeface="Times New Roman" panose="02020603050405020304" pitchFamily="18" charset="0"/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3F43E891-9725-48C3-AB1D-CECCC33F8930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1999220" y="3570151"/>
            <a:ext cx="5145560" cy="699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CEE0951-332F-42FD-A68C-E98F49986058}"/>
              </a:ext>
            </a:extLst>
          </p:cNvPr>
          <p:cNvSpPr txBox="1"/>
          <p:nvPr/>
        </p:nvSpPr>
        <p:spPr>
          <a:xfrm>
            <a:off x="5268305" y="3574211"/>
            <a:ext cx="50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</a:rPr>
              <a:t>*</a:t>
            </a:r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5AE5E7F9-A54F-4085-9973-59D95258391A}"/>
              </a:ext>
            </a:extLst>
          </p:cNvPr>
          <p:cNvCxnSpPr>
            <a:stCxn id="6" idx="3"/>
            <a:endCxn id="6" idx="2"/>
          </p:cNvCxnSpPr>
          <p:nvPr/>
        </p:nvCxnSpPr>
        <p:spPr>
          <a:xfrm flipH="1">
            <a:off x="1083736" y="3640089"/>
            <a:ext cx="915484" cy="1738937"/>
          </a:xfrm>
          <a:prstGeom prst="curvedConnector4">
            <a:avLst>
              <a:gd name="adj1" fmla="val -24970"/>
              <a:gd name="adj2" fmla="val 11314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4FF86B2C-34C9-4CE5-A03E-9231CAC9D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51" y="194814"/>
            <a:ext cx="8652961" cy="517900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anchor="ctr"/>
          <a:lstStyle/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①</a:t>
            </a:r>
            <a:r>
              <a:rPr lang="zh-CN" altLang="en-US" sz="2000" b="1" i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S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′</a:t>
            </a:r>
            <a:r>
              <a:rPr lang="en-US" altLang="zh-CN" sz="2000" b="1" i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→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zh-CN" altLang="en-US" sz="2000" dirty="0">
                <a:ea typeface="宋体" pitchFamily="2" charset="-122"/>
              </a:rPr>
              <a:t>②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a    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③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i="1" dirty="0">
                <a:ea typeface="宋体" pitchFamily="2" charset="-122"/>
              </a:rPr>
              <a:t>S + S    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④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i="1" dirty="0">
                <a:ea typeface="宋体" pitchFamily="2" charset="-122"/>
              </a:rPr>
              <a:t>S </a:t>
            </a:r>
            <a:r>
              <a:rPr lang="en-US" altLang="zh-CN" sz="2000" i="1" dirty="0" err="1">
                <a:ea typeface="宋体" pitchFamily="2" charset="-122"/>
              </a:rPr>
              <a:t>S</a:t>
            </a:r>
            <a:r>
              <a:rPr lang="en-US" altLang="zh-CN" sz="2000" i="1" dirty="0"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⑤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 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→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S *    </a:t>
            </a:r>
            <a:r>
              <a:rPr lang="zh-CN" altLang="en-US" sz="2000" dirty="0">
                <a:ea typeface="宋体" pitchFamily="2" charset="-122"/>
              </a:rPr>
              <a:t>⑥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(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254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4">
            <a:extLst>
              <a:ext uri="{FF2B5EF4-FFF2-40B4-BE49-F238E27FC236}">
                <a16:creationId xmlns:a16="http://schemas.microsoft.com/office/drawing/2014/main" id="{4AACDE71-BD48-4198-93BD-B7F6B3520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51" y="1901151"/>
            <a:ext cx="1830969" cy="347787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(S . 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 · 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S · 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S · 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B9331B1D-9E19-426A-8AA0-88D6DABC4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3801" y="4010387"/>
            <a:ext cx="1402010" cy="255454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( . 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413C3C0A-D3EA-4E37-847E-D05CBD84D93C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1999220" y="1415720"/>
            <a:ext cx="227560" cy="22243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6051C257-9AF4-4A93-9BD1-8F1775B6ED0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999220" y="3640089"/>
            <a:ext cx="2054581" cy="16475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1BAF5B3-5B42-4233-AC0C-532040BB2000}"/>
              </a:ext>
            </a:extLst>
          </p:cNvPr>
          <p:cNvSpPr txBox="1"/>
          <p:nvPr/>
        </p:nvSpPr>
        <p:spPr>
          <a:xfrm>
            <a:off x="1746088" y="1466767"/>
            <a:ext cx="50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endParaRPr lang="zh-CN" altLang="en-US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989418A-B1FE-4011-ABF7-4FDB22FB1035}"/>
              </a:ext>
            </a:extLst>
          </p:cNvPr>
          <p:cNvSpPr txBox="1"/>
          <p:nvPr/>
        </p:nvSpPr>
        <p:spPr>
          <a:xfrm>
            <a:off x="2631700" y="2496367"/>
            <a:ext cx="50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</a:rPr>
              <a:t>+</a:t>
            </a:r>
            <a:endParaRPr lang="zh-CN" altLang="en-US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2DF20B0-0426-4727-85EA-BE383C83EF48}"/>
              </a:ext>
            </a:extLst>
          </p:cNvPr>
          <p:cNvSpPr txBox="1"/>
          <p:nvPr/>
        </p:nvSpPr>
        <p:spPr>
          <a:xfrm>
            <a:off x="3099664" y="4372414"/>
            <a:ext cx="50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</a:rPr>
              <a:t>(</a:t>
            </a:r>
            <a:endParaRPr lang="zh-CN" altLang="en-US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6CB2C44D-1095-46E5-AC8F-1FBFC3239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6780" y="1061777"/>
            <a:ext cx="1313365" cy="707886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·</a:t>
            </a: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802BEF8A-DE58-48EC-9999-CAB0EC08F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36" y="676191"/>
            <a:ext cx="1830969" cy="255454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S+ · 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43E5119C-3C49-4263-B92F-B1D34894D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9162" y="635196"/>
            <a:ext cx="2178884" cy="3477875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SS ·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 · 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S · 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S · 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S+S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SS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· S*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 → . (S)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ACBA86B6-1753-49D2-9F9B-BD3988213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4780" y="4190105"/>
            <a:ext cx="1830969" cy="707886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S* ·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BC6FD617-6C88-4C26-A650-BFD01627AC46}"/>
              </a:ext>
            </a:extLst>
          </p:cNvPr>
          <p:cNvCxnSpPr>
            <a:stCxn id="6" idx="3"/>
            <a:endCxn id="13" idx="1"/>
          </p:cNvCxnSpPr>
          <p:nvPr/>
        </p:nvCxnSpPr>
        <p:spPr>
          <a:xfrm flipV="1">
            <a:off x="1999220" y="1953464"/>
            <a:ext cx="2344216" cy="168662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0D0C7BF-197D-43C5-A3FC-E76A6711AE47}"/>
              </a:ext>
            </a:extLst>
          </p:cNvPr>
          <p:cNvSpPr txBox="1"/>
          <p:nvPr/>
        </p:nvSpPr>
        <p:spPr>
          <a:xfrm>
            <a:off x="3898093" y="2816098"/>
            <a:ext cx="50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</a:rPr>
              <a:t>S</a:t>
            </a:r>
            <a:endParaRPr lang="zh-CN" altLang="en-US" sz="2000" b="1" i="1" dirty="0">
              <a:latin typeface="Times New Roman" panose="02020603050405020304" pitchFamily="18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91D8E771-A8AF-4CFD-B7EE-C462FEE75F4A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1999220" y="2374134"/>
            <a:ext cx="4779942" cy="126595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3F43E891-9725-48C3-AB1D-CECCC33F8930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1999220" y="3640089"/>
            <a:ext cx="5145560" cy="903959"/>
          </a:xfrm>
          <a:prstGeom prst="curvedConnector3">
            <a:avLst>
              <a:gd name="adj1" fmla="val 7636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CEE0951-332F-42FD-A68C-E98F49986058}"/>
              </a:ext>
            </a:extLst>
          </p:cNvPr>
          <p:cNvSpPr txBox="1"/>
          <p:nvPr/>
        </p:nvSpPr>
        <p:spPr>
          <a:xfrm>
            <a:off x="5525908" y="4061719"/>
            <a:ext cx="50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21" name="Text Box 14">
            <a:extLst>
              <a:ext uri="{FF2B5EF4-FFF2-40B4-BE49-F238E27FC236}">
                <a16:creationId xmlns:a16="http://schemas.microsoft.com/office/drawing/2014/main" id="{AC1822AC-5CEE-46F2-BD15-CDCA76BDA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827" y="5943889"/>
            <a:ext cx="1402010" cy="707886"/>
          </a:xfrm>
          <a:prstGeom prst="rect">
            <a:avLst/>
          </a:prstGeom>
          <a:solidFill>
            <a:srgbClr val="B5CEE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9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→ (S) ·</a:t>
            </a: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4A77F689-CCD8-4404-A970-E9655F2BB5C3}"/>
              </a:ext>
            </a:extLst>
          </p:cNvPr>
          <p:cNvCxnSpPr>
            <a:stCxn id="6" idx="3"/>
            <a:endCxn id="21" idx="0"/>
          </p:cNvCxnSpPr>
          <p:nvPr/>
        </p:nvCxnSpPr>
        <p:spPr>
          <a:xfrm>
            <a:off x="1999220" y="3640089"/>
            <a:ext cx="365612" cy="23038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EB5D3BF-C055-4FA0-9605-21CE7D5232E8}"/>
              </a:ext>
            </a:extLst>
          </p:cNvPr>
          <p:cNvSpPr txBox="1"/>
          <p:nvPr/>
        </p:nvSpPr>
        <p:spPr>
          <a:xfrm>
            <a:off x="2357376" y="4954014"/>
            <a:ext cx="50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</a:rPr>
              <a:t>)</a:t>
            </a:r>
            <a:endParaRPr lang="zh-CN" altLang="en-US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8B394E30-C65C-4E9E-8B1A-8EB44E9E6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51" y="81364"/>
            <a:ext cx="8652961" cy="517900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anchor="ctr"/>
          <a:lstStyle/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①</a:t>
            </a:r>
            <a:r>
              <a:rPr lang="zh-CN" altLang="en-US" sz="2000" b="1" i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S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′</a:t>
            </a:r>
            <a:r>
              <a:rPr lang="en-US" altLang="zh-CN" sz="2000" b="1" i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→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zh-CN" altLang="en-US" sz="2000" dirty="0">
                <a:ea typeface="宋体" pitchFamily="2" charset="-122"/>
              </a:rPr>
              <a:t>②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a    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③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i="1" dirty="0">
                <a:ea typeface="宋体" pitchFamily="2" charset="-122"/>
              </a:rPr>
              <a:t>S + S    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④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i="1" dirty="0">
                <a:ea typeface="宋体" pitchFamily="2" charset="-122"/>
              </a:rPr>
              <a:t>S </a:t>
            </a:r>
            <a:r>
              <a:rPr lang="en-US" altLang="zh-CN" sz="2000" i="1" dirty="0" err="1">
                <a:ea typeface="宋体" pitchFamily="2" charset="-122"/>
              </a:rPr>
              <a:t>S</a:t>
            </a:r>
            <a:r>
              <a:rPr lang="en-US" altLang="zh-CN" sz="2000" i="1" dirty="0"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⑤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 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→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S *    </a:t>
            </a:r>
            <a:r>
              <a:rPr lang="zh-CN" altLang="en-US" sz="2000" dirty="0">
                <a:ea typeface="宋体" pitchFamily="2" charset="-122"/>
              </a:rPr>
              <a:t>⑥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(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5959205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4964</TotalTime>
  <Words>2748</Words>
  <Application>Microsoft Office PowerPoint</Application>
  <PresentationFormat>全屏显示(4:3)</PresentationFormat>
  <Paragraphs>641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华文楷体</vt:lpstr>
      <vt:lpstr>Arial</vt:lpstr>
      <vt:lpstr>Calibri</vt:lpstr>
      <vt:lpstr>Monotype Sorts</vt:lpstr>
      <vt:lpstr>Symbol</vt:lpstr>
      <vt:lpstr>Tahoma</vt:lpstr>
      <vt:lpstr>Times New Roman</vt:lpstr>
      <vt:lpstr>Wingdings</vt:lpstr>
      <vt:lpstr>Blends</vt:lpstr>
      <vt:lpstr>习题7.1(2)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①构造SLR项集和它们的GOTO函数。</vt:lpstr>
      <vt:lpstr>②指出你的项集中有没有动作冲突。</vt:lpstr>
      <vt:lpstr>③如果存在SLR语法分析表，构造出这个语法分析表。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Lu Richard</cp:lastModifiedBy>
  <cp:revision>223</cp:revision>
  <cp:lastPrinted>2020-01-12T02:45:29Z</cp:lastPrinted>
  <dcterms:created xsi:type="dcterms:W3CDTF">2016-09-11T10:44:03Z</dcterms:created>
  <dcterms:modified xsi:type="dcterms:W3CDTF">2021-03-29T18:03:09Z</dcterms:modified>
</cp:coreProperties>
</file>