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0" r:id="rId3"/>
    <p:sldId id="411" r:id="rId5"/>
    <p:sldId id="412" r:id="rId6"/>
    <p:sldId id="415" r:id="rId7"/>
    <p:sldId id="413" r:id="rId8"/>
    <p:sldId id="41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3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380" y="1185545"/>
            <a:ext cx="8549640" cy="4885055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对于下列各（增广）文法：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①构造</a:t>
            </a: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SLR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项集和它们的</a:t>
            </a: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函数。</a:t>
            </a:r>
            <a:endParaRPr lang="zh-CN" altLang="en-US" sz="25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②指出你的项集中有没有动作冲突。</a:t>
            </a:r>
            <a:endParaRPr lang="zh-CN" altLang="en-US" sz="25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③如果存在</a:t>
            </a: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SLR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语法分析表，构造出这个语法分析表。</a:t>
            </a:r>
            <a:endParaRPr lang="zh-CN" altLang="en-US" sz="25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S → a S b S | b S a S | </a:t>
            </a:r>
            <a:r>
              <a:rPr lang="el-GR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ε</a:t>
            </a: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</a:t>
            </a:r>
            <a:r>
              <a:rPr lang="zh-CN" altLang="en-US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输入样例：</a:t>
            </a:r>
            <a:r>
              <a:rPr lang="en-US" altLang="zh-CN" sz="21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aabbab</a:t>
            </a:r>
            <a:endParaRPr lang="en-US" altLang="zh-CN" sz="21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98130" y="5391785"/>
            <a:ext cx="3679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1183710126            </a:t>
            </a:r>
            <a:r>
              <a:rPr lang="zh-CN" altLang="en-US"/>
              <a:t>张珈绮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构造</a:t>
            </a:r>
            <a:r>
              <a:rPr lang="en-US" altLang="zh-CN"/>
              <a:t>SLR</a:t>
            </a:r>
            <a:r>
              <a:rPr lang="zh-CN" altLang="en-US"/>
              <a:t>项集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69850" y="1532255"/>
          <a:ext cx="12122150" cy="3212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215"/>
                <a:gridCol w="1212215"/>
                <a:gridCol w="1212215"/>
                <a:gridCol w="1212215"/>
                <a:gridCol w="1212215"/>
                <a:gridCol w="1212215"/>
                <a:gridCol w="1212215"/>
                <a:gridCol w="1212215"/>
                <a:gridCol w="1212215"/>
                <a:gridCol w="1212215"/>
              </a:tblGrid>
              <a:tr h="727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rgbClr val="FF0000"/>
                          </a:solidFill>
                        </a:rPr>
                        <a:t>I0</a:t>
                      </a:r>
                      <a:endParaRPr lang="en-US" altLang="zh-CN" sz="32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I1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rgbClr val="FF0000"/>
                          </a:solidFill>
                        </a:rPr>
                        <a:t>I2</a:t>
                      </a:r>
                      <a:endParaRPr lang="en-US" altLang="zh-CN" sz="32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rgbClr val="FF0000"/>
                          </a:solidFill>
                        </a:rPr>
                        <a:t>I3</a:t>
                      </a:r>
                      <a:endParaRPr lang="en-US" altLang="zh-CN" sz="32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I4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I5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rgbClr val="FF0000"/>
                          </a:solidFill>
                        </a:rPr>
                        <a:t>I6</a:t>
                      </a:r>
                      <a:endParaRPr lang="en-US" altLang="zh-CN" sz="32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rgbClr val="FF0000"/>
                          </a:solidFill>
                        </a:rPr>
                        <a:t>I7</a:t>
                      </a:r>
                      <a:endParaRPr lang="en-US" altLang="zh-CN" sz="32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I8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I9</a:t>
                      </a:r>
                      <a:endParaRPr lang="en-US" altLang="zh-CN" sz="3200"/>
                    </a:p>
                  </a:txBody>
                  <a:tcPr anchor="ctr" anchorCtr="0"/>
                </a:tc>
              </a:tr>
              <a:tr h="24847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S’→·S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S→·aSbS</a:t>
                      </a:r>
                      <a:endParaRPr lang="en-US" altLang="zh-CN" sz="18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S→·bSaS</a:t>
                      </a:r>
                      <a:endParaRPr lang="en-US" altLang="zh-CN" sz="18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S→·</a:t>
                      </a:r>
                      <a:endParaRPr lang="en-US" altLang="zh-CN" sz="18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altLang="zh-CN" sz="1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S’→S·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S→a·SbS</a:t>
                      </a:r>
                      <a:endParaRPr lang="en-US" altLang="zh-CN" sz="180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S→·aSbS</a:t>
                      </a:r>
                      <a:endParaRPr lang="en-US" altLang="zh-CN" sz="18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S→·bSaS</a:t>
                      </a:r>
                      <a:endParaRPr lang="en-US" altLang="zh-CN" sz="18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S→·</a:t>
                      </a:r>
                      <a:endParaRPr lang="en-US" altLang="zh-CN" sz="18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altLang="zh-CN" sz="1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S→b·SbS</a:t>
                      </a:r>
                      <a:endParaRPr lang="en-US" altLang="zh-CN" sz="180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S→·aSbS</a:t>
                      </a:r>
                      <a:endParaRPr lang="en-US" altLang="zh-CN" sz="18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S→·bSaS</a:t>
                      </a:r>
                      <a:endParaRPr lang="en-US" altLang="zh-CN" sz="18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S→·</a:t>
                      </a:r>
                      <a:endParaRPr lang="en-US" altLang="zh-CN" sz="18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altLang="zh-CN" sz="1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S→aS·bS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S→bS·aS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S→aSb·S</a:t>
                      </a:r>
                      <a:endParaRPr lang="en-US" altLang="zh-CN" sz="180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S→·aSbS</a:t>
                      </a:r>
                      <a:endParaRPr lang="en-US" altLang="zh-CN" sz="18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S→·bSaS</a:t>
                      </a:r>
                      <a:endParaRPr lang="en-US" altLang="zh-CN" sz="18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S→·</a:t>
                      </a:r>
                      <a:endParaRPr lang="en-US" altLang="zh-CN" sz="18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altLang="zh-CN" sz="1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S→bS·aS</a:t>
                      </a:r>
                      <a:endParaRPr lang="en-US" altLang="zh-CN" sz="180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S→·aSbS</a:t>
                      </a:r>
                      <a:endParaRPr lang="en-US" altLang="zh-CN" sz="18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S→·bSaS</a:t>
                      </a:r>
                      <a:endParaRPr lang="en-US" altLang="zh-CN" sz="18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S→·</a:t>
                      </a:r>
                      <a:endParaRPr lang="en-US" altLang="zh-CN" sz="18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altLang="zh-CN" sz="1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S→aSbS·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S→bSaS·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608330" y="4744720"/>
            <a:ext cx="3327400" cy="152209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增广文法：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0) S’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S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aSbS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S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bSaS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S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l-GR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/>
                <a:ea typeface="华文楷体" panose="02010600040101010101" pitchFamily="2" charset="-122"/>
                <a:cs typeface="+mn-cs"/>
              </a:rPr>
              <a:t>ε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/>
          <a:p>
            <a:r>
              <a:rPr lang="en-US" altLang="zh-CN"/>
              <a:t>GOTO</a:t>
            </a:r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3555" y="1390015"/>
            <a:ext cx="3474085" cy="4777740"/>
          </a:xfrm>
          <a:ln>
            <a:noFill/>
          </a:ln>
        </p:spPr>
        <p:txBody>
          <a:bodyPr/>
          <a:p>
            <a:r>
              <a:rPr lang="en-US" altLang="zh-CN"/>
              <a:t>GOTO</a:t>
            </a:r>
            <a:r>
              <a:rPr lang="zh-CN" altLang="en-US"/>
              <a:t>（</a:t>
            </a:r>
            <a:r>
              <a:rPr lang="en-US" altLang="zh-CN"/>
              <a:t>I0</a:t>
            </a:r>
            <a:r>
              <a:rPr lang="zh-CN" altLang="en-US"/>
              <a:t>，</a:t>
            </a:r>
            <a:r>
              <a:rPr lang="en-US" altLang="zh-CN"/>
              <a:t>S</a:t>
            </a:r>
            <a:r>
              <a:rPr lang="zh-CN" altLang="en-US"/>
              <a:t>）</a:t>
            </a:r>
            <a:r>
              <a:rPr lang="en-US" altLang="zh-CN"/>
              <a:t>= I1;</a:t>
            </a:r>
            <a:endParaRPr lang="en-US" altLang="zh-CN"/>
          </a:p>
          <a:p>
            <a:r>
              <a:rPr lang="en-US" altLang="zh-CN">
                <a:sym typeface="+mn-ea"/>
              </a:rPr>
              <a:t>GOTO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I0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= I2;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GOTO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I0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= I3;</a:t>
            </a:r>
            <a:endParaRPr lang="en-US" altLang="zh-CN"/>
          </a:p>
          <a:p>
            <a:r>
              <a:rPr lang="en-US" altLang="zh-CN">
                <a:sym typeface="+mn-ea"/>
              </a:rPr>
              <a:t>GOTO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I2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= I4;</a:t>
            </a:r>
            <a:endParaRPr lang="en-US" altLang="zh-CN"/>
          </a:p>
          <a:p>
            <a:r>
              <a:rPr lang="en-US" altLang="zh-CN">
                <a:sym typeface="+mn-ea"/>
              </a:rPr>
              <a:t>GOTO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I2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= I2;</a:t>
            </a:r>
            <a:endParaRPr lang="en-US" altLang="zh-CN"/>
          </a:p>
          <a:p>
            <a:r>
              <a:rPr lang="en-US" altLang="zh-CN">
                <a:sym typeface="+mn-ea"/>
              </a:rPr>
              <a:t>GOTO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I2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= I3;</a:t>
            </a:r>
            <a:endParaRPr lang="en-US" altLang="zh-CN"/>
          </a:p>
          <a:p>
            <a:r>
              <a:rPr lang="en-US" altLang="zh-CN">
                <a:sym typeface="+mn-ea"/>
              </a:rPr>
              <a:t>GOTO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I3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= I2;</a:t>
            </a:r>
            <a:endParaRPr lang="en-US" altLang="zh-CN"/>
          </a:p>
          <a:p>
            <a:r>
              <a:rPr lang="en-US" altLang="zh-CN">
                <a:sym typeface="+mn-ea"/>
              </a:rPr>
              <a:t>GOTO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I3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= I5;</a:t>
            </a:r>
            <a:endParaRPr lang="en-US" altLang="zh-CN"/>
          </a:p>
          <a:p>
            <a:r>
              <a:rPr lang="en-US" altLang="zh-CN">
                <a:sym typeface="+mn-ea"/>
              </a:rPr>
              <a:t>GOTO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I3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= I3;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01740" y="1390015"/>
            <a:ext cx="3474085" cy="4777740"/>
          </a:xfrm>
          <a:prstGeom prst="rect">
            <a:avLst/>
          </a:prstGeom>
          <a:ln>
            <a:noFill/>
          </a:ln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GOTO</a:t>
            </a:r>
            <a:r>
              <a:rPr lang="zh-CN" altLang="en-US"/>
              <a:t>（</a:t>
            </a:r>
            <a:r>
              <a:rPr lang="en-US" altLang="zh-CN"/>
              <a:t>I1</a:t>
            </a:r>
            <a:r>
              <a:rPr lang="zh-CN" altLang="en-US"/>
              <a:t>，</a:t>
            </a:r>
            <a:r>
              <a:rPr lang="en-US" altLang="zh-CN"/>
              <a:t>$</a:t>
            </a:r>
            <a:r>
              <a:rPr lang="zh-CN" altLang="en-US"/>
              <a:t>）</a:t>
            </a:r>
            <a:r>
              <a:rPr lang="en-US" altLang="zh-CN"/>
              <a:t>= acc;</a:t>
            </a:r>
            <a:endParaRPr lang="en-US" altLang="zh-CN"/>
          </a:p>
          <a:p>
            <a:r>
              <a:rPr lang="en-US" altLang="zh-CN">
                <a:sym typeface="+mn-ea"/>
              </a:rPr>
              <a:t>GOTO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I4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= I6;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GOTO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I5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= I7;</a:t>
            </a:r>
            <a:endParaRPr lang="en-US" altLang="zh-CN"/>
          </a:p>
          <a:p>
            <a:r>
              <a:rPr lang="en-US" altLang="zh-CN">
                <a:sym typeface="+mn-ea"/>
              </a:rPr>
              <a:t>GOTO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I6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= I8;</a:t>
            </a:r>
            <a:endParaRPr lang="en-US" altLang="zh-CN"/>
          </a:p>
          <a:p>
            <a:r>
              <a:rPr lang="en-US" altLang="zh-CN">
                <a:sym typeface="+mn-ea"/>
              </a:rPr>
              <a:t>GOTO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I6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= I2;</a:t>
            </a:r>
            <a:endParaRPr lang="en-US" altLang="zh-CN"/>
          </a:p>
          <a:p>
            <a:r>
              <a:rPr lang="en-US" altLang="zh-CN">
                <a:sym typeface="+mn-ea"/>
              </a:rPr>
              <a:t>GOTO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I6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= I3;</a:t>
            </a:r>
            <a:endParaRPr lang="en-US" altLang="zh-CN"/>
          </a:p>
          <a:p>
            <a:r>
              <a:rPr lang="en-US" altLang="zh-CN">
                <a:sym typeface="+mn-ea"/>
              </a:rPr>
              <a:t>GOTO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I7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= I9;</a:t>
            </a:r>
            <a:endParaRPr lang="en-US" altLang="zh-CN"/>
          </a:p>
          <a:p>
            <a:r>
              <a:rPr lang="en-US" altLang="zh-CN">
                <a:sym typeface="+mn-ea"/>
              </a:rPr>
              <a:t>GOTO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I7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= I2;</a:t>
            </a:r>
            <a:endParaRPr lang="en-US" altLang="zh-CN"/>
          </a:p>
          <a:p>
            <a:r>
              <a:rPr lang="en-US" altLang="zh-CN">
                <a:sym typeface="+mn-ea"/>
              </a:rPr>
              <a:t>GOTO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I7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= I3;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10838" r="-302" b="6251"/>
          <a:stretch>
            <a:fillRect/>
          </a:stretch>
        </p:blipFill>
        <p:spPr>
          <a:xfrm>
            <a:off x="532130" y="134620"/>
            <a:ext cx="10626725" cy="65887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动作冲突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en-US" altLang="zh-CN" sz="3600"/>
              <a:t>I0 I2 I3 I6 I7</a:t>
            </a:r>
            <a:endParaRPr lang="en-US" altLang="zh-CN" sz="3600"/>
          </a:p>
          <a:p>
            <a:pPr lvl="1"/>
            <a:r>
              <a:rPr lang="zh-CN" altLang="en-US" sz="3600"/>
              <a:t>存在移入</a:t>
            </a:r>
            <a:r>
              <a:rPr lang="en-US" altLang="zh-CN" sz="3600"/>
              <a:t>—</a:t>
            </a:r>
            <a:r>
              <a:rPr lang="zh-CN" altLang="en-US" sz="3600"/>
              <a:t>归约冲突</a:t>
            </a:r>
            <a:endParaRPr lang="zh-CN" altLang="en-US" sz="36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253435"/>
            <a:ext cx="10969200" cy="705600"/>
          </a:xfrm>
        </p:spPr>
        <p:txBody>
          <a:bodyPr/>
          <a:p>
            <a:r>
              <a:rPr lang="zh-CN" altLang="en-US"/>
              <a:t>语法分析表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654810" y="1019175"/>
          <a:ext cx="8677275" cy="5550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455"/>
                <a:gridCol w="1735455"/>
                <a:gridCol w="1735455"/>
                <a:gridCol w="1735455"/>
                <a:gridCol w="1735455"/>
              </a:tblGrid>
              <a:tr h="51943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800"/>
                        <a:t>状态</a:t>
                      </a:r>
                      <a:endParaRPr lang="zh-CN" altLang="en-US" sz="2800"/>
                    </a:p>
                  </a:txBody>
                  <a:tcPr/>
                </a:tc>
                <a:tc gridSpan="3"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2800"/>
                        <a:t>ACTION</a:t>
                      </a:r>
                      <a:endParaRPr lang="en-US" altLang="zh-CN" sz="280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2800"/>
                        <a:t>GOTO</a:t>
                      </a:r>
                      <a:endParaRPr lang="en-US" altLang="zh-CN" sz="2800"/>
                    </a:p>
                  </a:txBody>
                  <a:tcPr/>
                </a:tc>
              </a:tr>
              <a:tr h="46037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$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/>
                </a:tc>
              </a:tr>
              <a:tr h="4603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s2/r3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s3/r3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4597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acc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610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s2/r3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s3/r3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4260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s2/r3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s3/r3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4603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610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91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s2/r3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s3/r3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4610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s2/r3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s3/r3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</a:tr>
              <a:tr h="4610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610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610100" y="650875"/>
            <a:ext cx="4087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FOLLOW(S) = {a, b, $}</a:t>
            </a:r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1140460" y="2212340"/>
            <a:ext cx="2486660" cy="5556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1195070" y="2995930"/>
            <a:ext cx="2541270" cy="5378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1231900" y="2877185"/>
            <a:ext cx="2577465" cy="2006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1186180" y="3205480"/>
            <a:ext cx="2750185" cy="17119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1186180" y="3396615"/>
            <a:ext cx="2623185" cy="20307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76555" y="2212975"/>
            <a:ext cx="736600" cy="33870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sym typeface="+mn-ea"/>
              </a:rPr>
              <a:t>移入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—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归约冲突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ABLE_BEAUTIFY" val="smartTable{1a69ab9d-f63b-49cb-a539-26b6aed821f2}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UNIT_TABLE_BEAUTIFY" val="smartTable{fc7e7caa-a26b-4120-849c-ad2dd1552077}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832</Words>
  <Application>WPS 演示</Application>
  <PresentationFormat>宽屏</PresentationFormat>
  <Paragraphs>211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Wingdings</vt:lpstr>
      <vt:lpstr>华文楷体</vt:lpstr>
      <vt:lpstr>Tahoma</vt:lpstr>
      <vt:lpstr>Times New Roman</vt:lpstr>
      <vt:lpstr>Tahoma</vt:lpstr>
      <vt:lpstr>Arial Unicode MS</vt:lpstr>
      <vt:lpstr>Calibri</vt:lpstr>
      <vt:lpstr>Office 主题​​</vt:lpstr>
      <vt:lpstr>习题7.1</vt:lpstr>
      <vt:lpstr>构造SLR项集</vt:lpstr>
      <vt:lpstr>GOTO函数</vt:lpstr>
      <vt:lpstr>空白演示</vt:lpstr>
      <vt:lpstr>动作冲突</vt:lpstr>
      <vt:lpstr>语法分析表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天若有情天亦老</cp:lastModifiedBy>
  <cp:revision>174</cp:revision>
  <dcterms:created xsi:type="dcterms:W3CDTF">2019-06-19T02:08:00Z</dcterms:created>
  <dcterms:modified xsi:type="dcterms:W3CDTF">2021-03-29T15:16:55Z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19E60E3C0C8F4DB0AAF9F00A95A0100C</vt:lpwstr>
  </property>
</Properties>
</file>