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51" r:id="rId2"/>
    <p:sldId id="352" r:id="rId3"/>
    <p:sldId id="35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CF725-48E1-42E6-B684-4B0A8C27964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10E8E-EAF9-49BD-9DAE-4839E8AF8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34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8231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43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349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29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9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11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1007533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446" y="160526"/>
            <a:ext cx="10821855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20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9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1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4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9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61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69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26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3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说明下面的文法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A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b | B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a  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A →</a:t>
            </a:r>
            <a:r>
              <a:rPr lang="el-GR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	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B →</a:t>
            </a:r>
            <a:r>
              <a:rPr lang="el-GR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	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LL(1)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的，但不是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449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3"/>
            <a:ext cx="8215312" cy="4885257"/>
          </a:xfrm>
        </p:spPr>
        <p:txBody>
          <a:bodyPr/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</a:t>
            </a:r>
            <a:r>
              <a:rPr lang="zh-CN" altLang="en-US" sz="280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明该文法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LL(1)</a:t>
            </a:r>
            <a:r>
              <a:rPr lang="zh-CN" altLang="en-US" sz="280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endParaRPr lang="en-US" altLang="zh-CN" sz="2800" i="0" dirty="0">
              <a:solidFill>
                <a:srgbClr val="00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对于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A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b | B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a  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		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FIRST(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AaAb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) = {a}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		FIRST(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BbBa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) = {b}</a:t>
            </a:r>
            <a:br>
              <a:rPr lang="en-US" altLang="zh-CN" sz="2800" b="0" dirty="0">
                <a:cs typeface="Times New Roman" panose="02020603050405020304" pitchFamily="18" charset="0"/>
              </a:rPr>
            </a:br>
            <a:r>
              <a:rPr lang="en-US" altLang="zh-CN" sz="2800" b="0" dirty="0">
                <a:cs typeface="Times New Roman" panose="02020603050405020304" pitchFamily="18" charset="0"/>
              </a:rPr>
              <a:t>		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FIRST(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AaAb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)∩FIRST(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BbBa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) = </a:t>
            </a:r>
            <a:r>
              <a:rPr lang="el-GR" altLang="zh-CN" sz="28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Φ</a:t>
            </a:r>
            <a:br>
              <a:rPr lang="el-GR" altLang="zh-CN" sz="2800" dirty="0"/>
            </a:br>
            <a:r>
              <a:rPr lang="zh-CN" altLang="el-GR" sz="2800" i="0" dirty="0">
                <a:solidFill>
                  <a:srgbClr val="000000"/>
                </a:solidFill>
                <a:effectLst/>
                <a:latin typeface="-apple-system"/>
              </a:rPr>
              <a:t>　　</a:t>
            </a:r>
            <a:endParaRPr lang="en-US" altLang="zh-CN" sz="280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所以该文法是</a:t>
            </a:r>
            <a:r>
              <a:rPr lang="en-US" altLang="zh-CN" sz="2800" i="0" dirty="0">
                <a:solidFill>
                  <a:srgbClr val="000000"/>
                </a:solidFill>
                <a:effectLst/>
                <a:ea typeface="华文楷体" panose="02010600040101010101" pitchFamily="2" charset="-122"/>
                <a:cs typeface="Times New Roman" panose="02020603050405020304" pitchFamily="18" charset="0"/>
              </a:rPr>
              <a:t>LL(1)</a:t>
            </a:r>
            <a:r>
              <a:rPr lang="zh-CN" altLang="en-US" sz="280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文法。</a:t>
            </a:r>
            <a:endParaRPr lang="zh-CN" altLang="en-US" sz="2800" kern="12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176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8344" y="804439"/>
            <a:ext cx="8409421" cy="5322984"/>
          </a:xfrm>
        </p:spPr>
        <p:txBody>
          <a:bodyPr/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</a:t>
            </a:r>
            <a:r>
              <a:rPr lang="zh-CN" altLang="en-US" sz="280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明该文法不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SLR(1)</a:t>
            </a:r>
            <a:r>
              <a:rPr lang="zh-CN" altLang="en-US" sz="280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endParaRPr lang="en-US" altLang="zh-CN" sz="2800" i="0" dirty="0">
              <a:solidFill>
                <a:srgbClr val="00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文法的</a:t>
            </a:r>
            <a:r>
              <a:rPr lang="en-US" altLang="zh-CN" sz="2800" i="0" dirty="0">
                <a:solidFill>
                  <a:srgbClr val="000000"/>
                </a:solidFill>
                <a:effectLst/>
                <a:ea typeface="华文楷体" panose="02010600040101010101" pitchFamily="2" charset="-122"/>
                <a:cs typeface="Times New Roman" panose="02020603050405020304" pitchFamily="18" charset="0"/>
              </a:rPr>
              <a:t>LR(0)</a:t>
            </a:r>
            <a:r>
              <a:rPr lang="zh-CN" altLang="en-US" sz="280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项目集规范族为</a:t>
            </a:r>
            <a:r>
              <a:rPr lang="en-US" altLang="zh-CN" sz="280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80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　　</a:t>
            </a:r>
            <a:endParaRPr lang="en-US" altLang="zh-CN" sz="2800" i="0" dirty="0">
              <a:solidFill>
                <a:srgbClr val="00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2800" b="0" i="0" dirty="0">
                <a:solidFill>
                  <a:srgbClr val="000000"/>
                </a:solidFill>
                <a:effectLst/>
                <a:ea typeface="华文楷体" panose="02010600040101010101" pitchFamily="2" charset="-122"/>
                <a:cs typeface="Times New Roman" panose="02020603050405020304" pitchFamily="18" charset="0"/>
              </a:rPr>
              <a:t>	I0={   S’→.S </a:t>
            </a: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2800" b="0" i="0" dirty="0">
                <a:solidFill>
                  <a:srgbClr val="000000"/>
                </a:solidFill>
                <a:effectLst/>
                <a:ea typeface="华文楷体" panose="02010600040101010101" pitchFamily="2" charset="-122"/>
                <a:cs typeface="Times New Roman" panose="02020603050405020304" pitchFamily="18" charset="0"/>
              </a:rPr>
              <a:t>        		S→.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ea typeface="华文楷体" panose="02010600040101010101" pitchFamily="2" charset="-122"/>
                <a:cs typeface="Times New Roman" panose="02020603050405020304" pitchFamily="18" charset="0"/>
              </a:rPr>
              <a:t>AaAb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2800" b="0" i="0" dirty="0">
                <a:solidFill>
                  <a:srgbClr val="000000"/>
                </a:solidFill>
                <a:effectLst/>
                <a:ea typeface="华文楷体" panose="02010600040101010101" pitchFamily="2" charset="-122"/>
                <a:cs typeface="Times New Roman" panose="02020603050405020304" pitchFamily="18" charset="0"/>
              </a:rPr>
              <a:t>        		S→.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ea typeface="华文楷体" panose="02010600040101010101" pitchFamily="2" charset="-122"/>
                <a:cs typeface="Times New Roman" panose="02020603050405020304" pitchFamily="18" charset="0"/>
              </a:rPr>
              <a:t>BbBa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2800" b="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  		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ea typeface="华文楷体" panose="02010600040101010101" pitchFamily="2" charset="-122"/>
                <a:cs typeface="Times New Roman" panose="02020603050405020304" pitchFamily="18" charset="0"/>
              </a:rPr>
              <a:t>A→. </a:t>
            </a: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2800" b="0" i="0" dirty="0">
                <a:solidFill>
                  <a:srgbClr val="000000"/>
                </a:solidFill>
                <a:effectLst/>
                <a:ea typeface="华文楷体" panose="02010600040101010101" pitchFamily="2" charset="-122"/>
                <a:cs typeface="Times New Roman" panose="02020603050405020304" pitchFamily="18" charset="0"/>
              </a:rPr>
              <a:t>       		B→.}</a:t>
            </a:r>
            <a:r>
              <a:rPr lang="zh-CN" altLang="en-US" sz="280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　</a:t>
            </a:r>
            <a:endParaRPr lang="en-US" altLang="zh-CN" sz="2800" i="0" dirty="0">
              <a:solidFill>
                <a:srgbClr val="00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zh-CN" altLang="en-US" sz="2800" b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ea typeface="华文楷体" panose="02010600040101010101" pitchFamily="2" charset="-122"/>
                <a:cs typeface="Times New Roman" panose="02020603050405020304" pitchFamily="18" charset="0"/>
              </a:rPr>
              <a:t>I0</a:t>
            </a:r>
            <a:r>
              <a:rPr lang="zh-CN" altLang="en-US" sz="28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该项目中有两个可归约项目：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ea typeface="华文楷体" panose="02010600040101010101" pitchFamily="2" charset="-122"/>
                <a:cs typeface="Times New Roman" panose="02020603050405020304" pitchFamily="18" charset="0"/>
              </a:rPr>
              <a:t>A→. </a:t>
            </a:r>
            <a:r>
              <a:rPr lang="zh-CN" altLang="en-US" sz="2800" b="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与 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ea typeface="华文楷体" panose="02010600040101010101" pitchFamily="2" charset="-122"/>
                <a:cs typeface="Times New Roman" panose="02020603050405020304" pitchFamily="18" charset="0"/>
              </a:rPr>
              <a:t>B→.</a:t>
            </a: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zh-CN" altLang="en-US" sz="2800" b="0" i="0" dirty="0">
                <a:solidFill>
                  <a:srgbClr val="000000"/>
                </a:solidFill>
                <a:effectLst/>
                <a:ea typeface="华文楷体" panose="02010600040101010101" pitchFamily="2" charset="-122"/>
                <a:cs typeface="Times New Roman" panose="02020603050405020304" pitchFamily="18" charset="0"/>
              </a:rPr>
              <a:t>而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ea typeface="华文楷体" panose="02010600040101010101" pitchFamily="2" charset="-122"/>
                <a:cs typeface="Times New Roman" panose="02020603050405020304" pitchFamily="18" charset="0"/>
              </a:rPr>
              <a:t>FOLLOW(A) = {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ea typeface="华文楷体" panose="0201060004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ea typeface="华文楷体" panose="0201060004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sz="2800" b="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ea typeface="华文楷体" panose="02010600040101010101" pitchFamily="2" charset="-122"/>
                <a:cs typeface="Times New Roman" panose="02020603050405020304" pitchFamily="18" charset="0"/>
              </a:rPr>
              <a:t>FOLLOW(B) = {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ea typeface="华文楷体" panose="0201060004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ea typeface="华文楷体" panose="02010600040101010101" pitchFamily="2" charset="-122"/>
                <a:cs typeface="Times New Roman" panose="02020603050405020304" pitchFamily="18" charset="0"/>
              </a:rPr>
              <a:t>},                                   FOLLOW(A)∩FOLLOW(B) </a:t>
            </a:r>
            <a:r>
              <a:rPr lang="el-GR" altLang="zh-CN" sz="2800" b="0" i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l-GR" altLang="zh-CN" sz="2800" b="0" i="0" dirty="0">
                <a:solidFill>
                  <a:srgbClr val="333333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Φ</a:t>
            </a:r>
            <a:endParaRPr lang="en-US" altLang="zh-CN" sz="2800" b="0" i="0" dirty="0">
              <a:solidFill>
                <a:srgbClr val="000000"/>
              </a:solidFill>
              <a:effectLst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zh-CN" altLang="en-US" sz="280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产生规约</a:t>
            </a:r>
            <a:r>
              <a:rPr lang="en-US" altLang="zh-CN" sz="280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规约冲突，所以该文法不是</a:t>
            </a:r>
            <a:r>
              <a:rPr lang="en-US" altLang="zh-CN" sz="2800" i="0" dirty="0">
                <a:solidFill>
                  <a:srgbClr val="000000"/>
                </a:solidFill>
                <a:effectLst/>
                <a:ea typeface="华文楷体" panose="02010600040101010101" pitchFamily="2" charset="-122"/>
                <a:cs typeface="Times New Roman" panose="02020603050405020304" pitchFamily="18" charset="0"/>
              </a:rPr>
              <a:t>SLR(1)</a:t>
            </a:r>
            <a:r>
              <a:rPr lang="zh-CN" altLang="en-US" sz="280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文法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800" i="0" dirty="0">
              <a:solidFill>
                <a:srgbClr val="00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800" i="0" dirty="0">
              <a:solidFill>
                <a:srgbClr val="00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741164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246</Words>
  <Application>Microsoft Office PowerPoint</Application>
  <PresentationFormat>宽屏</PresentationFormat>
  <Paragraphs>27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-apple-system</vt:lpstr>
      <vt:lpstr>等线</vt:lpstr>
      <vt:lpstr>华文楷体</vt:lpstr>
      <vt:lpstr>Arial</vt:lpstr>
      <vt:lpstr>Calibri</vt:lpstr>
      <vt:lpstr>Tahoma</vt:lpstr>
      <vt:lpstr>Times New Roman</vt:lpstr>
      <vt:lpstr>Wingdings</vt:lpstr>
      <vt:lpstr>Blends</vt:lpstr>
      <vt:lpstr>习题7.2</vt:lpstr>
      <vt:lpstr>习题7.2</vt:lpstr>
      <vt:lpstr>习题7.2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习题7.2</dc:title>
  <dc:creator>李 沛森</dc:creator>
  <cp:lastModifiedBy>李 沛森</cp:lastModifiedBy>
  <cp:revision>9</cp:revision>
  <dcterms:created xsi:type="dcterms:W3CDTF">2021-03-29T11:25:12Z</dcterms:created>
  <dcterms:modified xsi:type="dcterms:W3CDTF">2021-03-29T13:13:40Z</dcterms:modified>
</cp:coreProperties>
</file>