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353" r:id="rId2"/>
    <p:sldId id="355" r:id="rId3"/>
    <p:sldId id="359" r:id="rId4"/>
    <p:sldId id="360" r:id="rId5"/>
    <p:sldId id="356" r:id="rId6"/>
    <p:sldId id="357" r:id="rId7"/>
    <p:sldId id="364" r:id="rId8"/>
    <p:sldId id="371" r:id="rId9"/>
    <p:sldId id="372" r:id="rId10"/>
    <p:sldId id="368" r:id="rId11"/>
    <p:sldId id="369" r:id="rId12"/>
    <p:sldId id="373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6" autoAdjust="0"/>
    <p:restoredTop sz="89275" autoAdjust="0"/>
  </p:normalViewPr>
  <p:slideViewPr>
    <p:cSldViewPr snapToGrid="0">
      <p:cViewPr varScale="1">
        <p:scale>
          <a:sx n="90" d="100"/>
          <a:sy n="9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8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7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2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下面是一个二义性文法：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S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S A | a	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构造出这个文法的规范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项集族。如果我们试图为这个文法构造出一个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语法分析表，必然会存在某些冲突动作。都有哪些冲突动作？假设我们使用这个语法分析表，并且在出现冲突时不确定地选择一个可能的动作。给出处理输入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abab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时的所有可能的动作序列。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58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25038"/>
              </p:ext>
            </p:extLst>
          </p:nvPr>
        </p:nvGraphicFramePr>
        <p:xfrm>
          <a:off x="261257" y="926548"/>
          <a:ext cx="7971064" cy="3341111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S7/r3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BA53B80B-B435-4918-B259-27E8F8E2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4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38075"/>
              </p:ext>
            </p:extLst>
          </p:nvPr>
        </p:nvGraphicFramePr>
        <p:xfrm>
          <a:off x="261257" y="926548"/>
          <a:ext cx="7971064" cy="5019555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817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387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aac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629285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3319DC3F-1F3E-49FD-8CD1-2DF6C652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1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94429"/>
              </p:ext>
            </p:extLst>
          </p:nvPr>
        </p:nvGraphicFramePr>
        <p:xfrm>
          <a:off x="261257" y="926548"/>
          <a:ext cx="7971064" cy="5019555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02867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02869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817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387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aac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629285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2819B928-E0FB-4B88-B57F-2E86E3EF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2-2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3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B091-6790-45BA-991E-5596A136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zh-CN" altLang="en-US" dirty="0"/>
              <a:t>构造此文法的</a:t>
            </a:r>
            <a:r>
              <a:rPr lang="en-US" altLang="zh-CN" dirty="0"/>
              <a:t>LR(0)</a:t>
            </a:r>
            <a:r>
              <a:rPr lang="zh-CN" altLang="en-US" dirty="0"/>
              <a:t>集族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259F6598-DA21-4250-A466-F894DB25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405" y="3230715"/>
            <a:ext cx="1323086" cy="1797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A→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·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 · S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SA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a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67F10E-2AD7-4062-8B08-D46BA95559F6}"/>
              </a:ext>
            </a:extLst>
          </p:cNvPr>
          <p:cNvSpPr>
            <a:spLocks noGrp="1"/>
          </p:cNvSpPr>
          <p:nvPr/>
        </p:nvSpPr>
        <p:spPr bwMode="auto">
          <a:xfrm>
            <a:off x="413341" y="2449458"/>
            <a:ext cx="1558026" cy="2236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AS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b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SA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a</a:t>
            </a:r>
            <a:endParaRPr kumimoji="1" lang="en-US" altLang="zh-CN" sz="2000" b="1" i="1" dirty="0">
              <a:solidFill>
                <a:schemeClr val="tx1"/>
              </a:solidFill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C4A2173E-FD31-4EF4-8691-FD7F960A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20" y="995537"/>
            <a:ext cx="1343695" cy="155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6C5585A-9BD2-41BE-9C8E-B7775BC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101" y="997499"/>
            <a:ext cx="1343695" cy="1797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E7A19B9C-FA26-4397-BC14-BE35F17D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850" y="1025287"/>
            <a:ext cx="1343695" cy="1528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 S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AS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5B6EF5DE-76A7-45D8-B8F0-D21B73D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668" y="1841923"/>
            <a:ext cx="1364117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 b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F13A7969-78FA-4379-A073-659F5271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43" y="3230715"/>
            <a:ext cx="1343695" cy="1559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 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SA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5855E373-1B0F-46DA-9FA7-292D2DC9B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58" y="3230715"/>
            <a:ext cx="1364304" cy="1926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srgbClr val="FF0000"/>
                </a:solidFill>
                <a:latin typeface="Times New Roman" pitchFamily="18" charset="0"/>
              </a:rPr>
              <a:t>→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AS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A→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· b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49720DED-EBB3-4CB5-A238-2DC6A880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667" y="1025287"/>
            <a:ext cx="1364118" cy="5339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rPr>
              <a:t>A→ a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endParaRPr kumimoji="1" lang="en-US" altLang="zh-CN" sz="20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386D177-DCB2-46ED-BD43-3212FDB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41" y="1034087"/>
            <a:ext cx="2094349" cy="1050258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S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S A | a	</a:t>
            </a:r>
          </a:p>
        </p:txBody>
      </p:sp>
    </p:spTree>
    <p:extLst>
      <p:ext uri="{BB962C8B-B14F-4D97-AF65-F5344CB8AC3E}">
        <p14:creationId xmlns:p14="http://schemas.microsoft.com/office/powerpoint/2010/main" val="31460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B091-6790-45BA-991E-5596A136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zh-CN" altLang="en-US" dirty="0"/>
              <a:t>构造此文法的</a:t>
            </a:r>
            <a:r>
              <a:rPr lang="en-US" altLang="zh-CN" dirty="0"/>
              <a:t>LR(0)</a:t>
            </a:r>
            <a:r>
              <a:rPr lang="zh-CN" altLang="en-US" dirty="0"/>
              <a:t>自动机</a:t>
            </a: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75539F51-F0BC-4675-82D9-0BD20EAC2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2" y="1460783"/>
            <a:ext cx="5888837" cy="492472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FEECE4EB-5E93-4E6E-80ED-20666C49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5" y="809347"/>
            <a:ext cx="6499441" cy="57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B091-6790-45BA-991E-5596A136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zh-CN" altLang="en-US" dirty="0"/>
              <a:t>构造此文法的</a:t>
            </a:r>
            <a:r>
              <a:rPr lang="en-US" altLang="zh-CN" dirty="0"/>
              <a:t>LR(0)</a:t>
            </a:r>
            <a:r>
              <a:rPr lang="zh-CN" altLang="en-US" dirty="0"/>
              <a:t>预测分析表</a:t>
            </a:r>
          </a:p>
        </p:txBody>
      </p:sp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E5AED83A-CA58-4A0C-A21A-BE05AB2B4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26173"/>
              </p:ext>
            </p:extLst>
          </p:nvPr>
        </p:nvGraphicFramePr>
        <p:xfrm>
          <a:off x="619473" y="1325774"/>
          <a:ext cx="7522032" cy="4007860"/>
        </p:xfrm>
        <a:graphic>
          <a:graphicData uri="http://schemas.openxmlformats.org/drawingml/2006/table">
            <a:tbl>
              <a:tblPr/>
              <a:tblGrid>
                <a:gridCol w="83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0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s3/r3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s4/r3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6B091-6790-45BA-991E-5596A136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1" y="142828"/>
            <a:ext cx="9754797" cy="643913"/>
          </a:xfrm>
        </p:spPr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集族</a:t>
            </a:r>
          </a:p>
        </p:txBody>
      </p:sp>
      <p:sp>
        <p:nvSpPr>
          <p:cNvPr id="79" name="Text Box 37">
            <a:extLst>
              <a:ext uri="{FF2B5EF4-FFF2-40B4-BE49-F238E27FC236}">
                <a16:creationId xmlns:a16="http://schemas.microsoft.com/office/drawing/2014/main" id="{259F6598-DA21-4250-A466-F894DB25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693" y="4019576"/>
            <a:ext cx="1628774" cy="1797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·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 · S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SA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67F10E-2AD7-4062-8B08-D46BA95559F6}"/>
              </a:ext>
            </a:extLst>
          </p:cNvPr>
          <p:cNvSpPr>
            <a:spLocks noGrp="1"/>
          </p:cNvSpPr>
          <p:nvPr/>
        </p:nvSpPr>
        <p:spPr bwMode="auto">
          <a:xfrm>
            <a:off x="689559" y="952001"/>
            <a:ext cx="1628775" cy="213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AS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b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SA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A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a</a:t>
            </a:r>
            <a:endParaRPr kumimoji="1" lang="en-US" altLang="zh-CN" sz="2000" b="1" i="1" dirty="0">
              <a:solidFill>
                <a:schemeClr val="tx1"/>
              </a:solidFill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C4A2173E-FD31-4EF4-8691-FD7F960A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90" y="952001"/>
            <a:ext cx="1628775" cy="155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$/a/b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6C5585A-9BD2-41BE-9C8E-B7775BC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579" y="2766611"/>
            <a:ext cx="1628775" cy="1797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sz="1600" b="1" i="1">
                <a:solidFill>
                  <a:prstClr val="black"/>
                </a:solidFill>
                <a:latin typeface="Times New Roman" pitchFamily="18" charset="0"/>
              </a:rPr>
              <a:t>,</a:t>
            </a:r>
            <a:r>
              <a:rPr lang="en-US" altLang="zh-CN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$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A,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E7A19B9C-FA26-4397-BC14-BE35F17D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90" y="4818297"/>
            <a:ext cx="1628775" cy="1528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 S </a:t>
            </a:r>
            <a:r>
              <a:rPr kumimoji="1" lang="en-US" altLang="zh-CN" sz="1600" b="1" i="1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altLang="zh-CN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AS </a:t>
            </a:r>
            <a:r>
              <a:rPr lang="en-US" altLang="zh-CN" sz="16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5B6EF5DE-76A7-45D8-B8F0-D21B73D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882" y="1572188"/>
            <a:ext cx="1628775" cy="585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 b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F13A7969-78FA-4379-A073-659F5271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693" y="2311640"/>
            <a:ext cx="1628774" cy="155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 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SA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5855E373-1B0F-46DA-9FA7-292D2DC9B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74" y="963553"/>
            <a:ext cx="1628774" cy="1803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8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</a:rPr>
              <a:t>→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, 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$/a/b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b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49720DED-EBB3-4CB5-A238-2DC6A880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882" y="952001"/>
            <a:ext cx="1628775" cy="528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AC7877B7-75C2-460F-8C21-4A2783EB7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692" y="5935592"/>
            <a:ext cx="1628775" cy="585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 b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, 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D52B70D-21E2-45E4-B844-4338DB01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74" y="2880157"/>
            <a:ext cx="1628774" cy="1803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9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</a:rPr>
              <a:t>→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, </a:t>
            </a:r>
            <a:r>
              <a:rPr lang="en-US" altLang="zh-CN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 </a:t>
            </a:r>
            <a:r>
              <a:rPr kumimoji="1"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 ,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AS ,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b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E96218E5-A073-4103-9479-8C1D0135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74" y="4829615"/>
            <a:ext cx="1628774" cy="155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A · S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S→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, a/b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SA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, a/b</a:t>
            </a:r>
            <a:endParaRPr kumimoji="1" lang="en-US" altLang="zh-CN" sz="1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3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E292F43D-369D-496F-8294-7D3D01CB4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22328"/>
              </p:ext>
            </p:extLst>
          </p:nvPr>
        </p:nvGraphicFramePr>
        <p:xfrm>
          <a:off x="576943" y="1081225"/>
          <a:ext cx="7522032" cy="5219362"/>
        </p:xfrm>
        <a:graphic>
          <a:graphicData uri="http://schemas.openxmlformats.org/drawingml/2006/table">
            <a:tbl>
              <a:tblPr/>
              <a:tblGrid>
                <a:gridCol w="83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0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s3/r3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s7/r3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8178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3871"/>
                  </a:ext>
                </a:extLst>
              </a:tr>
              <a:tr h="329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629285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0C5D956F-9B6A-484A-9276-68A7D1720D1F}"/>
              </a:ext>
            </a:extLst>
          </p:cNvPr>
          <p:cNvSpPr txBox="1">
            <a:spLocks/>
          </p:cNvSpPr>
          <p:nvPr/>
        </p:nvSpPr>
        <p:spPr bwMode="auto">
          <a:xfrm>
            <a:off x="686600" y="131138"/>
            <a:ext cx="8116391" cy="64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0" i="0" baseline="0">
                <a:solidFill>
                  <a:schemeClr val="tx2"/>
                </a:solidFill>
                <a:latin typeface="Times New Roman" pitchFamily="18" charset="0"/>
                <a:ea typeface="楷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构造此文法的</a:t>
            </a:r>
            <a:r>
              <a:rPr lang="en-US" altLang="zh-CN" kern="0" dirty="0"/>
              <a:t>LR(1)</a:t>
            </a:r>
            <a:r>
              <a:rPr lang="zh-CN" altLang="en-US" kern="0" dirty="0"/>
              <a:t>预测分析表</a:t>
            </a:r>
          </a:p>
        </p:txBody>
      </p:sp>
    </p:spTree>
    <p:extLst>
      <p:ext uri="{BB962C8B-B14F-4D97-AF65-F5344CB8AC3E}">
        <p14:creationId xmlns:p14="http://schemas.microsoft.com/office/powerpoint/2010/main" val="398391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4412"/>
              </p:ext>
            </p:extLst>
          </p:nvPr>
        </p:nvGraphicFramePr>
        <p:xfrm>
          <a:off x="627017" y="1288680"/>
          <a:ext cx="7971064" cy="2501889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s3/r1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2BA23204-0FDB-4590-A424-F1F6663D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55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/>
        </p:nvGraphicFramePr>
        <p:xfrm>
          <a:off x="261257" y="926548"/>
          <a:ext cx="7971064" cy="5439166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817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387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62928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7794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D82198DA-1404-4BDB-A252-CE54BCC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1-1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38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34052E25-BC11-4262-B6BD-A9AD6AB3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43767"/>
              </p:ext>
            </p:extLst>
          </p:nvPr>
        </p:nvGraphicFramePr>
        <p:xfrm>
          <a:off x="261257" y="926548"/>
          <a:ext cx="7971064" cy="5019555"/>
        </p:xfrm>
        <a:graphic>
          <a:graphicData uri="http://schemas.openxmlformats.org/drawingml/2006/table">
            <a:tbl>
              <a:tblPr/>
              <a:tblGrid>
                <a:gridCol w="113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9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20" marR="91420" marT="34277" marB="342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符号栈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输入串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028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#AS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ab#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013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016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b#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302044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0167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#SAb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8178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0169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#SAS</a:t>
                      </a: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3871"/>
                  </a:ext>
                </a:extLst>
              </a:tr>
              <a:tr h="419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#S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#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20" marR="91420" marT="34277" marB="342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7794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D82198DA-1404-4BDB-A252-CE54BCC1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2" y="165434"/>
            <a:ext cx="8116391" cy="643913"/>
          </a:xfrm>
        </p:spPr>
        <p:txBody>
          <a:bodyPr/>
          <a:lstStyle/>
          <a:p>
            <a:r>
              <a:rPr lang="en-US" altLang="zh-CN" dirty="0"/>
              <a:t>1-2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191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Words>1360</Words>
  <Application>Microsoft Office PowerPoint</Application>
  <PresentationFormat>全屏显示(4:3)</PresentationFormat>
  <Paragraphs>559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Monotype Sorts</vt:lpstr>
      <vt:lpstr>华文楷体</vt:lpstr>
      <vt:lpstr>楷体</vt:lpstr>
      <vt:lpstr>Arial</vt:lpstr>
      <vt:lpstr>Calibri</vt:lpstr>
      <vt:lpstr>Symbol</vt:lpstr>
      <vt:lpstr>Tahoma</vt:lpstr>
      <vt:lpstr>Times New Roman</vt:lpstr>
      <vt:lpstr>Wingdings</vt:lpstr>
      <vt:lpstr>Blends</vt:lpstr>
      <vt:lpstr>习题7.4</vt:lpstr>
      <vt:lpstr>构造此文法的LR(0)集族</vt:lpstr>
      <vt:lpstr>构造此文法的LR(0)自动机</vt:lpstr>
      <vt:lpstr>构造此文法的LR(0)预测分析表</vt:lpstr>
      <vt:lpstr>LR (1)集族</vt:lpstr>
      <vt:lpstr>PowerPoint 演示文稿</vt:lpstr>
      <vt:lpstr>1</vt:lpstr>
      <vt:lpstr>1-1</vt:lpstr>
      <vt:lpstr>1-2</vt:lpstr>
      <vt:lpstr>2</vt:lpstr>
      <vt:lpstr>2-1</vt:lpstr>
      <vt:lpstr>2-2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爱 你</cp:lastModifiedBy>
  <cp:revision>236</cp:revision>
  <cp:lastPrinted>2020-01-12T02:45:29Z</cp:lastPrinted>
  <dcterms:created xsi:type="dcterms:W3CDTF">2016-09-11T10:44:03Z</dcterms:created>
  <dcterms:modified xsi:type="dcterms:W3CDTF">2021-03-29T14:01:53Z</dcterms:modified>
</cp:coreProperties>
</file>