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359" r:id="rId3"/>
    <p:sldId id="386" r:id="rId5"/>
    <p:sldId id="407" r:id="rId6"/>
    <p:sldId id="408" r:id="rId7"/>
    <p:sldId id="406" r:id="rId8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7182"/>
    <a:srgbClr val="F2E4FB"/>
    <a:srgbClr val="9CA391"/>
    <a:srgbClr val="E3CFD1"/>
    <a:srgbClr val="F2E4FD"/>
    <a:srgbClr val="FEFBEC"/>
    <a:srgbClr val="FBEADA"/>
    <a:srgbClr val="E3CAB4"/>
    <a:srgbClr val="CDB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24"/>
    <p:restoredTop sz="94682"/>
  </p:normalViewPr>
  <p:slideViewPr>
    <p:cSldViewPr snapToGrid="0" snapToObjects="1">
      <p:cViewPr varScale="1">
        <p:scale>
          <a:sx n="70" d="100"/>
          <a:sy n="70" d="100"/>
        </p:scale>
        <p:origin x="696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4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 userDrawn="1"/>
        </p:nvCxnSpPr>
        <p:spPr>
          <a:xfrm flipH="1">
            <a:off x="225287" y="-251791"/>
            <a:ext cx="226530" cy="689113"/>
          </a:xfrm>
          <a:prstGeom prst="line">
            <a:avLst/>
          </a:prstGeom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4"/>
          <p:cNvCxnSpPr/>
          <p:nvPr userDrawn="1"/>
        </p:nvCxnSpPr>
        <p:spPr>
          <a:xfrm flipH="1">
            <a:off x="-237410" y="-13392"/>
            <a:ext cx="716239" cy="556315"/>
          </a:xfrm>
          <a:prstGeom prst="line">
            <a:avLst/>
          </a:prstGeom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角三角形 1"/>
          <p:cNvSpPr/>
          <p:nvPr userDrawn="1"/>
        </p:nvSpPr>
        <p:spPr>
          <a:xfrm rot="14400000">
            <a:off x="-639564" y="-192553"/>
            <a:ext cx="988316" cy="808622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14400000">
            <a:off x="-3647980" y="619468"/>
            <a:ext cx="6200603" cy="5073221"/>
          </a:xfrm>
          <a:prstGeom prst="rtTriangle">
            <a:avLst/>
          </a:prstGeom>
          <a:solidFill>
            <a:srgbClr val="E3CAB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3CAB4"/>
              </a:solidFill>
              <a:cs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023842" y="1871267"/>
            <a:ext cx="431609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600">
                <a:solidFill>
                  <a:srgbClr val="7E7182"/>
                </a:solidFill>
              </a:rPr>
              <a:t>习题</a:t>
            </a:r>
            <a:r>
              <a:rPr kumimoji="1" lang="en-US" altLang="zh-CN" sz="9600">
                <a:solidFill>
                  <a:srgbClr val="7E7182"/>
                </a:solidFill>
              </a:rPr>
              <a:t>8.1</a:t>
            </a:r>
            <a:endParaRPr kumimoji="1" lang="en-US" altLang="zh-CN" sz="9600">
              <a:solidFill>
                <a:srgbClr val="7E718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96807" y="4911647"/>
            <a:ext cx="268859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rgbClr val="7E7182"/>
                </a:solidFill>
              </a:rPr>
              <a:t>1183710204</a:t>
            </a:r>
            <a:endParaRPr kumimoji="1" lang="en-US" altLang="zh-CN" sz="3600">
              <a:solidFill>
                <a:srgbClr val="7E7182"/>
              </a:solidFill>
            </a:endParaRPr>
          </a:p>
          <a:p>
            <a:r>
              <a:rPr kumimoji="1" lang="zh-CN" altLang="en-US" sz="3600">
                <a:solidFill>
                  <a:srgbClr val="7E7182"/>
                </a:solidFill>
              </a:rPr>
              <a:t>董肇会</a:t>
            </a:r>
            <a:endParaRPr kumimoji="1" lang="zh-CN" altLang="en-US" sz="3600">
              <a:solidFill>
                <a:srgbClr val="7E7182"/>
              </a:solidFill>
            </a:endParaRPr>
          </a:p>
        </p:txBody>
      </p:sp>
      <p:sp>
        <p:nvSpPr>
          <p:cNvPr id="15" name="等腰三角形 14"/>
          <p:cNvSpPr/>
          <p:nvPr/>
        </p:nvSpPr>
        <p:spPr>
          <a:xfrm flipV="1">
            <a:off x="11176820" y="-62"/>
            <a:ext cx="1015660" cy="653564"/>
          </a:xfrm>
          <a:prstGeom prst="triangle">
            <a:avLst/>
          </a:prstGeom>
          <a:solidFill>
            <a:srgbClr val="CDB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5" grpId="0"/>
      <p:bldP spid="2" grpId="0"/>
      <p:bldP spid="1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" y="901700"/>
            <a:ext cx="7917180" cy="5853430"/>
          </a:xfrm>
          <a:prstGeom prst="rect">
            <a:avLst/>
          </a:prstGeom>
        </p:spPr>
      </p:pic>
      <p:cxnSp>
        <p:nvCxnSpPr>
          <p:cNvPr id="59" name="直接连接符 58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4480561" y="345292"/>
            <a:ext cx="32308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(1)(3+4)*(5+6)n</a:t>
            </a:r>
            <a:endParaRPr lang="zh-CN" altLang="en-US" sz="3200" dirty="0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graphicFrame>
        <p:nvGraphicFramePr>
          <p:cNvPr id="32" name="表格 31"/>
          <p:cNvGraphicFramePr/>
          <p:nvPr>
            <p:custDataLst>
              <p:tags r:id="rId2"/>
            </p:custDataLst>
          </p:nvPr>
        </p:nvGraphicFramePr>
        <p:xfrm>
          <a:off x="7452360" y="994410"/>
          <a:ext cx="463550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7750"/>
                <a:gridCol w="231775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产生式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语义规则</a:t>
                      </a:r>
                      <a:endParaRPr lang="zh-CN" altLang="en-US"/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1)  L</a:t>
                      </a:r>
                      <a:r>
                        <a:rPr lang="zh-CN" altLang="en-US"/>
                        <a:t>➡</a:t>
                      </a:r>
                      <a:r>
                        <a:rPr lang="en-US" altLang="zh-CN"/>
                        <a:t>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L.val=E.val</a:t>
                      </a:r>
                      <a:endParaRPr lang="en-US" altLang="zh-CN"/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2)  E</a:t>
                      </a:r>
                      <a:r>
                        <a:rPr lang="zh-CN" altLang="en-US" sz="1800">
                          <a:sym typeface="+mn-ea"/>
                        </a:rPr>
                        <a:t>➡</a:t>
                      </a:r>
                      <a:r>
                        <a:rPr lang="en-US" altLang="zh-CN" sz="1800">
                          <a:sym typeface="+mn-ea"/>
                        </a:rPr>
                        <a:t>E1+T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E.val=E1.val+T.val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3)  E</a:t>
                      </a:r>
                      <a:r>
                        <a:rPr lang="zh-CN" altLang="en-US" sz="1800">
                          <a:sym typeface="+mn-ea"/>
                        </a:rPr>
                        <a:t>➡</a:t>
                      </a:r>
                      <a:r>
                        <a:rPr lang="en-US" altLang="zh-CN" sz="1800">
                          <a:sym typeface="+mn-ea"/>
                        </a:rPr>
                        <a:t>T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E.val=T.val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4)  T</a:t>
                      </a:r>
                      <a:r>
                        <a:rPr lang="zh-CN" altLang="en-US" sz="1800">
                          <a:sym typeface="+mn-ea"/>
                        </a:rPr>
                        <a:t>➡</a:t>
                      </a:r>
                      <a:r>
                        <a:rPr lang="en-US" altLang="zh-CN" sz="1800">
                          <a:sym typeface="+mn-ea"/>
                        </a:rPr>
                        <a:t>T1*F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T.val=T1.val</a:t>
                      </a:r>
                      <a:r>
                        <a:rPr lang="zh-CN" altLang="en-US"/>
                        <a:t>×</a:t>
                      </a:r>
                      <a:r>
                        <a:rPr lang="en-US" altLang="zh-CN"/>
                        <a:t>F.val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5)  T</a:t>
                      </a:r>
                      <a:r>
                        <a:rPr lang="zh-CN" altLang="en-US" sz="1800">
                          <a:sym typeface="+mn-ea"/>
                        </a:rPr>
                        <a:t>➡</a:t>
                      </a:r>
                      <a:r>
                        <a:rPr lang="en-US" altLang="zh-CN" sz="1800">
                          <a:sym typeface="+mn-ea"/>
                        </a:rPr>
                        <a:t>F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T.val=F.val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6)  F</a:t>
                      </a:r>
                      <a:r>
                        <a:rPr lang="zh-CN" altLang="en-US" sz="1800">
                          <a:sym typeface="+mn-ea"/>
                        </a:rPr>
                        <a:t>➡</a:t>
                      </a:r>
                      <a:r>
                        <a:rPr lang="en-US" altLang="zh-CN" sz="1800">
                          <a:sym typeface="+mn-ea"/>
                        </a:rPr>
                        <a:t>(E)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 err="1"/>
                        <a:t>F.val</a:t>
                      </a:r>
                      <a:r>
                        <a:rPr lang="en-US" altLang="zh-CN" dirty="0"/>
                        <a:t>=</a:t>
                      </a:r>
                      <a:r>
                        <a:rPr lang="en-US" altLang="zh-CN" dirty="0" err="1"/>
                        <a:t>E.val</a:t>
                      </a:r>
                      <a:endParaRPr lang="en-US" altLang="zh-CN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7)  F</a:t>
                      </a:r>
                      <a:r>
                        <a:rPr lang="zh-CN" altLang="en-US" sz="1800">
                          <a:sym typeface="+mn-ea"/>
                        </a:rPr>
                        <a:t>➡</a:t>
                      </a:r>
                      <a:r>
                        <a:rPr lang="en-US" altLang="zh-CN" sz="1800">
                          <a:sym typeface="+mn-ea"/>
                        </a:rPr>
                        <a:t>digit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 err="1"/>
                        <a:t>F.val</a:t>
                      </a:r>
                      <a:r>
                        <a:rPr lang="en-US" altLang="zh-CN" dirty="0"/>
                        <a:t>=</a:t>
                      </a:r>
                      <a:r>
                        <a:rPr lang="en-US" altLang="zh-CN" dirty="0" err="1"/>
                        <a:t>digit.lexval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" y="927100"/>
            <a:ext cx="7313930" cy="5862320"/>
          </a:xfrm>
          <a:prstGeom prst="rect">
            <a:avLst/>
          </a:prstGeom>
        </p:spPr>
      </p:pic>
      <p:cxnSp>
        <p:nvCxnSpPr>
          <p:cNvPr id="59" name="直接连接符 58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4480561" y="345292"/>
            <a:ext cx="32308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(2)1*2*3*(4+5)n</a:t>
            </a:r>
            <a:endParaRPr lang="zh-CN" altLang="en-US" sz="3200" dirty="0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graphicFrame>
        <p:nvGraphicFramePr>
          <p:cNvPr id="108" name="表格 107"/>
          <p:cNvGraphicFramePr/>
          <p:nvPr>
            <p:custDataLst>
              <p:tags r:id="rId2"/>
            </p:custDataLst>
          </p:nvPr>
        </p:nvGraphicFramePr>
        <p:xfrm>
          <a:off x="7452360" y="994410"/>
          <a:ext cx="463550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7750"/>
                <a:gridCol w="2317750"/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产生式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语义规则</a:t>
                      </a:r>
                      <a:endParaRPr lang="zh-CN" altLang="en-US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1)  L</a:t>
                      </a:r>
                      <a:r>
                        <a:rPr lang="zh-CN" altLang="en-US"/>
                        <a:t>➡</a:t>
                      </a:r>
                      <a:r>
                        <a:rPr lang="en-US" altLang="zh-CN"/>
                        <a:t>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L.val=E.val</a:t>
                      </a:r>
                      <a:endParaRPr lang="en-US" altLang="zh-CN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2)  E</a:t>
                      </a:r>
                      <a:r>
                        <a:rPr lang="zh-CN" altLang="en-US" sz="1800">
                          <a:sym typeface="+mn-ea"/>
                        </a:rPr>
                        <a:t>➡</a:t>
                      </a:r>
                      <a:r>
                        <a:rPr lang="en-US" altLang="zh-CN" sz="1800">
                          <a:sym typeface="+mn-ea"/>
                        </a:rPr>
                        <a:t>E1+T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E.val=E1.val+T.val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3)  E</a:t>
                      </a:r>
                      <a:r>
                        <a:rPr lang="zh-CN" altLang="en-US" sz="1800">
                          <a:sym typeface="+mn-ea"/>
                        </a:rPr>
                        <a:t>➡</a:t>
                      </a:r>
                      <a:r>
                        <a:rPr lang="en-US" altLang="zh-CN" sz="1800">
                          <a:sym typeface="+mn-ea"/>
                        </a:rPr>
                        <a:t>T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E.val=T.val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4)  T</a:t>
                      </a:r>
                      <a:r>
                        <a:rPr lang="zh-CN" altLang="en-US" sz="1800">
                          <a:sym typeface="+mn-ea"/>
                        </a:rPr>
                        <a:t>➡</a:t>
                      </a:r>
                      <a:r>
                        <a:rPr lang="en-US" altLang="zh-CN" sz="1800">
                          <a:sym typeface="+mn-ea"/>
                        </a:rPr>
                        <a:t>T1*F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T.val=T1.val</a:t>
                      </a:r>
                      <a:r>
                        <a:rPr lang="zh-CN" altLang="en-US"/>
                        <a:t>×</a:t>
                      </a:r>
                      <a:r>
                        <a:rPr lang="en-US" altLang="zh-CN"/>
                        <a:t>F.val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5)  T</a:t>
                      </a:r>
                      <a:r>
                        <a:rPr lang="zh-CN" altLang="en-US" sz="1800">
                          <a:sym typeface="+mn-ea"/>
                        </a:rPr>
                        <a:t>➡</a:t>
                      </a:r>
                      <a:r>
                        <a:rPr lang="en-US" altLang="zh-CN" sz="1800">
                          <a:sym typeface="+mn-ea"/>
                        </a:rPr>
                        <a:t>F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T.val=F.val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6)  F</a:t>
                      </a:r>
                      <a:r>
                        <a:rPr lang="zh-CN" altLang="en-US" sz="1800">
                          <a:sym typeface="+mn-ea"/>
                        </a:rPr>
                        <a:t>➡</a:t>
                      </a:r>
                      <a:r>
                        <a:rPr lang="en-US" altLang="zh-CN" sz="1800">
                          <a:sym typeface="+mn-ea"/>
                        </a:rPr>
                        <a:t>(E)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err="1"/>
                        <a:t>F.val</a:t>
                      </a:r>
                      <a:r>
                        <a:rPr lang="en-US" altLang="zh-CN" dirty="0"/>
                        <a:t>=</a:t>
                      </a:r>
                      <a:r>
                        <a:rPr lang="en-US" altLang="zh-CN" dirty="0" err="1"/>
                        <a:t>E.val</a:t>
                      </a:r>
                      <a:endParaRPr lang="en-US" altLang="zh-CN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7)  F</a:t>
                      </a:r>
                      <a:r>
                        <a:rPr lang="zh-CN" altLang="en-US" sz="1800">
                          <a:sym typeface="+mn-ea"/>
                        </a:rPr>
                        <a:t>➡</a:t>
                      </a:r>
                      <a:r>
                        <a:rPr lang="en-US" altLang="zh-CN" sz="1800">
                          <a:sym typeface="+mn-ea"/>
                        </a:rPr>
                        <a:t>digit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err="1"/>
                        <a:t>F.val</a:t>
                      </a:r>
                      <a:r>
                        <a:rPr lang="en-US" altLang="zh-CN" dirty="0"/>
                        <a:t>=</a:t>
                      </a:r>
                      <a:r>
                        <a:rPr lang="en-US" altLang="zh-CN" dirty="0" err="1"/>
                        <a:t>digit.lexval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75" y="929005"/>
            <a:ext cx="7325995" cy="5923915"/>
          </a:xfrm>
          <a:prstGeom prst="rect">
            <a:avLst/>
          </a:prstGeom>
        </p:spPr>
      </p:pic>
      <p:cxnSp>
        <p:nvCxnSpPr>
          <p:cNvPr id="59" name="直接连接符 58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4074161" y="345292"/>
            <a:ext cx="40436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(3)(9+8*(7+6)+5)*4n</a:t>
            </a:r>
            <a:endParaRPr lang="zh-CN" altLang="en-US" sz="3200" dirty="0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graphicFrame>
        <p:nvGraphicFramePr>
          <p:cNvPr id="108" name="表格 107"/>
          <p:cNvGraphicFramePr/>
          <p:nvPr>
            <p:custDataLst>
              <p:tags r:id="rId2"/>
            </p:custDataLst>
          </p:nvPr>
        </p:nvGraphicFramePr>
        <p:xfrm>
          <a:off x="7452360" y="994410"/>
          <a:ext cx="463550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7750"/>
                <a:gridCol w="2317750"/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产生式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语义规则</a:t>
                      </a:r>
                      <a:endParaRPr lang="zh-CN" altLang="en-US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1)  L</a:t>
                      </a:r>
                      <a:r>
                        <a:rPr lang="zh-CN" altLang="en-US"/>
                        <a:t>➡</a:t>
                      </a:r>
                      <a:r>
                        <a:rPr lang="en-US" altLang="zh-CN"/>
                        <a:t>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L.val=E.val</a:t>
                      </a:r>
                      <a:endParaRPr lang="en-US" altLang="zh-CN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2)  E</a:t>
                      </a:r>
                      <a:r>
                        <a:rPr lang="zh-CN" altLang="en-US" sz="1800">
                          <a:sym typeface="+mn-ea"/>
                        </a:rPr>
                        <a:t>➡</a:t>
                      </a:r>
                      <a:r>
                        <a:rPr lang="en-US" altLang="zh-CN" sz="1800">
                          <a:sym typeface="+mn-ea"/>
                        </a:rPr>
                        <a:t>E1+T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E.val=E1.val+T.val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3)  E</a:t>
                      </a:r>
                      <a:r>
                        <a:rPr lang="zh-CN" altLang="en-US" sz="1800">
                          <a:sym typeface="+mn-ea"/>
                        </a:rPr>
                        <a:t>➡</a:t>
                      </a:r>
                      <a:r>
                        <a:rPr lang="en-US" altLang="zh-CN" sz="1800">
                          <a:sym typeface="+mn-ea"/>
                        </a:rPr>
                        <a:t>T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E.val=T.val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4)  T</a:t>
                      </a:r>
                      <a:r>
                        <a:rPr lang="zh-CN" altLang="en-US" sz="1800">
                          <a:sym typeface="+mn-ea"/>
                        </a:rPr>
                        <a:t>➡</a:t>
                      </a:r>
                      <a:r>
                        <a:rPr lang="en-US" altLang="zh-CN" sz="1800">
                          <a:sym typeface="+mn-ea"/>
                        </a:rPr>
                        <a:t>T1*F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T.val=T1.val</a:t>
                      </a:r>
                      <a:r>
                        <a:rPr lang="zh-CN" altLang="en-US"/>
                        <a:t>×</a:t>
                      </a:r>
                      <a:r>
                        <a:rPr lang="en-US" altLang="zh-CN"/>
                        <a:t>F.val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5)  T</a:t>
                      </a:r>
                      <a:r>
                        <a:rPr lang="zh-CN" altLang="en-US" sz="1800">
                          <a:sym typeface="+mn-ea"/>
                        </a:rPr>
                        <a:t>➡</a:t>
                      </a:r>
                      <a:r>
                        <a:rPr lang="en-US" altLang="zh-CN" sz="1800">
                          <a:sym typeface="+mn-ea"/>
                        </a:rPr>
                        <a:t>F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T.val=F.val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6)  F</a:t>
                      </a:r>
                      <a:r>
                        <a:rPr lang="zh-CN" altLang="en-US" sz="1800">
                          <a:sym typeface="+mn-ea"/>
                        </a:rPr>
                        <a:t>➡</a:t>
                      </a:r>
                      <a:r>
                        <a:rPr lang="en-US" altLang="zh-CN" sz="1800">
                          <a:sym typeface="+mn-ea"/>
                        </a:rPr>
                        <a:t>(E)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F.val=E.val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7)  F</a:t>
                      </a:r>
                      <a:r>
                        <a:rPr lang="zh-CN" altLang="en-US" sz="1800">
                          <a:sym typeface="+mn-ea"/>
                        </a:rPr>
                        <a:t>➡</a:t>
                      </a:r>
                      <a:r>
                        <a:rPr lang="en-US" altLang="zh-CN" sz="1800">
                          <a:sym typeface="+mn-ea"/>
                        </a:rPr>
                        <a:t>digit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F.val=digit.lexval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14400000">
            <a:off x="-3647980" y="619468"/>
            <a:ext cx="6200603" cy="5073221"/>
          </a:xfrm>
          <a:prstGeom prst="rtTriangle">
            <a:avLst/>
          </a:prstGeom>
          <a:solidFill>
            <a:srgbClr val="E3CAB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3CAB4"/>
              </a:solidFill>
              <a:cs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889222" y="1593137"/>
            <a:ext cx="749236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6000">
                <a:solidFill>
                  <a:srgbClr val="7E7182"/>
                </a:solidFill>
              </a:rPr>
              <a:t>THANKS FOR YOUR</a:t>
            </a:r>
            <a:endParaRPr kumimoji="1" lang="en-US" altLang="zh-CN" sz="6000">
              <a:solidFill>
                <a:srgbClr val="7E7182"/>
              </a:solidFill>
            </a:endParaRPr>
          </a:p>
          <a:p>
            <a:pPr algn="ctr"/>
            <a:r>
              <a:rPr kumimoji="1" lang="en-US" altLang="zh-CN" sz="6000">
                <a:solidFill>
                  <a:srgbClr val="7E7182"/>
                </a:solidFill>
              </a:rPr>
              <a:t>WATCHING</a:t>
            </a:r>
            <a:endParaRPr kumimoji="1" lang="en-US" altLang="zh-CN" sz="6000">
              <a:solidFill>
                <a:srgbClr val="7E7182"/>
              </a:solidFill>
            </a:endParaRPr>
          </a:p>
        </p:txBody>
      </p:sp>
      <p:sp>
        <p:nvSpPr>
          <p:cNvPr id="15" name="等腰三角形 14"/>
          <p:cNvSpPr/>
          <p:nvPr/>
        </p:nvSpPr>
        <p:spPr>
          <a:xfrm flipV="1">
            <a:off x="11176820" y="-62"/>
            <a:ext cx="1015660" cy="653564"/>
          </a:xfrm>
          <a:prstGeom prst="triangle">
            <a:avLst/>
          </a:prstGeom>
          <a:solidFill>
            <a:srgbClr val="CDB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96807" y="4911647"/>
            <a:ext cx="268859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rgbClr val="7E7182"/>
                </a:solidFill>
              </a:rPr>
              <a:t>1183710204</a:t>
            </a:r>
            <a:endParaRPr kumimoji="1" lang="en-US" altLang="zh-CN" sz="3600">
              <a:solidFill>
                <a:srgbClr val="7E7182"/>
              </a:solidFill>
            </a:endParaRPr>
          </a:p>
          <a:p>
            <a:r>
              <a:rPr kumimoji="1" lang="zh-CN" altLang="en-US" sz="3600">
                <a:solidFill>
                  <a:srgbClr val="7E7182"/>
                </a:solidFill>
              </a:rPr>
              <a:t>董肇会</a:t>
            </a:r>
            <a:endParaRPr kumimoji="1" lang="zh-CN" altLang="en-US" sz="3600">
              <a:solidFill>
                <a:srgbClr val="7E718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5" grpId="0"/>
      <p:bldP spid="15" grpId="0" bldLvl="0" animBg="1"/>
      <p:bldP spid="3" grpId="0"/>
    </p:bldLst>
  </p:timing>
</p:sld>
</file>

<file path=ppt/tags/tag1.xml><?xml version="1.0" encoding="utf-8"?>
<p:tagLst xmlns:p="http://schemas.openxmlformats.org/presentationml/2006/main">
  <p:tag name="KSO_WM_UNIT_TABLE_BEAUTIFY" val="smartTable{c1e44665-608f-47c7-a9de-d6f8eab17b77}"/>
</p:tagLst>
</file>

<file path=ppt/tags/tag2.xml><?xml version="1.0" encoding="utf-8"?>
<p:tagLst xmlns:p="http://schemas.openxmlformats.org/presentationml/2006/main">
  <p:tag name="KSO_WM_UNIT_TABLE_BEAUTIFY" val="smartTable{f86a4b2a-0545-4530-9b5a-c3aba83589e4}"/>
</p:tagLst>
</file>

<file path=ppt/tags/tag3.xml><?xml version="1.0" encoding="utf-8"?>
<p:tagLst xmlns:p="http://schemas.openxmlformats.org/presentationml/2006/main">
  <p:tag name="KSO_WM_UNIT_TABLE_BEAUTIFY" val="smartTable{2dcd7c74-a118-4f87-8f2e-0067c78f86d4}"/>
</p:tagLst>
</file>

<file path=ppt/tags/tag4.xml><?xml version="1.0" encoding="utf-8"?>
<p:tagLst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</Words>
  <Application>WPS 演示</Application>
  <PresentationFormat>宽屏</PresentationFormat>
  <Paragraphs>113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Arial</vt:lpstr>
      <vt:lpstr>字魂58号-创中黑</vt:lpstr>
      <vt:lpstr>SimHei</vt:lpstr>
      <vt:lpstr>思源黑体 CN Regular</vt:lpstr>
      <vt:lpstr>Microsoft YaHei</vt:lpstr>
      <vt:lpstr>Arial Unicode MS</vt:lpstr>
      <vt:lpstr>DengXian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王凯然</cp:lastModifiedBy>
  <cp:revision>658</cp:revision>
  <dcterms:created xsi:type="dcterms:W3CDTF">2018-06-17T04:53:00Z</dcterms:created>
  <dcterms:modified xsi:type="dcterms:W3CDTF">2021-03-31T12:29:08Z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KSOTemplateUUID">
    <vt:lpwstr>v1.0_mb_I7yqyJvcnXzgF8sUwWA8Vg==</vt:lpwstr>
  </property>
</Properties>
</file>