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5" r:id="rId2"/>
    <p:sldId id="316" r:id="rId3"/>
    <p:sldId id="32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D48"/>
    <a:srgbClr val="B9965A"/>
    <a:srgbClr val="F4F0ED"/>
    <a:srgbClr val="E1DCB3"/>
    <a:srgbClr val="F3EFEC"/>
    <a:srgbClr val="F2EEEB"/>
    <a:srgbClr val="F2EDEA"/>
    <a:srgbClr val="FCF8F7"/>
    <a:srgbClr val="FDF9F8"/>
    <a:srgbClr val="FB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08" autoAdjust="0"/>
  </p:normalViewPr>
  <p:slideViewPr>
    <p:cSldViewPr snapToGrid="0">
      <p:cViewPr varScale="1">
        <p:scale>
          <a:sx n="64" d="100"/>
          <a:sy n="64" d="100"/>
        </p:scale>
        <p:origin x="7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8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43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CD0D42E-74C3-4EE9-BC52-1B875A6A8E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77" t="-1" b="11632"/>
          <a:stretch/>
        </p:blipFill>
        <p:spPr>
          <a:xfrm rot="18998868" flipH="1">
            <a:off x="7860417" y="-825392"/>
            <a:ext cx="5159023" cy="5454231"/>
          </a:xfrm>
          <a:custGeom>
            <a:avLst/>
            <a:gdLst>
              <a:gd name="connsiteX0" fmla="*/ 2697931 w 5159023"/>
              <a:gd name="connsiteY0" fmla="*/ 0 h 5454231"/>
              <a:gd name="connsiteX1" fmla="*/ 0 w 5159023"/>
              <a:gd name="connsiteY1" fmla="*/ 2547046 h 5454231"/>
              <a:gd name="connsiteX2" fmla="*/ 2744599 w 5159023"/>
              <a:gd name="connsiteY2" fmla="*/ 5454231 h 5454231"/>
              <a:gd name="connsiteX3" fmla="*/ 5159023 w 5159023"/>
              <a:gd name="connsiteY3" fmla="*/ 3174836 h 5454231"/>
              <a:gd name="connsiteX4" fmla="*/ 5159023 w 5159023"/>
              <a:gd name="connsiteY4" fmla="*/ 2551388 h 5454231"/>
              <a:gd name="connsiteX5" fmla="*/ 2750324 w 5159023"/>
              <a:gd name="connsiteY5" fmla="*/ 0 h 545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9023" h="5454231">
                <a:moveTo>
                  <a:pt x="2697931" y="0"/>
                </a:moveTo>
                <a:lnTo>
                  <a:pt x="0" y="2547046"/>
                </a:lnTo>
                <a:lnTo>
                  <a:pt x="2744599" y="5454231"/>
                </a:lnTo>
                <a:lnTo>
                  <a:pt x="5159023" y="3174836"/>
                </a:lnTo>
                <a:lnTo>
                  <a:pt x="5159023" y="2551388"/>
                </a:lnTo>
                <a:lnTo>
                  <a:pt x="2750324" y="0"/>
                </a:lnTo>
                <a:close/>
              </a:path>
            </a:pathLst>
          </a:custGeom>
        </p:spPr>
      </p:pic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544749" y="1145924"/>
            <a:ext cx="32978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6600" dirty="0">
                <a:solidFill>
                  <a:srgbClr val="8E6D48"/>
                </a:solidFill>
                <a:latin typeface="+mn-ea"/>
                <a:ea typeface="+mn-ea"/>
                <a:sym typeface="Arial" panose="020B0604020202020204" pitchFamily="34" charset="0"/>
              </a:rPr>
              <a:t>习题 </a:t>
            </a:r>
            <a:r>
              <a:rPr lang="en-US" altLang="zh-CN" sz="6600" dirty="0">
                <a:solidFill>
                  <a:srgbClr val="8E6D48"/>
                </a:solidFill>
                <a:latin typeface="+mn-ea"/>
                <a:ea typeface="+mn-ea"/>
                <a:sym typeface="Arial" panose="020B0604020202020204" pitchFamily="34" charset="0"/>
              </a:rPr>
              <a:t>8.4</a:t>
            </a:r>
          </a:p>
        </p:txBody>
      </p:sp>
      <p:sp>
        <p:nvSpPr>
          <p:cNvPr id="51" name="文本框 18"/>
          <p:cNvSpPr txBox="1">
            <a:spLocks noChangeArrowheads="1"/>
          </p:cNvSpPr>
          <p:nvPr/>
        </p:nvSpPr>
        <p:spPr bwMode="auto">
          <a:xfrm>
            <a:off x="544749" y="2860000"/>
            <a:ext cx="832687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8E6D48"/>
                </a:solidFill>
              </a:rPr>
              <a:t>假设我们有一个产生式</a:t>
            </a:r>
            <a:r>
              <a:rPr lang="en-US" altLang="zh-CN" sz="3200" dirty="0">
                <a:solidFill>
                  <a:srgbClr val="8E6D48"/>
                </a:solidFill>
              </a:rPr>
              <a:t>A → BCD</a:t>
            </a:r>
            <a:r>
              <a:rPr lang="zh-CN" altLang="en-US" sz="3200" dirty="0">
                <a:solidFill>
                  <a:srgbClr val="8E6D48"/>
                </a:solidFill>
              </a:rPr>
              <a:t>。</a:t>
            </a:r>
            <a:r>
              <a:rPr lang="en-US" altLang="zh-CN" sz="3200" dirty="0">
                <a:solidFill>
                  <a:srgbClr val="8E6D48"/>
                </a:solidFill>
              </a:rPr>
              <a:t>A</a:t>
            </a:r>
            <a:r>
              <a:rPr lang="zh-CN" altLang="en-US" sz="3200" dirty="0">
                <a:solidFill>
                  <a:srgbClr val="8E6D48"/>
                </a:solidFill>
              </a:rPr>
              <a:t>、</a:t>
            </a:r>
            <a:r>
              <a:rPr lang="en-US" altLang="zh-CN" sz="3200" dirty="0">
                <a:solidFill>
                  <a:srgbClr val="8E6D48"/>
                </a:solidFill>
              </a:rPr>
              <a:t>B</a:t>
            </a:r>
            <a:r>
              <a:rPr lang="zh-CN" altLang="en-US" sz="3200" dirty="0">
                <a:solidFill>
                  <a:srgbClr val="8E6D48"/>
                </a:solidFill>
              </a:rPr>
              <a:t>、</a:t>
            </a:r>
            <a:r>
              <a:rPr lang="en-US" altLang="zh-CN" sz="3200" dirty="0">
                <a:solidFill>
                  <a:srgbClr val="8E6D48"/>
                </a:solidFill>
              </a:rPr>
              <a:t>C</a:t>
            </a:r>
            <a:r>
              <a:rPr lang="zh-CN" altLang="en-US" sz="3200" dirty="0">
                <a:solidFill>
                  <a:srgbClr val="8E6D48"/>
                </a:solidFill>
              </a:rPr>
              <a:t>、</a:t>
            </a:r>
            <a:r>
              <a:rPr lang="en-US" altLang="zh-CN" sz="3200" dirty="0">
                <a:solidFill>
                  <a:srgbClr val="8E6D48"/>
                </a:solidFill>
              </a:rPr>
              <a:t>D </a:t>
            </a:r>
            <a:r>
              <a:rPr lang="zh-CN" altLang="en-US" sz="3200" dirty="0">
                <a:solidFill>
                  <a:srgbClr val="8E6D48"/>
                </a:solidFill>
              </a:rPr>
              <a:t>这四个非终结符都有两个属性：</a:t>
            </a:r>
            <a:r>
              <a:rPr lang="en-US" altLang="zh-CN" sz="3200" dirty="0">
                <a:solidFill>
                  <a:srgbClr val="8E6D48"/>
                </a:solidFill>
              </a:rPr>
              <a:t>s</a:t>
            </a:r>
            <a:r>
              <a:rPr lang="zh-CN" altLang="en-US" sz="3200" dirty="0">
                <a:solidFill>
                  <a:srgbClr val="8E6D48"/>
                </a:solidFill>
              </a:rPr>
              <a:t>是一个综合属性，而</a:t>
            </a:r>
            <a:r>
              <a:rPr lang="en-US" altLang="zh-CN" sz="3200" dirty="0" err="1">
                <a:solidFill>
                  <a:srgbClr val="8E6D48"/>
                </a:solidFill>
              </a:rPr>
              <a:t>i</a:t>
            </a:r>
            <a:r>
              <a:rPr lang="zh-CN" altLang="en-US" sz="3200" dirty="0">
                <a:solidFill>
                  <a:srgbClr val="8E6D48"/>
                </a:solidFill>
              </a:rPr>
              <a:t>是一个继承属性。对于下面的每组规则，指出</a:t>
            </a:r>
            <a:endParaRPr lang="en-US" altLang="zh-CN" sz="3200" dirty="0">
              <a:solidFill>
                <a:srgbClr val="8E6D48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8E6D48"/>
                </a:solidFill>
              </a:rPr>
              <a:t>① 这些规则是否满足</a:t>
            </a:r>
            <a:r>
              <a:rPr lang="en-US" altLang="zh-CN" sz="3200" dirty="0">
                <a:solidFill>
                  <a:srgbClr val="8E6D48"/>
                </a:solidFill>
              </a:rPr>
              <a:t>S</a:t>
            </a:r>
            <a:r>
              <a:rPr lang="zh-CN" altLang="en-US" sz="3200" dirty="0">
                <a:solidFill>
                  <a:srgbClr val="8E6D48"/>
                </a:solidFill>
              </a:rPr>
              <a:t>属性定义的要求。 </a:t>
            </a:r>
            <a:endParaRPr lang="en-US" altLang="zh-CN" sz="3200" dirty="0">
              <a:solidFill>
                <a:srgbClr val="8E6D48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8E6D48"/>
                </a:solidFill>
              </a:rPr>
              <a:t>② 这些规则是否满足</a:t>
            </a:r>
            <a:r>
              <a:rPr lang="en-US" altLang="zh-CN" sz="3200" dirty="0">
                <a:solidFill>
                  <a:srgbClr val="8E6D48"/>
                </a:solidFill>
              </a:rPr>
              <a:t>L</a:t>
            </a:r>
            <a:r>
              <a:rPr lang="zh-CN" altLang="en-US" sz="3200" dirty="0">
                <a:solidFill>
                  <a:srgbClr val="8E6D48"/>
                </a:solidFill>
              </a:rPr>
              <a:t>属性定义的要求。 </a:t>
            </a:r>
            <a:endParaRPr lang="en-US" altLang="zh-CN" sz="3200" dirty="0">
              <a:solidFill>
                <a:srgbClr val="8E6D48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8E6D48"/>
                </a:solidFill>
              </a:rPr>
              <a:t>③ 这些规则是否存在与之一致的求值顺序？</a:t>
            </a:r>
            <a:endParaRPr lang="zh-CN" altLang="en-US" sz="3200" dirty="0">
              <a:solidFill>
                <a:srgbClr val="8E6D48"/>
              </a:solidFill>
              <a:latin typeface="+mn-lt"/>
              <a:ea typeface="张海山锐谐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CD0D42E-74C3-4EE9-BC52-1B875A6A8E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77" t="-1" b="11632"/>
          <a:stretch/>
        </p:blipFill>
        <p:spPr>
          <a:xfrm rot="18998868" flipH="1">
            <a:off x="7860417" y="-825392"/>
            <a:ext cx="5159023" cy="5454231"/>
          </a:xfrm>
          <a:custGeom>
            <a:avLst/>
            <a:gdLst>
              <a:gd name="connsiteX0" fmla="*/ 2697931 w 5159023"/>
              <a:gd name="connsiteY0" fmla="*/ 0 h 5454231"/>
              <a:gd name="connsiteX1" fmla="*/ 0 w 5159023"/>
              <a:gd name="connsiteY1" fmla="*/ 2547046 h 5454231"/>
              <a:gd name="connsiteX2" fmla="*/ 2744599 w 5159023"/>
              <a:gd name="connsiteY2" fmla="*/ 5454231 h 5454231"/>
              <a:gd name="connsiteX3" fmla="*/ 5159023 w 5159023"/>
              <a:gd name="connsiteY3" fmla="*/ 3174836 h 5454231"/>
              <a:gd name="connsiteX4" fmla="*/ 5159023 w 5159023"/>
              <a:gd name="connsiteY4" fmla="*/ 2551388 h 5454231"/>
              <a:gd name="connsiteX5" fmla="*/ 2750324 w 5159023"/>
              <a:gd name="connsiteY5" fmla="*/ 0 h 545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9023" h="5454231">
                <a:moveTo>
                  <a:pt x="2697931" y="0"/>
                </a:moveTo>
                <a:lnTo>
                  <a:pt x="0" y="2547046"/>
                </a:lnTo>
                <a:lnTo>
                  <a:pt x="2744599" y="5454231"/>
                </a:lnTo>
                <a:lnTo>
                  <a:pt x="5159023" y="3174836"/>
                </a:lnTo>
                <a:lnTo>
                  <a:pt x="5159023" y="2551388"/>
                </a:lnTo>
                <a:lnTo>
                  <a:pt x="2750324" y="0"/>
                </a:lnTo>
                <a:close/>
              </a:path>
            </a:pathLst>
          </a:custGeom>
        </p:spPr>
      </p:pic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544749" y="1145924"/>
            <a:ext cx="32978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6600" dirty="0">
                <a:solidFill>
                  <a:srgbClr val="8E6D48"/>
                </a:solidFill>
                <a:latin typeface="+mn-ea"/>
                <a:ea typeface="+mn-ea"/>
                <a:sym typeface="Arial" panose="020B0604020202020204" pitchFamily="34" charset="0"/>
              </a:rPr>
              <a:t>习题 </a:t>
            </a:r>
            <a:r>
              <a:rPr lang="en-US" altLang="zh-CN" sz="6600" dirty="0">
                <a:solidFill>
                  <a:srgbClr val="8E6D48"/>
                </a:solidFill>
                <a:latin typeface="+mn-ea"/>
                <a:ea typeface="+mn-ea"/>
                <a:sym typeface="Arial" panose="020B0604020202020204" pitchFamily="34" charset="0"/>
              </a:rPr>
              <a:t>8.4</a:t>
            </a:r>
          </a:p>
        </p:txBody>
      </p:sp>
      <p:sp>
        <p:nvSpPr>
          <p:cNvPr id="51" name="文本框 18"/>
          <p:cNvSpPr txBox="1">
            <a:spLocks noChangeArrowheads="1"/>
          </p:cNvSpPr>
          <p:nvPr/>
        </p:nvSpPr>
        <p:spPr bwMode="auto">
          <a:xfrm>
            <a:off x="1336434" y="3136612"/>
            <a:ext cx="83268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8E6D48"/>
                </a:solidFill>
                <a:latin typeface="+mn-lt"/>
                <a:ea typeface="张海山锐谐体" panose="02000000000000000000" pitchFamily="2" charset="-122"/>
              </a:rPr>
              <a:t>(1) A.s = B.i+C.s</a:t>
            </a:r>
            <a:endParaRPr lang="zh-CN" altLang="en-US" sz="3200" dirty="0">
              <a:solidFill>
                <a:srgbClr val="8E6D48"/>
              </a:solidFill>
              <a:latin typeface="+mn-lt"/>
              <a:ea typeface="张海山锐谐体" panose="02000000000000000000" pitchFamily="2" charset="-122"/>
            </a:endParaRPr>
          </a:p>
        </p:txBody>
      </p:sp>
      <p:sp>
        <p:nvSpPr>
          <p:cNvPr id="7" name="文本框 18">
            <a:extLst>
              <a:ext uri="{FF2B5EF4-FFF2-40B4-BE49-F238E27FC236}">
                <a16:creationId xmlns:a16="http://schemas.microsoft.com/office/drawing/2014/main" xmlns="" id="{BF1FD6BA-7128-45D2-9EFC-0717A24E6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434" y="3780193"/>
            <a:ext cx="83268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8E6D48"/>
                </a:solidFill>
                <a:latin typeface="+mn-lt"/>
                <a:ea typeface="张海山锐谐体" panose="02000000000000000000" pitchFamily="2" charset="-122"/>
              </a:rPr>
              <a:t>(2) A.s = B.i+C.s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8E6D48"/>
                </a:solidFill>
                <a:latin typeface="+mn-lt"/>
                <a:ea typeface="张海山锐谐体" panose="02000000000000000000" pitchFamily="2" charset="-122"/>
              </a:rPr>
              <a:t>      D.i = A.i+B.s</a:t>
            </a:r>
            <a:endParaRPr lang="zh-CN" altLang="en-US" sz="3200" dirty="0">
              <a:solidFill>
                <a:srgbClr val="8E6D48"/>
              </a:solidFill>
              <a:latin typeface="+mn-lt"/>
              <a:ea typeface="张海山锐谐体" panose="02000000000000000000" pitchFamily="2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xmlns="" id="{F8058F16-FE77-4085-8D26-50B7039F6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434" y="4916217"/>
            <a:ext cx="83268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8E6D48"/>
                </a:solidFill>
                <a:latin typeface="+mn-lt"/>
                <a:ea typeface="张海山锐谐体" panose="02000000000000000000" pitchFamily="2" charset="-122"/>
              </a:rPr>
              <a:t>(3) A.s = B.s+D.s</a:t>
            </a:r>
            <a:endParaRPr lang="zh-CN" altLang="en-US" sz="3200" dirty="0">
              <a:solidFill>
                <a:srgbClr val="8E6D48"/>
              </a:solidFill>
              <a:latin typeface="+mn-lt"/>
              <a:ea typeface="张海山锐谐体" panose="02000000000000000000" pitchFamily="2" charset="-122"/>
            </a:endParaRPr>
          </a:p>
        </p:txBody>
      </p:sp>
      <p:sp>
        <p:nvSpPr>
          <p:cNvPr id="9" name="文本框 18">
            <a:extLst>
              <a:ext uri="{FF2B5EF4-FFF2-40B4-BE49-F238E27FC236}">
                <a16:creationId xmlns:a16="http://schemas.microsoft.com/office/drawing/2014/main" xmlns="" id="{67A57CA3-B290-446C-9C29-1F88CCC51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682" y="3130872"/>
            <a:ext cx="832687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8E6D48"/>
                </a:solidFill>
                <a:latin typeface="+mn-lt"/>
                <a:ea typeface="张海山锐谐体" panose="02000000000000000000" pitchFamily="2" charset="-122"/>
              </a:rPr>
              <a:t>(4) A.s = D.i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8E6D48"/>
                </a:solidFill>
                <a:latin typeface="+mn-lt"/>
                <a:ea typeface="张海山锐谐体" panose="02000000000000000000" pitchFamily="2" charset="-122"/>
              </a:rPr>
              <a:t>	 B.i = A.s+C.s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8E6D48"/>
                </a:solidFill>
                <a:latin typeface="+mn-lt"/>
                <a:ea typeface="张海山锐谐体" panose="02000000000000000000" pitchFamily="2" charset="-122"/>
              </a:rPr>
              <a:t>	 C.i = B.s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8E6D48"/>
                </a:solidFill>
                <a:latin typeface="+mn-lt"/>
                <a:ea typeface="张海山锐谐体" panose="02000000000000000000" pitchFamily="2" charset="-122"/>
              </a:rPr>
              <a:t>	 D.i = B.i+C.i</a:t>
            </a:r>
            <a:endParaRPr lang="zh-CN" altLang="en-US" sz="3200" dirty="0">
              <a:solidFill>
                <a:srgbClr val="8E6D48"/>
              </a:solidFill>
              <a:latin typeface="+mn-lt"/>
              <a:ea typeface="张海山锐谐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4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8E6D48"/>
                </a:solidFill>
              </a:rPr>
              <a:t>A → BCD</a:t>
            </a:r>
            <a:endParaRPr lang="zh-CN" altLang="en-US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CD0D42E-74C3-4EE9-BC52-1B875A6A8E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77" t="-1" b="11632"/>
          <a:stretch/>
        </p:blipFill>
        <p:spPr>
          <a:xfrm rot="18998868" flipH="1">
            <a:off x="7860417" y="-825392"/>
            <a:ext cx="5159023" cy="5454231"/>
          </a:xfrm>
          <a:custGeom>
            <a:avLst/>
            <a:gdLst>
              <a:gd name="connsiteX0" fmla="*/ 2697931 w 5159023"/>
              <a:gd name="connsiteY0" fmla="*/ 0 h 5454231"/>
              <a:gd name="connsiteX1" fmla="*/ 0 w 5159023"/>
              <a:gd name="connsiteY1" fmla="*/ 2547046 h 5454231"/>
              <a:gd name="connsiteX2" fmla="*/ 2744599 w 5159023"/>
              <a:gd name="connsiteY2" fmla="*/ 5454231 h 5454231"/>
              <a:gd name="connsiteX3" fmla="*/ 5159023 w 5159023"/>
              <a:gd name="connsiteY3" fmla="*/ 3174836 h 5454231"/>
              <a:gd name="connsiteX4" fmla="*/ 5159023 w 5159023"/>
              <a:gd name="connsiteY4" fmla="*/ 2551388 h 5454231"/>
              <a:gd name="connsiteX5" fmla="*/ 2750324 w 5159023"/>
              <a:gd name="connsiteY5" fmla="*/ 0 h 545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9023" h="5454231">
                <a:moveTo>
                  <a:pt x="2697931" y="0"/>
                </a:moveTo>
                <a:lnTo>
                  <a:pt x="0" y="2547046"/>
                </a:lnTo>
                <a:lnTo>
                  <a:pt x="2744599" y="5454231"/>
                </a:lnTo>
                <a:lnTo>
                  <a:pt x="5159023" y="3174836"/>
                </a:lnTo>
                <a:lnTo>
                  <a:pt x="5159023" y="2551388"/>
                </a:lnTo>
                <a:lnTo>
                  <a:pt x="2750324" y="0"/>
                </a:lnTo>
                <a:close/>
              </a:path>
            </a:pathLst>
          </a:custGeom>
        </p:spPr>
      </p:pic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544749" y="1145924"/>
            <a:ext cx="32978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6600" dirty="0">
                <a:solidFill>
                  <a:srgbClr val="8E6D48"/>
                </a:solidFill>
                <a:latin typeface="+mn-ea"/>
                <a:ea typeface="+mn-ea"/>
                <a:sym typeface="Arial" panose="020B0604020202020204" pitchFamily="34" charset="0"/>
              </a:rPr>
              <a:t>习题 </a:t>
            </a:r>
            <a:r>
              <a:rPr lang="en-US" altLang="zh-CN" sz="6600" dirty="0">
                <a:solidFill>
                  <a:srgbClr val="8E6D48"/>
                </a:solidFill>
                <a:latin typeface="+mn-ea"/>
                <a:ea typeface="+mn-ea"/>
                <a:sym typeface="Arial" panose="020B0604020202020204" pitchFamily="34" charset="0"/>
              </a:rPr>
              <a:t>8.4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xmlns="" id="{BE81E84A-9BCD-4186-9A72-DEBF73F4A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87028"/>
              </p:ext>
            </p:extLst>
          </p:nvPr>
        </p:nvGraphicFramePr>
        <p:xfrm>
          <a:off x="377072" y="2778756"/>
          <a:ext cx="8931820" cy="388266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31020">
                  <a:extLst>
                    <a:ext uri="{9D8B030D-6E8A-4147-A177-3AD203B41FA5}">
                      <a16:colId xmlns:a16="http://schemas.microsoft.com/office/drawing/2014/main" xmlns="" val="137942262"/>
                    </a:ext>
                  </a:extLst>
                </a:gridCol>
                <a:gridCol w="1993692">
                  <a:extLst>
                    <a:ext uri="{9D8B030D-6E8A-4147-A177-3AD203B41FA5}">
                      <a16:colId xmlns:a16="http://schemas.microsoft.com/office/drawing/2014/main" xmlns="" val="2418997698"/>
                    </a:ext>
                  </a:extLst>
                </a:gridCol>
                <a:gridCol w="2383436">
                  <a:extLst>
                    <a:ext uri="{9D8B030D-6E8A-4147-A177-3AD203B41FA5}">
                      <a16:colId xmlns:a16="http://schemas.microsoft.com/office/drawing/2014/main" xmlns="" val="462486641"/>
                    </a:ext>
                  </a:extLst>
                </a:gridCol>
                <a:gridCol w="2023672">
                  <a:extLst>
                    <a:ext uri="{9D8B030D-6E8A-4147-A177-3AD203B41FA5}">
                      <a16:colId xmlns:a16="http://schemas.microsoft.com/office/drawing/2014/main" xmlns="" val="648386104"/>
                    </a:ext>
                  </a:extLst>
                </a:gridCol>
              </a:tblGrid>
              <a:tr h="49396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是否满足</a:t>
                      </a:r>
                      <a:r>
                        <a:rPr lang="en-US" altLang="zh-CN" sz="2000" b="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zh-CN" altLang="en-US" sz="2000" b="0" dirty="0" smtClean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属性定义</a:t>
                      </a:r>
                      <a:endParaRPr lang="zh-CN" altLang="en-US" sz="2000" b="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是否满足</a:t>
                      </a:r>
                      <a:r>
                        <a:rPr lang="en-US" altLang="zh-CN" sz="2000" b="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L</a:t>
                      </a:r>
                      <a:r>
                        <a:rPr lang="zh-CN" altLang="en-US" sz="2000" b="0" dirty="0" smtClean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属性定义</a:t>
                      </a:r>
                      <a:endParaRPr lang="zh-CN" altLang="en-US" sz="2000" b="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是否存在求值顺序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136329"/>
                  </a:ext>
                </a:extLst>
              </a:tr>
              <a:tr h="493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(1) A.s = B.i+C.s</a:t>
                      </a:r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517843"/>
                  </a:ext>
                </a:extLst>
              </a:tr>
              <a:tr h="8830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(2) A.s = B.i+C.s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     D.i = A.i+B.s</a:t>
                      </a:r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9089041"/>
                  </a:ext>
                </a:extLst>
              </a:tr>
              <a:tr h="493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(3) A.s = B.s+D.s</a:t>
                      </a:r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5139147"/>
                  </a:ext>
                </a:extLst>
              </a:tr>
              <a:tr h="4939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(4) A.s = D.i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     B.i = A.s+C.s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     C.i = B.s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8E6D48"/>
                          </a:solidFill>
                          <a:latin typeface="+mn-ea"/>
                          <a:ea typeface="+mn-ea"/>
                        </a:rPr>
                        <a:t>     D.i = B.i+C.i</a:t>
                      </a:r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8E6D48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193605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52B57E4-FD35-4979-968D-0BA6C02B6832}"/>
              </a:ext>
            </a:extLst>
          </p:cNvPr>
          <p:cNvSpPr txBox="1"/>
          <p:nvPr/>
        </p:nvSpPr>
        <p:spPr>
          <a:xfrm>
            <a:off x="2766767" y="3307511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不满足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2C76B3E-306C-40A0-A5DB-8A009F33A8D5}"/>
              </a:ext>
            </a:extLst>
          </p:cNvPr>
          <p:cNvSpPr txBox="1"/>
          <p:nvPr/>
        </p:nvSpPr>
        <p:spPr>
          <a:xfrm>
            <a:off x="4780292" y="3307511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满足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A526BFF-C9F0-48E8-B0E8-5CBFE68F70F2}"/>
              </a:ext>
            </a:extLst>
          </p:cNvPr>
          <p:cNvSpPr txBox="1"/>
          <p:nvPr/>
        </p:nvSpPr>
        <p:spPr>
          <a:xfrm>
            <a:off x="6809965" y="3307511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存在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B39CE36B-0C88-4A6F-AC76-C2DB8885253F}"/>
              </a:ext>
            </a:extLst>
          </p:cNvPr>
          <p:cNvSpPr txBox="1"/>
          <p:nvPr/>
        </p:nvSpPr>
        <p:spPr>
          <a:xfrm>
            <a:off x="2753296" y="3908748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不满足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B7CD4C9-E7A5-4502-86EB-2EACDBDED597}"/>
              </a:ext>
            </a:extLst>
          </p:cNvPr>
          <p:cNvSpPr txBox="1"/>
          <p:nvPr/>
        </p:nvSpPr>
        <p:spPr>
          <a:xfrm>
            <a:off x="4766821" y="3908748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满足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83EB051-4C03-454C-9DEB-81C8E6F3B5F8}"/>
              </a:ext>
            </a:extLst>
          </p:cNvPr>
          <p:cNvSpPr txBox="1"/>
          <p:nvPr/>
        </p:nvSpPr>
        <p:spPr>
          <a:xfrm>
            <a:off x="6796494" y="3908748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存在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8CBD1F2C-ECB4-4A3D-BAF8-265F6330CE75}"/>
              </a:ext>
            </a:extLst>
          </p:cNvPr>
          <p:cNvSpPr txBox="1"/>
          <p:nvPr/>
        </p:nvSpPr>
        <p:spPr>
          <a:xfrm>
            <a:off x="3043286" y="4983264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满足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EA13D95D-5B96-43BA-81C3-9E8364DB04C9}"/>
              </a:ext>
            </a:extLst>
          </p:cNvPr>
          <p:cNvSpPr txBox="1"/>
          <p:nvPr/>
        </p:nvSpPr>
        <p:spPr>
          <a:xfrm>
            <a:off x="5056811" y="4983264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满足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A92A4765-A6F3-41C9-8ED0-727D4EF7099B}"/>
              </a:ext>
            </a:extLst>
          </p:cNvPr>
          <p:cNvSpPr txBox="1"/>
          <p:nvPr/>
        </p:nvSpPr>
        <p:spPr>
          <a:xfrm>
            <a:off x="7086484" y="4983264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存在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37C37F41-D734-471A-82E2-CDB6B0B9A9DF}"/>
              </a:ext>
            </a:extLst>
          </p:cNvPr>
          <p:cNvSpPr txBox="1"/>
          <p:nvPr/>
        </p:nvSpPr>
        <p:spPr>
          <a:xfrm>
            <a:off x="2766767" y="5399122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不满足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1DF3C3D-9F60-459F-B539-4B3F1E866296}"/>
              </a:ext>
            </a:extLst>
          </p:cNvPr>
          <p:cNvSpPr txBox="1"/>
          <p:nvPr/>
        </p:nvSpPr>
        <p:spPr>
          <a:xfrm>
            <a:off x="4780292" y="5399122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不满足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6C485019-7186-4C25-B420-FD59FB2001E1}"/>
              </a:ext>
            </a:extLst>
          </p:cNvPr>
          <p:cNvSpPr txBox="1"/>
          <p:nvPr/>
        </p:nvSpPr>
        <p:spPr>
          <a:xfrm>
            <a:off x="6809965" y="5399122"/>
            <a:ext cx="132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E6D48"/>
                </a:solidFill>
                <a:latin typeface="+mn-ea"/>
                <a:ea typeface="+mn-ea"/>
              </a:rPr>
              <a:t>不存在</a:t>
            </a:r>
          </a:p>
        </p:txBody>
      </p:sp>
      <p:sp>
        <p:nvSpPr>
          <p:cNvPr id="21" name="文本框 18"/>
          <p:cNvSpPr txBox="1">
            <a:spLocks noChangeArrowheads="1"/>
          </p:cNvSpPr>
          <p:nvPr/>
        </p:nvSpPr>
        <p:spPr bwMode="auto">
          <a:xfrm>
            <a:off x="1932561" y="853536"/>
            <a:ext cx="83268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8E6D48"/>
                </a:solidFill>
              </a:rPr>
              <a:t>假设我们有一个产生式</a:t>
            </a:r>
            <a:r>
              <a:rPr lang="en-US" altLang="zh-CN" sz="3200" dirty="0">
                <a:solidFill>
                  <a:srgbClr val="8E6D48"/>
                </a:solidFill>
              </a:rPr>
              <a:t>A → BCD</a:t>
            </a:r>
            <a:r>
              <a:rPr lang="zh-CN" altLang="en-US" sz="3200" dirty="0">
                <a:solidFill>
                  <a:srgbClr val="8E6D48"/>
                </a:solidFill>
              </a:rPr>
              <a:t>。</a:t>
            </a:r>
            <a:r>
              <a:rPr lang="en-US" altLang="zh-CN" sz="3200" dirty="0">
                <a:solidFill>
                  <a:srgbClr val="8E6D48"/>
                </a:solidFill>
              </a:rPr>
              <a:t>A</a:t>
            </a:r>
            <a:r>
              <a:rPr lang="zh-CN" altLang="en-US" sz="3200" dirty="0">
                <a:solidFill>
                  <a:srgbClr val="8E6D48"/>
                </a:solidFill>
              </a:rPr>
              <a:t>、</a:t>
            </a:r>
            <a:r>
              <a:rPr lang="en-US" altLang="zh-CN" sz="3200" dirty="0">
                <a:solidFill>
                  <a:srgbClr val="8E6D48"/>
                </a:solidFill>
              </a:rPr>
              <a:t>B</a:t>
            </a:r>
            <a:r>
              <a:rPr lang="zh-CN" altLang="en-US" sz="3200" dirty="0">
                <a:solidFill>
                  <a:srgbClr val="8E6D48"/>
                </a:solidFill>
              </a:rPr>
              <a:t>、</a:t>
            </a:r>
            <a:r>
              <a:rPr lang="en-US" altLang="zh-CN" sz="3200" dirty="0">
                <a:solidFill>
                  <a:srgbClr val="8E6D48"/>
                </a:solidFill>
              </a:rPr>
              <a:t>C</a:t>
            </a:r>
            <a:r>
              <a:rPr lang="zh-CN" altLang="en-US" sz="3200" dirty="0">
                <a:solidFill>
                  <a:srgbClr val="8E6D48"/>
                </a:solidFill>
              </a:rPr>
              <a:t>、</a:t>
            </a:r>
            <a:r>
              <a:rPr lang="en-US" altLang="zh-CN" sz="3200" dirty="0" smtClean="0">
                <a:solidFill>
                  <a:srgbClr val="8E6D48"/>
                </a:solidFill>
              </a:rPr>
              <a:t>D</a:t>
            </a:r>
            <a:endParaRPr lang="zh-CN" altLang="en-US" sz="3200" dirty="0">
              <a:solidFill>
                <a:srgbClr val="8E6D48"/>
              </a:solidFill>
              <a:latin typeface="+mn-lt"/>
              <a:ea typeface="张海山锐谐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1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8" grpId="0"/>
      <p:bldP spid="19" grpId="0"/>
      <p:bldP spid="20" grpId="0"/>
      <p:bldP spid="28" grpId="0"/>
      <p:bldP spid="29" grpId="0"/>
      <p:bldP spid="30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213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张海山锐谐体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</dc:title>
  <dc:creator>第一PPT</dc:creator>
  <cp:keywords>www.1ppt.com</cp:keywords>
  <dc:description>www.1ppt.com</dc:description>
  <cp:lastModifiedBy>Administrator</cp:lastModifiedBy>
  <cp:revision>51</cp:revision>
  <dcterms:created xsi:type="dcterms:W3CDTF">2016-09-11T10:28:00Z</dcterms:created>
  <dcterms:modified xsi:type="dcterms:W3CDTF">2021-04-01T01:20:50Z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