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64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o lixia" initials="ml" lastIdx="1" clrIdx="0">
    <p:extLst>
      <p:ext uri="{19B8F6BF-5375-455C-9EA6-DF929625EA0E}">
        <p15:presenceInfo xmlns:p15="http://schemas.microsoft.com/office/powerpoint/2012/main" userId="9138aeb998692b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7E53D-F8B6-4EE1-BAF4-2595D75EDB67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C40E9-DBA7-4057-B4E6-B56BA07B6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2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811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3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CBDE3-01B4-433C-9D8C-7BEA9585D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B1B8C1-209D-4F54-BF19-F13AD433E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A80EB-59B5-4CD8-8205-A032EF6A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C0E-634A-4F94-9A51-A89CB699542C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369BD-4B65-44B6-BA8A-6D2D4074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9BE10-E6F0-4A0F-A68C-B49CE5D6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10BA-0402-4D96-A7C4-E05968EEB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69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65DB8-C9AC-49D9-A6BB-AD3746ED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04589-F42A-4FFE-8A78-734A12FC7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11204-A352-41A4-8AD7-2E34366E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C0E-634A-4F94-9A51-A89CB699542C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716F1-9E48-4F34-860A-112F7DBF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DAA45-5D65-4A50-B7ED-A462FB7D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10BA-0402-4D96-A7C4-E05968EEB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59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D840B8-132A-47B7-B9F4-B7FB50F84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74B59E-AC71-4BEF-83C0-B9E7B7460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21698-9BBF-4A7F-9019-571D2A33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C0E-634A-4F94-9A51-A89CB699542C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0D7AE-E43D-4C17-BB4F-C2BD90F0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2B960-61AB-4551-BFA1-B50CC822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10BA-0402-4D96-A7C4-E05968EEB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A45E8-E5D5-4403-9583-1DD3A6E1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C7D81-8828-4C88-8938-4361F8718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F0015-5B2B-43AC-BBC8-683DE473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C0E-634A-4F94-9A51-A89CB699542C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9AA9F-F813-4223-BABA-5F7E2DC4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CB5B1-F17F-43AB-8160-677F3035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10BA-0402-4D96-A7C4-E05968EEB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87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A9F9E-619D-4480-9518-4C8E11E6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CA6DA1-E20A-47EE-8548-7527ABEC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C2A39-FCCF-4F7E-9788-44AAFD0B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C0E-634A-4F94-9A51-A89CB699542C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7485F1-6E43-4F11-A23D-A560494F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6B7E2-559E-4AD5-94F5-3F683A92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10BA-0402-4D96-A7C4-E05968EEB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4C82A-178B-4BE4-97B2-66DD03B8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534F9-316F-4EC7-88CA-2A0CD44A6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ECB8E9-95ED-4023-AFD5-2B4E49AF2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747994-3C65-43E7-92BD-383C1A11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C0E-634A-4F94-9A51-A89CB699542C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6A35D-AF35-4AB3-8466-C05C5673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C2C8DE-7192-4E3D-AFC8-05CD7D0D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10BA-0402-4D96-A7C4-E05968EEB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20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B3BB9-8FF6-464C-821C-86EFFF83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4E6E7-45E0-460D-A54C-64BB101F0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53CCF1-77DE-469B-A3AE-CF9922AFA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70BADE-FDDB-44E1-A675-4136A48B1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320D1B-2895-4F12-B58F-C90580A45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B7BA78-30A6-4F4C-98D9-5BD0B182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C0E-634A-4F94-9A51-A89CB699542C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A09ABA-2C8B-42E5-9754-D40375E6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E6AABD-C4DC-46EA-909A-29B6AC34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10BA-0402-4D96-A7C4-E05968EEB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9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56250-8017-4373-A3E7-698ED068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1DC67E-A699-48C9-A137-39B9184E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C0E-634A-4F94-9A51-A89CB699542C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99E659-5293-4D56-9562-CC77540F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E3D782-3142-426B-A627-07ABD3CF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10BA-0402-4D96-A7C4-E05968EEB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65548D-1440-49B0-AA65-C5DD0767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C0E-634A-4F94-9A51-A89CB699542C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22948E-7A88-47C1-812B-97D933BB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CE1F52-EC50-47F2-9162-B7B0BEA6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10BA-0402-4D96-A7C4-E05968EEB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37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557F4-1E0B-425F-97BE-97175A9F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0D463-C1D2-43D6-A46F-53FC6054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8BB18C-1CDF-4F42-B206-4C4B14ABA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97A1FF-FA9D-42C4-9D2F-62B0716D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C0E-634A-4F94-9A51-A89CB699542C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B0D9DD-64F3-4B03-9DAD-4C7C1FB4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638EBE-BEF2-4019-8D3B-643B2ED1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10BA-0402-4D96-A7C4-E05968EEB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1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3A3CB-695C-4DA9-AB89-B0C75EBB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4E1D78-A7A4-459D-8E04-2C6EFF551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4D9B0-887D-4F7D-A388-4D96D056F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716B0D-7C3E-4977-A037-E32CB406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C0E-634A-4F94-9A51-A89CB699542C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27781-D631-41A1-8B72-B2C8A559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55128-87A4-4750-A088-203B4B85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10BA-0402-4D96-A7C4-E05968EEB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7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E8F9CF-00F5-4577-A0AF-A00BB3BC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326B7-0B7D-4366-B07A-2012AD7F6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95B6D-4F8E-41EC-B64A-3DD81366C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1C0E-634A-4F94-9A51-A89CB699542C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CD248-3426-4F8E-BF9E-132BC0461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A6D1D-BCD8-41A9-9F4E-9707BD5F0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10BA-0402-4D96-A7C4-E05968EEB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3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3"/>
            <a:ext cx="8215312" cy="4885257"/>
          </a:xfrm>
        </p:spPr>
        <p:txBody>
          <a:bodyPr>
            <a:normAutofit fontScale="25000" lnSpcReduction="20000"/>
          </a:bodyPr>
          <a:lstStyle/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96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对于下图所示的</a:t>
            </a:r>
            <a:r>
              <a:rPr lang="en-US" altLang="zh-CN" sz="96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9600" dirty="0">
                <a:solidFill>
                  <a:prstClr val="black"/>
                </a:solidFill>
                <a:ea typeface="华文楷体" panose="02010600040101010101" pitchFamily="2" charset="-122"/>
              </a:rPr>
              <a:t>，给出下列表达式对应的注释语法分析树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：</a:t>
            </a:r>
          </a:p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endParaRPr lang="zh-CN" altLang="en-US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9600" dirty="0">
                <a:solidFill>
                  <a:prstClr val="black"/>
                </a:solidFill>
                <a:ea typeface="华文楷体" panose="02010600040101010101" pitchFamily="2" charset="-122"/>
              </a:rPr>
              <a:t>(1) (3+4)*(5+6)n</a:t>
            </a:r>
          </a:p>
          <a:p>
            <a:pPr marL="673100" lvl="1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9600" dirty="0">
                <a:solidFill>
                  <a:prstClr val="black"/>
                </a:solidFill>
                <a:ea typeface="华文楷体" panose="02010600040101010101" pitchFamily="2" charset="-122"/>
              </a:rPr>
              <a:t>(2) 1*2*3*(4+5)n</a:t>
            </a:r>
          </a:p>
          <a:p>
            <a:pPr marL="673100" lvl="1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9600" dirty="0">
                <a:solidFill>
                  <a:prstClr val="black"/>
                </a:solidFill>
                <a:ea typeface="华文楷体" panose="02010600040101010101" pitchFamily="2" charset="-122"/>
              </a:rPr>
              <a:t>(3) (9+8*(7+6)+5)*4n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517" y="167054"/>
            <a:ext cx="10515600" cy="1325563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271" y="1799471"/>
            <a:ext cx="5689704" cy="3357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417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F3A52D-A4DB-4ABD-AA38-7D2651825DBB}"/>
              </a:ext>
            </a:extLst>
          </p:cNvPr>
          <p:cNvGraphicFramePr>
            <a:graphicFrameLocks noGrp="1"/>
          </p:cNvGraphicFramePr>
          <p:nvPr/>
        </p:nvGraphicFramePr>
        <p:xfrm>
          <a:off x="249113" y="707103"/>
          <a:ext cx="6414333" cy="553094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020176">
                  <a:extLst>
                    <a:ext uri="{9D8B030D-6E8A-4147-A177-3AD203B41FA5}">
                      <a16:colId xmlns:a16="http://schemas.microsoft.com/office/drawing/2014/main" val="336540828"/>
                    </a:ext>
                  </a:extLst>
                </a:gridCol>
                <a:gridCol w="2628579">
                  <a:extLst>
                    <a:ext uri="{9D8B030D-6E8A-4147-A177-3AD203B41FA5}">
                      <a16:colId xmlns:a16="http://schemas.microsoft.com/office/drawing/2014/main" val="654035817"/>
                    </a:ext>
                  </a:extLst>
                </a:gridCol>
                <a:gridCol w="2765578">
                  <a:extLst>
                    <a:ext uri="{9D8B030D-6E8A-4147-A177-3AD203B41FA5}">
                      <a16:colId xmlns:a16="http://schemas.microsoft.com/office/drawing/2014/main" val="1512016902"/>
                    </a:ext>
                  </a:extLst>
                </a:gridCol>
              </a:tblGrid>
              <a:tr h="423015">
                <a:tc>
                  <a:txBody>
                    <a:bodyPr/>
                    <a:lstStyle/>
                    <a:p>
                      <a:pPr fontAlgn="ctr" latinLnBrk="0"/>
                      <a:endParaRPr lang="zh-CN" altLang="en-US" sz="15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500" b="0" cap="none" spc="0">
                          <a:solidFill>
                            <a:schemeClr val="bg1"/>
                          </a:solidFill>
                          <a:effectLst/>
                        </a:rPr>
                        <a:t>产生式</a:t>
                      </a:r>
                    </a:p>
                  </a:txBody>
                  <a:tcPr marL="127807" marR="56366" marT="98313" marB="983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500" b="0" cap="none" spc="0">
                          <a:solidFill>
                            <a:schemeClr val="bg1"/>
                          </a:solidFill>
                          <a:effectLst/>
                        </a:rPr>
                        <a:t>语法规则</a:t>
                      </a:r>
                    </a:p>
                  </a:txBody>
                  <a:tcPr marL="127807" marR="56366" marT="98313" marB="983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30563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1)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L -&gt; En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L.val = E.val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368732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2)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 -&gt; TE'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E'.inh = T.val</a:t>
                      </a:r>
                      <a:b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E.val = E'.syn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302461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3)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 -&gt; +TE_1'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E_1'.inh = E'.inh + T.val</a:t>
                      </a:r>
                      <a:b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E'.syn = E_1'.syn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631568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4)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 -&gt; </a:t>
                      </a:r>
                      <a:r>
                        <a:rPr lang="el-GR" sz="1500" b="0" cap="none" spc="0">
                          <a:solidFill>
                            <a:schemeClr val="tx1"/>
                          </a:solidFill>
                          <a:effectLst/>
                        </a:rPr>
                        <a:t>ε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E'.syn = E'.inh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29966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5)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 -&gt; FT'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T'.inh = F.val</a:t>
                      </a:r>
                      <a:b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T.val = T'.syn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492126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6)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 -&gt; *FT_1'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fr-FR" sz="1500" b="0" cap="none" spc="0">
                          <a:solidFill>
                            <a:schemeClr val="tx1"/>
                          </a:solidFill>
                          <a:effectLst/>
                        </a:rPr>
                        <a:t>T_1'.inh = T'.inh * F.val</a:t>
                      </a:r>
                      <a:br>
                        <a:rPr lang="fr-FR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fr-FR" sz="1500" b="0" cap="none" spc="0">
                          <a:solidFill>
                            <a:schemeClr val="tx1"/>
                          </a:solidFill>
                          <a:effectLst/>
                        </a:rPr>
                        <a:t>T'.syn = T_1'.syn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829846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7)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 -&gt; </a:t>
                      </a:r>
                      <a:r>
                        <a:rPr lang="el-GR" sz="1500" b="0" cap="none" spc="0">
                          <a:solidFill>
                            <a:schemeClr val="tx1"/>
                          </a:solidFill>
                          <a:effectLst/>
                        </a:rPr>
                        <a:t>ε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T'.syn = T'.inh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728699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8)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F -&gt; (E)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F.val = E.val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647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9)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F -&gt; digit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F.val</a:t>
                      </a:r>
                      <a:r>
                        <a:rPr lang="en-US" sz="1500" b="0" cap="none" spc="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5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digit.lexval</a:t>
                      </a:r>
                      <a:endParaRPr lang="en-US" sz="15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473544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2DBDA7A5-547A-48C8-96CE-41104A7F3C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404" y="607668"/>
            <a:ext cx="5382638" cy="41686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5D61DE3-F7F8-4CC9-8563-312F197C8E2B}"/>
              </a:ext>
            </a:extLst>
          </p:cNvPr>
          <p:cNvCxnSpPr/>
          <p:nvPr/>
        </p:nvCxnSpPr>
        <p:spPr>
          <a:xfrm>
            <a:off x="6221691" y="1319753"/>
            <a:ext cx="744717" cy="16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359CFF9-DBBC-4A9A-B5CF-15A9C5B7E26E}"/>
              </a:ext>
            </a:extLst>
          </p:cNvPr>
          <p:cNvCxnSpPr/>
          <p:nvPr/>
        </p:nvCxnSpPr>
        <p:spPr>
          <a:xfrm flipV="1">
            <a:off x="6306532" y="1970202"/>
            <a:ext cx="659876" cy="75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6465CCC-8B49-485A-BA71-69D0412536F7}"/>
              </a:ext>
            </a:extLst>
          </p:cNvPr>
          <p:cNvCxnSpPr/>
          <p:nvPr/>
        </p:nvCxnSpPr>
        <p:spPr>
          <a:xfrm flipV="1">
            <a:off x="6306532" y="2498103"/>
            <a:ext cx="659876" cy="78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AD55DEE-E80B-4205-94C1-BEC650C2500B}"/>
              </a:ext>
            </a:extLst>
          </p:cNvPr>
          <p:cNvCxnSpPr/>
          <p:nvPr/>
        </p:nvCxnSpPr>
        <p:spPr>
          <a:xfrm>
            <a:off x="6306532" y="1970202"/>
            <a:ext cx="659876" cy="48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A9FFC78-0B50-453A-A30D-D1465AD2E201}"/>
              </a:ext>
            </a:extLst>
          </p:cNvPr>
          <p:cNvCxnSpPr/>
          <p:nvPr/>
        </p:nvCxnSpPr>
        <p:spPr>
          <a:xfrm flipV="1">
            <a:off x="6372520" y="2931736"/>
            <a:ext cx="593888" cy="158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473B71C-BDF9-4A76-997B-7F0B015B4542}"/>
              </a:ext>
            </a:extLst>
          </p:cNvPr>
          <p:cNvCxnSpPr/>
          <p:nvPr/>
        </p:nvCxnSpPr>
        <p:spPr>
          <a:xfrm flipV="1">
            <a:off x="6372520" y="3429000"/>
            <a:ext cx="593888" cy="37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3F7BA61-AD04-49E8-A965-BEA3305AA797}"/>
              </a:ext>
            </a:extLst>
          </p:cNvPr>
          <p:cNvCxnSpPr/>
          <p:nvPr/>
        </p:nvCxnSpPr>
        <p:spPr>
          <a:xfrm flipV="1">
            <a:off x="6372520" y="3429000"/>
            <a:ext cx="593888" cy="169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77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F3A52D-A4DB-4ABD-AA38-7D2651825DBB}"/>
              </a:ext>
            </a:extLst>
          </p:cNvPr>
          <p:cNvGraphicFramePr>
            <a:graphicFrameLocks noGrp="1"/>
          </p:cNvGraphicFramePr>
          <p:nvPr/>
        </p:nvGraphicFramePr>
        <p:xfrm>
          <a:off x="249113" y="707103"/>
          <a:ext cx="6414333" cy="553094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020176">
                  <a:extLst>
                    <a:ext uri="{9D8B030D-6E8A-4147-A177-3AD203B41FA5}">
                      <a16:colId xmlns:a16="http://schemas.microsoft.com/office/drawing/2014/main" val="336540828"/>
                    </a:ext>
                  </a:extLst>
                </a:gridCol>
                <a:gridCol w="2628579">
                  <a:extLst>
                    <a:ext uri="{9D8B030D-6E8A-4147-A177-3AD203B41FA5}">
                      <a16:colId xmlns:a16="http://schemas.microsoft.com/office/drawing/2014/main" val="654035817"/>
                    </a:ext>
                  </a:extLst>
                </a:gridCol>
                <a:gridCol w="2765578">
                  <a:extLst>
                    <a:ext uri="{9D8B030D-6E8A-4147-A177-3AD203B41FA5}">
                      <a16:colId xmlns:a16="http://schemas.microsoft.com/office/drawing/2014/main" val="1512016902"/>
                    </a:ext>
                  </a:extLst>
                </a:gridCol>
              </a:tblGrid>
              <a:tr h="423015">
                <a:tc>
                  <a:txBody>
                    <a:bodyPr/>
                    <a:lstStyle/>
                    <a:p>
                      <a:pPr fontAlgn="ctr" latinLnBrk="0"/>
                      <a:endParaRPr lang="zh-CN" altLang="en-US" sz="15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500" b="0" cap="none" spc="0">
                          <a:solidFill>
                            <a:schemeClr val="bg1"/>
                          </a:solidFill>
                          <a:effectLst/>
                        </a:rPr>
                        <a:t>产生式</a:t>
                      </a:r>
                    </a:p>
                  </a:txBody>
                  <a:tcPr marL="127807" marR="56366" marT="98313" marB="983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500" b="0" cap="none" spc="0">
                          <a:solidFill>
                            <a:schemeClr val="bg1"/>
                          </a:solidFill>
                          <a:effectLst/>
                        </a:rPr>
                        <a:t>语法规则</a:t>
                      </a:r>
                    </a:p>
                  </a:txBody>
                  <a:tcPr marL="127807" marR="56366" marT="98313" marB="983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30563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1)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L -&gt; En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L.val = E.val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368732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2)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 -&gt; TE'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E'.inh = T.val</a:t>
                      </a:r>
                      <a:b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E.val = E'.syn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302461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3)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 -&gt; +TE_1'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E_1'.inh = E'.inh + T.val</a:t>
                      </a:r>
                      <a:b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E'.syn = E_1'.syn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631568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4)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 -&gt; </a:t>
                      </a:r>
                      <a:r>
                        <a:rPr lang="el-GR" sz="1500" b="0" cap="none" spc="0">
                          <a:solidFill>
                            <a:schemeClr val="tx1"/>
                          </a:solidFill>
                          <a:effectLst/>
                        </a:rPr>
                        <a:t>ε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E'.syn = E'.inh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29966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5)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 -&gt; FT'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T'.inh = F.val</a:t>
                      </a:r>
                      <a:b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T.val = T'.syn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492126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6)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 -&gt; *FT_1'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fr-FR" sz="1500" b="0" cap="none" spc="0">
                          <a:solidFill>
                            <a:schemeClr val="tx1"/>
                          </a:solidFill>
                          <a:effectLst/>
                        </a:rPr>
                        <a:t>T_1'.inh = T'.inh * F.val</a:t>
                      </a:r>
                      <a:br>
                        <a:rPr lang="fr-FR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fr-FR" sz="1500" b="0" cap="none" spc="0">
                          <a:solidFill>
                            <a:schemeClr val="tx1"/>
                          </a:solidFill>
                          <a:effectLst/>
                        </a:rPr>
                        <a:t>T'.syn = T_1'.syn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829846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7)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 -&gt; </a:t>
                      </a:r>
                      <a:r>
                        <a:rPr lang="el-GR" sz="1500" b="0" cap="none" spc="0">
                          <a:solidFill>
                            <a:schemeClr val="tx1"/>
                          </a:solidFill>
                          <a:effectLst/>
                        </a:rPr>
                        <a:t>ε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T'.syn = T'.inh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728699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8)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F -&gt; (E)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F.val = E.val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647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9)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F -&gt; digit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F.val</a:t>
                      </a:r>
                      <a:r>
                        <a:rPr lang="en-US" sz="1500" b="0" cap="none" spc="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5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digit.lexval</a:t>
                      </a:r>
                      <a:endParaRPr lang="en-US" sz="15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473544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2DBDA7A5-547A-48C8-96CE-41104A7F3C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404" y="607668"/>
            <a:ext cx="5382638" cy="41686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5D61DE3-F7F8-4CC9-8563-312F197C8E2B}"/>
              </a:ext>
            </a:extLst>
          </p:cNvPr>
          <p:cNvCxnSpPr/>
          <p:nvPr/>
        </p:nvCxnSpPr>
        <p:spPr>
          <a:xfrm>
            <a:off x="6221691" y="1319753"/>
            <a:ext cx="744717" cy="16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359CFF9-DBBC-4A9A-B5CF-15A9C5B7E26E}"/>
              </a:ext>
            </a:extLst>
          </p:cNvPr>
          <p:cNvCxnSpPr/>
          <p:nvPr/>
        </p:nvCxnSpPr>
        <p:spPr>
          <a:xfrm flipV="1">
            <a:off x="6306532" y="1970202"/>
            <a:ext cx="659876" cy="75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6465CCC-8B49-485A-BA71-69D0412536F7}"/>
              </a:ext>
            </a:extLst>
          </p:cNvPr>
          <p:cNvCxnSpPr/>
          <p:nvPr/>
        </p:nvCxnSpPr>
        <p:spPr>
          <a:xfrm flipV="1">
            <a:off x="6306532" y="2498103"/>
            <a:ext cx="659876" cy="78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AD55DEE-E80B-4205-94C1-BEC650C2500B}"/>
              </a:ext>
            </a:extLst>
          </p:cNvPr>
          <p:cNvCxnSpPr/>
          <p:nvPr/>
        </p:nvCxnSpPr>
        <p:spPr>
          <a:xfrm>
            <a:off x="6306532" y="1970202"/>
            <a:ext cx="659876" cy="48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A9FFC78-0B50-453A-A30D-D1465AD2E201}"/>
              </a:ext>
            </a:extLst>
          </p:cNvPr>
          <p:cNvCxnSpPr/>
          <p:nvPr/>
        </p:nvCxnSpPr>
        <p:spPr>
          <a:xfrm flipV="1">
            <a:off x="6372520" y="2931736"/>
            <a:ext cx="593888" cy="158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473B71C-BDF9-4A76-997B-7F0B015B4542}"/>
              </a:ext>
            </a:extLst>
          </p:cNvPr>
          <p:cNvCxnSpPr/>
          <p:nvPr/>
        </p:nvCxnSpPr>
        <p:spPr>
          <a:xfrm flipV="1">
            <a:off x="6372520" y="3429000"/>
            <a:ext cx="593888" cy="37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3F7BA61-AD04-49E8-A965-BEA3305AA797}"/>
              </a:ext>
            </a:extLst>
          </p:cNvPr>
          <p:cNvCxnSpPr/>
          <p:nvPr/>
        </p:nvCxnSpPr>
        <p:spPr>
          <a:xfrm flipV="1">
            <a:off x="6372520" y="3429000"/>
            <a:ext cx="593888" cy="169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C93EC96-0155-45B9-BDFD-688BD1547782}"/>
              </a:ext>
            </a:extLst>
          </p:cNvPr>
          <p:cNvCxnSpPr/>
          <p:nvPr/>
        </p:nvCxnSpPr>
        <p:spPr>
          <a:xfrm flipV="1">
            <a:off x="6372520" y="3930977"/>
            <a:ext cx="593888" cy="16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89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F3A52D-A4DB-4ABD-AA38-7D2651825DBB}"/>
              </a:ext>
            </a:extLst>
          </p:cNvPr>
          <p:cNvGraphicFramePr>
            <a:graphicFrameLocks noGrp="1"/>
          </p:cNvGraphicFramePr>
          <p:nvPr/>
        </p:nvGraphicFramePr>
        <p:xfrm>
          <a:off x="249113" y="707103"/>
          <a:ext cx="6414333" cy="553094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020176">
                  <a:extLst>
                    <a:ext uri="{9D8B030D-6E8A-4147-A177-3AD203B41FA5}">
                      <a16:colId xmlns:a16="http://schemas.microsoft.com/office/drawing/2014/main" val="336540828"/>
                    </a:ext>
                  </a:extLst>
                </a:gridCol>
                <a:gridCol w="2628579">
                  <a:extLst>
                    <a:ext uri="{9D8B030D-6E8A-4147-A177-3AD203B41FA5}">
                      <a16:colId xmlns:a16="http://schemas.microsoft.com/office/drawing/2014/main" val="654035817"/>
                    </a:ext>
                  </a:extLst>
                </a:gridCol>
                <a:gridCol w="2765578">
                  <a:extLst>
                    <a:ext uri="{9D8B030D-6E8A-4147-A177-3AD203B41FA5}">
                      <a16:colId xmlns:a16="http://schemas.microsoft.com/office/drawing/2014/main" val="1512016902"/>
                    </a:ext>
                  </a:extLst>
                </a:gridCol>
              </a:tblGrid>
              <a:tr h="423015">
                <a:tc>
                  <a:txBody>
                    <a:bodyPr/>
                    <a:lstStyle/>
                    <a:p>
                      <a:pPr fontAlgn="ctr" latinLnBrk="0"/>
                      <a:endParaRPr lang="zh-CN" altLang="en-US" sz="15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500" b="0" cap="none" spc="0">
                          <a:solidFill>
                            <a:schemeClr val="bg1"/>
                          </a:solidFill>
                          <a:effectLst/>
                        </a:rPr>
                        <a:t>产生式</a:t>
                      </a:r>
                    </a:p>
                  </a:txBody>
                  <a:tcPr marL="127807" marR="56366" marT="98313" marB="983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500" b="0" cap="none" spc="0">
                          <a:solidFill>
                            <a:schemeClr val="bg1"/>
                          </a:solidFill>
                          <a:effectLst/>
                        </a:rPr>
                        <a:t>语法规则</a:t>
                      </a:r>
                    </a:p>
                  </a:txBody>
                  <a:tcPr marL="127807" marR="56366" marT="98313" marB="983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30563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1)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L -&gt; En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L.val = E.val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368732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2)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 -&gt; TE'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E'.inh = T.val</a:t>
                      </a:r>
                      <a:b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E.val = E'.syn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302461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3)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 -&gt; +TE_1'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E_1'.inh = E'.inh + T.val</a:t>
                      </a:r>
                      <a:b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E'.syn = E_1'.syn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631568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4)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 -&gt; </a:t>
                      </a:r>
                      <a:r>
                        <a:rPr lang="el-GR" sz="1500" b="0" cap="none" spc="0">
                          <a:solidFill>
                            <a:schemeClr val="tx1"/>
                          </a:solidFill>
                          <a:effectLst/>
                        </a:rPr>
                        <a:t>ε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E'.syn = E'.inh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29966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5)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 -&gt; FT'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T'.inh = F.val</a:t>
                      </a:r>
                      <a:b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T.val = T'.syn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492126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6)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 -&gt; *FT_1'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fr-FR" sz="1500" b="0" cap="none" spc="0">
                          <a:solidFill>
                            <a:schemeClr val="tx1"/>
                          </a:solidFill>
                          <a:effectLst/>
                        </a:rPr>
                        <a:t>T_1'.inh = T'.inh * F.val</a:t>
                      </a:r>
                      <a:br>
                        <a:rPr lang="fr-FR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fr-FR" sz="1500" b="0" cap="none" spc="0">
                          <a:solidFill>
                            <a:schemeClr val="tx1"/>
                          </a:solidFill>
                          <a:effectLst/>
                        </a:rPr>
                        <a:t>T'.syn = T_1'.syn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829846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7)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 -&gt; </a:t>
                      </a:r>
                      <a:r>
                        <a:rPr lang="el-GR" sz="1500" b="0" cap="none" spc="0">
                          <a:solidFill>
                            <a:schemeClr val="tx1"/>
                          </a:solidFill>
                          <a:effectLst/>
                        </a:rPr>
                        <a:t>ε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T'.syn = T'.inh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728699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8)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F -&gt; (E)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F.val = E.val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647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9)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F -&gt; digit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F.val</a:t>
                      </a:r>
                      <a:r>
                        <a:rPr lang="en-US" sz="1500" b="0" cap="none" spc="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5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digit.lexval</a:t>
                      </a:r>
                      <a:endParaRPr lang="en-US" sz="15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473544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2DBDA7A5-547A-48C8-96CE-41104A7F3C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404" y="607668"/>
            <a:ext cx="5382638" cy="41686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5D61DE3-F7F8-4CC9-8563-312F197C8E2B}"/>
              </a:ext>
            </a:extLst>
          </p:cNvPr>
          <p:cNvCxnSpPr/>
          <p:nvPr/>
        </p:nvCxnSpPr>
        <p:spPr>
          <a:xfrm>
            <a:off x="6221691" y="1319753"/>
            <a:ext cx="744717" cy="16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359CFF9-DBBC-4A9A-B5CF-15A9C5B7E26E}"/>
              </a:ext>
            </a:extLst>
          </p:cNvPr>
          <p:cNvCxnSpPr/>
          <p:nvPr/>
        </p:nvCxnSpPr>
        <p:spPr>
          <a:xfrm flipV="1">
            <a:off x="6306532" y="1970202"/>
            <a:ext cx="659876" cy="75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6465CCC-8B49-485A-BA71-69D0412536F7}"/>
              </a:ext>
            </a:extLst>
          </p:cNvPr>
          <p:cNvCxnSpPr/>
          <p:nvPr/>
        </p:nvCxnSpPr>
        <p:spPr>
          <a:xfrm flipV="1">
            <a:off x="6306532" y="2498103"/>
            <a:ext cx="659876" cy="78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AD55DEE-E80B-4205-94C1-BEC650C2500B}"/>
              </a:ext>
            </a:extLst>
          </p:cNvPr>
          <p:cNvCxnSpPr/>
          <p:nvPr/>
        </p:nvCxnSpPr>
        <p:spPr>
          <a:xfrm>
            <a:off x="6306532" y="1970202"/>
            <a:ext cx="659876" cy="48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A9FFC78-0B50-453A-A30D-D1465AD2E201}"/>
              </a:ext>
            </a:extLst>
          </p:cNvPr>
          <p:cNvCxnSpPr/>
          <p:nvPr/>
        </p:nvCxnSpPr>
        <p:spPr>
          <a:xfrm flipV="1">
            <a:off x="6372520" y="2931736"/>
            <a:ext cx="593888" cy="158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473B71C-BDF9-4A76-997B-7F0B015B4542}"/>
              </a:ext>
            </a:extLst>
          </p:cNvPr>
          <p:cNvCxnSpPr/>
          <p:nvPr/>
        </p:nvCxnSpPr>
        <p:spPr>
          <a:xfrm flipV="1">
            <a:off x="6372520" y="3429000"/>
            <a:ext cx="593888" cy="37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3F7BA61-AD04-49E8-A965-BEA3305AA797}"/>
              </a:ext>
            </a:extLst>
          </p:cNvPr>
          <p:cNvCxnSpPr/>
          <p:nvPr/>
        </p:nvCxnSpPr>
        <p:spPr>
          <a:xfrm flipV="1">
            <a:off x="6372520" y="3429000"/>
            <a:ext cx="593888" cy="169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C93EC96-0155-45B9-BDFD-688BD1547782}"/>
              </a:ext>
            </a:extLst>
          </p:cNvPr>
          <p:cNvCxnSpPr/>
          <p:nvPr/>
        </p:nvCxnSpPr>
        <p:spPr>
          <a:xfrm flipV="1">
            <a:off x="6372520" y="3930977"/>
            <a:ext cx="593888" cy="161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A56666D-9189-4A9F-A575-A1DD0105A305}"/>
              </a:ext>
            </a:extLst>
          </p:cNvPr>
          <p:cNvCxnSpPr/>
          <p:nvPr/>
        </p:nvCxnSpPr>
        <p:spPr>
          <a:xfrm flipV="1">
            <a:off x="6372520" y="4515439"/>
            <a:ext cx="593888" cy="154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65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 descr="穿着西装笔挺的男子手里拿着枪&#10;&#10;中度可信度描述已自动生成">
            <a:extLst>
              <a:ext uri="{FF2B5EF4-FFF2-40B4-BE49-F238E27FC236}">
                <a16:creationId xmlns:a16="http://schemas.microsoft.com/office/drawing/2014/main" id="{8E7ADBB8-4016-4792-B5DE-BFCF4FC78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5" r="12186"/>
          <a:stretch/>
        </p:blipFill>
        <p:spPr>
          <a:xfrm>
            <a:off x="0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A4164F-078E-48A1-A6B3-D8D5EF05CE4B}"/>
              </a:ext>
            </a:extLst>
          </p:cNvPr>
          <p:cNvSpPr txBox="1"/>
          <p:nvPr/>
        </p:nvSpPr>
        <p:spPr>
          <a:xfrm>
            <a:off x="10023548" y="1673157"/>
            <a:ext cx="19163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93755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3"/>
            <a:ext cx="8215312" cy="4885257"/>
          </a:xfrm>
        </p:spPr>
        <p:txBody>
          <a:bodyPr/>
          <a:lstStyle/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下图中的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计算诸如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3*5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3*5*7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这样的项。扩展下图中的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，使它可以像习题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8.1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图中所示的那样处理表达式。</a:t>
            </a:r>
            <a:endParaRPr lang="en-US" altLang="zh-CN" sz="25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226" y="2656190"/>
            <a:ext cx="6558821" cy="4018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06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8715E-90A9-457E-90FB-B0EF3AE7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03DC7-33FC-4ECE-92CE-EA783882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1.n</a:t>
            </a:r>
          </a:p>
          <a:p>
            <a:r>
              <a:rPr lang="en-US" altLang="zh-CN" dirty="0"/>
              <a:t>2.+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 （）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en-US" altLang="zh-CN" sz="2800" b="0" dirty="0">
                <a:solidFill>
                  <a:srgbClr val="4F4F4F"/>
                </a:solidFill>
                <a:effectLst/>
              </a:rPr>
              <a:t> T -&gt; FT’        T‘ -&gt; </a:t>
            </a:r>
            <a:r>
              <a:rPr lang="el-GR" altLang="zh-CN" sz="2800" b="0" dirty="0">
                <a:solidFill>
                  <a:srgbClr val="4F4F4F"/>
                </a:solidFill>
                <a:effectLst/>
              </a:rPr>
              <a:t>ε</a:t>
            </a:r>
            <a:r>
              <a:rPr lang="zh-CN" altLang="en-US" sz="2800" b="0" dirty="0">
                <a:solidFill>
                  <a:srgbClr val="4F4F4F"/>
                </a:solidFill>
                <a:effectLst/>
              </a:rPr>
              <a:t>与</a:t>
            </a:r>
            <a:r>
              <a:rPr lang="en-US" altLang="zh-CN" sz="2800" b="0" dirty="0">
                <a:solidFill>
                  <a:srgbClr val="4F4F4F"/>
                </a:solidFill>
                <a:effectLst/>
              </a:rPr>
              <a:t> T -&gt; F</a:t>
            </a:r>
            <a:endParaRPr lang="el-GR" altLang="zh-CN" sz="2800" b="0" dirty="0">
              <a:solidFill>
                <a:srgbClr val="4F4F4F"/>
              </a:solidFill>
              <a:effectLst/>
            </a:endParaRPr>
          </a:p>
          <a:p>
            <a:endParaRPr lang="en-US" altLang="zh-CN" sz="2800" b="0" dirty="0">
              <a:solidFill>
                <a:srgbClr val="4F4F4F"/>
              </a:solidFill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2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0D46802-7FD6-4F24-89BD-5F18AA4B3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80443"/>
              </p:ext>
            </p:extLst>
          </p:nvPr>
        </p:nvGraphicFramePr>
        <p:xfrm>
          <a:off x="1624519" y="643466"/>
          <a:ext cx="8937485" cy="55710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51605">
                  <a:extLst>
                    <a:ext uri="{9D8B030D-6E8A-4147-A177-3AD203B41FA5}">
                      <a16:colId xmlns:a16="http://schemas.microsoft.com/office/drawing/2014/main" val="3465004141"/>
                    </a:ext>
                  </a:extLst>
                </a:gridCol>
                <a:gridCol w="3748508">
                  <a:extLst>
                    <a:ext uri="{9D8B030D-6E8A-4147-A177-3AD203B41FA5}">
                      <a16:colId xmlns:a16="http://schemas.microsoft.com/office/drawing/2014/main" val="303243935"/>
                    </a:ext>
                  </a:extLst>
                </a:gridCol>
                <a:gridCol w="3937372">
                  <a:extLst>
                    <a:ext uri="{9D8B030D-6E8A-4147-A177-3AD203B41FA5}">
                      <a16:colId xmlns:a16="http://schemas.microsoft.com/office/drawing/2014/main" val="3141308972"/>
                    </a:ext>
                  </a:extLst>
                </a:gridCol>
              </a:tblGrid>
              <a:tr h="446716">
                <a:tc>
                  <a:txBody>
                    <a:bodyPr/>
                    <a:lstStyle/>
                    <a:p>
                      <a:pPr fontAlgn="ctr" latinLnBrk="0"/>
                      <a:endParaRPr lang="zh-CN" altLang="en-US" sz="1800" b="1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3291" marR="63291" marT="63291" marB="6329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800" b="1">
                          <a:solidFill>
                            <a:srgbClr val="4F4F4F"/>
                          </a:solidFill>
                          <a:effectLst/>
                        </a:rPr>
                        <a:t>产生式</a:t>
                      </a:r>
                    </a:p>
                  </a:txBody>
                  <a:tcPr marL="63291" marR="63291" marT="63291" marB="6329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800" b="1">
                          <a:solidFill>
                            <a:srgbClr val="4F4F4F"/>
                          </a:solidFill>
                          <a:effectLst/>
                        </a:rPr>
                        <a:t>语法规则</a:t>
                      </a:r>
                    </a:p>
                  </a:txBody>
                  <a:tcPr marL="63291" marR="63291" marT="63291" marB="63291" anchor="ctr"/>
                </a:tc>
                <a:extLst>
                  <a:ext uri="{0D108BD9-81ED-4DB2-BD59-A6C34878D82A}">
                    <a16:rowId xmlns:a16="http://schemas.microsoft.com/office/drawing/2014/main" val="1721508288"/>
                  </a:ext>
                </a:extLst>
              </a:tr>
              <a:tr h="446716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800" b="0">
                          <a:solidFill>
                            <a:srgbClr val="4F4F4F"/>
                          </a:solidFill>
                          <a:effectLst/>
                        </a:rPr>
                        <a:t>1)</a:t>
                      </a:r>
                    </a:p>
                  </a:txBody>
                  <a:tcPr marL="63291" marR="63291" marT="63291" marB="6329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</a:rPr>
                        <a:t>L -&gt; En</a:t>
                      </a:r>
                    </a:p>
                  </a:txBody>
                  <a:tcPr marL="63291" marR="63291" marT="63291" marB="6329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</a:rPr>
                        <a:t>L.val = E.val</a:t>
                      </a:r>
                    </a:p>
                  </a:txBody>
                  <a:tcPr marL="63291" marR="63291" marT="63291" marB="63291" anchor="ctr"/>
                </a:tc>
                <a:extLst>
                  <a:ext uri="{0D108BD9-81ED-4DB2-BD59-A6C34878D82A}">
                    <a16:rowId xmlns:a16="http://schemas.microsoft.com/office/drawing/2014/main" val="3692423777"/>
                  </a:ext>
                </a:extLst>
              </a:tr>
              <a:tr h="722693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800" b="0">
                          <a:solidFill>
                            <a:srgbClr val="4F4F4F"/>
                          </a:solidFill>
                          <a:effectLst/>
                        </a:rPr>
                        <a:t>2)</a:t>
                      </a:r>
                    </a:p>
                  </a:txBody>
                  <a:tcPr marL="63291" marR="63291" marT="63291" marB="6329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</a:rPr>
                        <a:t>E -&gt; TE'</a:t>
                      </a:r>
                    </a:p>
                  </a:txBody>
                  <a:tcPr marL="63291" marR="63291" marT="63291" marB="6329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</a:rPr>
                        <a:t>E'.inh = T.val</a:t>
                      </a:r>
                      <a:br>
                        <a:rPr lang="en-US" sz="1800" b="0">
                          <a:solidFill>
                            <a:srgbClr val="4F4F4F"/>
                          </a:solidFill>
                          <a:effectLst/>
                        </a:rPr>
                      </a:br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</a:rPr>
                        <a:t>E.val = E'.syn</a:t>
                      </a:r>
                    </a:p>
                  </a:txBody>
                  <a:tcPr marL="63291" marR="63291" marT="63291" marB="63291" anchor="ctr"/>
                </a:tc>
                <a:extLst>
                  <a:ext uri="{0D108BD9-81ED-4DB2-BD59-A6C34878D82A}">
                    <a16:rowId xmlns:a16="http://schemas.microsoft.com/office/drawing/2014/main" val="4068459155"/>
                  </a:ext>
                </a:extLst>
              </a:tr>
              <a:tr h="722693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800" b="0">
                          <a:solidFill>
                            <a:srgbClr val="4F4F4F"/>
                          </a:solidFill>
                          <a:effectLst/>
                        </a:rPr>
                        <a:t>3)</a:t>
                      </a:r>
                    </a:p>
                  </a:txBody>
                  <a:tcPr marL="63291" marR="63291" marT="63291" marB="6329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</a:rPr>
                        <a:t>E' -&gt; +TE_1'</a:t>
                      </a:r>
                    </a:p>
                  </a:txBody>
                  <a:tcPr marL="63291" marR="63291" marT="63291" marB="6329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 dirty="0">
                          <a:solidFill>
                            <a:srgbClr val="4F4F4F"/>
                          </a:solidFill>
                          <a:effectLst/>
                        </a:rPr>
                        <a:t>E_1'.inh = E'.</a:t>
                      </a:r>
                      <a:r>
                        <a:rPr lang="en-US" sz="1800" b="0" dirty="0" err="1">
                          <a:solidFill>
                            <a:srgbClr val="4F4F4F"/>
                          </a:solidFill>
                          <a:effectLst/>
                        </a:rPr>
                        <a:t>inh</a:t>
                      </a:r>
                      <a:r>
                        <a:rPr lang="en-US" sz="1800" b="0" dirty="0">
                          <a:solidFill>
                            <a:srgbClr val="4F4F4F"/>
                          </a:solidFill>
                          <a:effectLst/>
                        </a:rPr>
                        <a:t> + </a:t>
                      </a:r>
                      <a:r>
                        <a:rPr lang="en-US" sz="1800" b="0" dirty="0" err="1">
                          <a:solidFill>
                            <a:srgbClr val="4F4F4F"/>
                          </a:solidFill>
                          <a:effectLst/>
                        </a:rPr>
                        <a:t>T.val</a:t>
                      </a:r>
                      <a:br>
                        <a:rPr lang="en-US" sz="1800" b="0" dirty="0">
                          <a:solidFill>
                            <a:srgbClr val="4F4F4F"/>
                          </a:solidFill>
                          <a:effectLst/>
                        </a:rPr>
                      </a:br>
                      <a:r>
                        <a:rPr lang="en-US" sz="1800" b="0" dirty="0" err="1">
                          <a:solidFill>
                            <a:srgbClr val="4F4F4F"/>
                          </a:solidFill>
                          <a:effectLst/>
                        </a:rPr>
                        <a:t>E'.syn</a:t>
                      </a:r>
                      <a:r>
                        <a:rPr lang="en-US" sz="1800" b="0" dirty="0">
                          <a:solidFill>
                            <a:srgbClr val="4F4F4F"/>
                          </a:solidFill>
                          <a:effectLst/>
                        </a:rPr>
                        <a:t> = E_1'.syn</a:t>
                      </a:r>
                    </a:p>
                  </a:txBody>
                  <a:tcPr marL="63291" marR="63291" marT="63291" marB="63291" anchor="ctr"/>
                </a:tc>
                <a:extLst>
                  <a:ext uri="{0D108BD9-81ED-4DB2-BD59-A6C34878D82A}">
                    <a16:rowId xmlns:a16="http://schemas.microsoft.com/office/drawing/2014/main" val="1610141128"/>
                  </a:ext>
                </a:extLst>
              </a:tr>
              <a:tr h="446716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800" b="0">
                          <a:solidFill>
                            <a:srgbClr val="4F4F4F"/>
                          </a:solidFill>
                          <a:effectLst/>
                        </a:rPr>
                        <a:t>4)</a:t>
                      </a:r>
                    </a:p>
                  </a:txBody>
                  <a:tcPr marL="63291" marR="63291" marT="63291" marB="6329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</a:rPr>
                        <a:t>E' -&gt; </a:t>
                      </a:r>
                      <a:r>
                        <a:rPr lang="el-GR" sz="1800" b="0">
                          <a:solidFill>
                            <a:srgbClr val="4F4F4F"/>
                          </a:solidFill>
                          <a:effectLst/>
                        </a:rPr>
                        <a:t>ε</a:t>
                      </a:r>
                    </a:p>
                  </a:txBody>
                  <a:tcPr marL="63291" marR="63291" marT="63291" marB="6329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</a:rPr>
                        <a:t>E'.syn = E'.inh</a:t>
                      </a:r>
                    </a:p>
                  </a:txBody>
                  <a:tcPr marL="63291" marR="63291" marT="63291" marB="63291" anchor="ctr"/>
                </a:tc>
                <a:extLst>
                  <a:ext uri="{0D108BD9-81ED-4DB2-BD59-A6C34878D82A}">
                    <a16:rowId xmlns:a16="http://schemas.microsoft.com/office/drawing/2014/main" val="3807469621"/>
                  </a:ext>
                </a:extLst>
              </a:tr>
              <a:tr h="722693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800" b="0" dirty="0">
                          <a:solidFill>
                            <a:srgbClr val="4F4F4F"/>
                          </a:solidFill>
                          <a:effectLst/>
                        </a:rPr>
                        <a:t>5)</a:t>
                      </a:r>
                    </a:p>
                  </a:txBody>
                  <a:tcPr marL="63291" marR="63291" marT="63291" marB="63291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 dirty="0">
                          <a:solidFill>
                            <a:srgbClr val="4F4F4F"/>
                          </a:solidFill>
                          <a:effectLst/>
                        </a:rPr>
                        <a:t>T -&gt; FT'</a:t>
                      </a:r>
                    </a:p>
                  </a:txBody>
                  <a:tcPr marL="63291" marR="63291" marT="63291" marB="63291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 dirty="0">
                          <a:solidFill>
                            <a:srgbClr val="4F4F4F"/>
                          </a:solidFill>
                          <a:effectLst/>
                        </a:rPr>
                        <a:t>T'.</a:t>
                      </a:r>
                      <a:r>
                        <a:rPr lang="en-US" sz="1800" b="0" dirty="0" err="1">
                          <a:solidFill>
                            <a:srgbClr val="4F4F4F"/>
                          </a:solidFill>
                          <a:effectLst/>
                        </a:rPr>
                        <a:t>inh</a:t>
                      </a:r>
                      <a:r>
                        <a:rPr lang="en-US" sz="1800" b="0" dirty="0">
                          <a:solidFill>
                            <a:srgbClr val="4F4F4F"/>
                          </a:solidFill>
                          <a:effectLst/>
                        </a:rPr>
                        <a:t> = </a:t>
                      </a:r>
                      <a:r>
                        <a:rPr lang="en-US" sz="1800" b="0" dirty="0" err="1">
                          <a:solidFill>
                            <a:srgbClr val="4F4F4F"/>
                          </a:solidFill>
                          <a:effectLst/>
                        </a:rPr>
                        <a:t>F.val</a:t>
                      </a:r>
                      <a:br>
                        <a:rPr lang="en-US" sz="1800" b="0" dirty="0">
                          <a:solidFill>
                            <a:srgbClr val="4F4F4F"/>
                          </a:solidFill>
                          <a:effectLst/>
                        </a:rPr>
                      </a:br>
                      <a:r>
                        <a:rPr lang="en-US" sz="1800" b="0" dirty="0" err="1">
                          <a:solidFill>
                            <a:srgbClr val="4F4F4F"/>
                          </a:solidFill>
                          <a:effectLst/>
                        </a:rPr>
                        <a:t>T.val</a:t>
                      </a:r>
                      <a:r>
                        <a:rPr lang="en-US" sz="1800" b="0" dirty="0">
                          <a:solidFill>
                            <a:srgbClr val="4F4F4F"/>
                          </a:solidFill>
                          <a:effectLst/>
                        </a:rPr>
                        <a:t> = </a:t>
                      </a:r>
                      <a:r>
                        <a:rPr lang="en-US" sz="1800" b="0" dirty="0" err="1">
                          <a:solidFill>
                            <a:srgbClr val="4F4F4F"/>
                          </a:solidFill>
                          <a:effectLst/>
                        </a:rPr>
                        <a:t>T'.syn</a:t>
                      </a:r>
                      <a:endParaRPr lang="en-US" sz="18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3291" marR="63291" marT="63291" marB="63291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44800439"/>
                  </a:ext>
                </a:extLst>
              </a:tr>
              <a:tr h="722693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800" b="0" dirty="0">
                          <a:solidFill>
                            <a:srgbClr val="4F4F4F"/>
                          </a:solidFill>
                          <a:effectLst/>
                        </a:rPr>
                        <a:t>6)</a:t>
                      </a:r>
                    </a:p>
                  </a:txBody>
                  <a:tcPr marL="63291" marR="63291" marT="63291" marB="63291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 dirty="0">
                          <a:solidFill>
                            <a:srgbClr val="4F4F4F"/>
                          </a:solidFill>
                          <a:effectLst/>
                        </a:rPr>
                        <a:t>T' -&gt; *FT_1'</a:t>
                      </a:r>
                    </a:p>
                  </a:txBody>
                  <a:tcPr marL="63291" marR="63291" marT="63291" marB="63291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fr-FR" sz="1800" b="0" dirty="0">
                          <a:solidFill>
                            <a:srgbClr val="4F4F4F"/>
                          </a:solidFill>
                          <a:effectLst/>
                        </a:rPr>
                        <a:t>T_1'.inh = T'.inh * F.val</a:t>
                      </a:r>
                      <a:br>
                        <a:rPr lang="fr-FR" sz="1800" b="0" dirty="0">
                          <a:solidFill>
                            <a:srgbClr val="4F4F4F"/>
                          </a:solidFill>
                          <a:effectLst/>
                        </a:rPr>
                      </a:br>
                      <a:r>
                        <a:rPr lang="fr-FR" sz="1800" b="0" dirty="0">
                          <a:solidFill>
                            <a:srgbClr val="4F4F4F"/>
                          </a:solidFill>
                          <a:effectLst/>
                        </a:rPr>
                        <a:t>T'.syn = T_1'.syn</a:t>
                      </a:r>
                    </a:p>
                  </a:txBody>
                  <a:tcPr marL="63291" marR="63291" marT="63291" marB="63291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88200855"/>
                  </a:ext>
                </a:extLst>
              </a:tr>
              <a:tr h="446716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800" b="0" dirty="0">
                          <a:solidFill>
                            <a:srgbClr val="4F4F4F"/>
                          </a:solidFill>
                          <a:effectLst/>
                        </a:rPr>
                        <a:t>7)</a:t>
                      </a:r>
                    </a:p>
                  </a:txBody>
                  <a:tcPr marL="63291" marR="63291" marT="63291" marB="63291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 dirty="0">
                          <a:solidFill>
                            <a:srgbClr val="4F4F4F"/>
                          </a:solidFill>
                          <a:effectLst/>
                        </a:rPr>
                        <a:t>T' -&gt; </a:t>
                      </a:r>
                      <a:r>
                        <a:rPr lang="el-GR" sz="1800" b="0" dirty="0">
                          <a:solidFill>
                            <a:srgbClr val="4F4F4F"/>
                          </a:solidFill>
                          <a:effectLst/>
                        </a:rPr>
                        <a:t>ε</a:t>
                      </a:r>
                    </a:p>
                  </a:txBody>
                  <a:tcPr marL="63291" marR="63291" marT="63291" marB="63291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 dirty="0" err="1">
                          <a:solidFill>
                            <a:srgbClr val="4F4F4F"/>
                          </a:solidFill>
                          <a:effectLst/>
                        </a:rPr>
                        <a:t>T'.syn</a:t>
                      </a:r>
                      <a:r>
                        <a:rPr lang="en-US" sz="1800" b="0" dirty="0">
                          <a:solidFill>
                            <a:srgbClr val="4F4F4F"/>
                          </a:solidFill>
                          <a:effectLst/>
                        </a:rPr>
                        <a:t> = T'.</a:t>
                      </a:r>
                      <a:r>
                        <a:rPr lang="en-US" sz="1800" b="0" dirty="0" err="1">
                          <a:solidFill>
                            <a:srgbClr val="4F4F4F"/>
                          </a:solidFill>
                          <a:effectLst/>
                        </a:rPr>
                        <a:t>inh</a:t>
                      </a:r>
                      <a:endParaRPr lang="en-US" sz="18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3291" marR="63291" marT="63291" marB="63291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32204003"/>
                  </a:ext>
                </a:extLst>
              </a:tr>
              <a:tr h="446716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800" b="0">
                          <a:solidFill>
                            <a:srgbClr val="4F4F4F"/>
                          </a:solidFill>
                          <a:effectLst/>
                        </a:rPr>
                        <a:t>8)</a:t>
                      </a:r>
                    </a:p>
                  </a:txBody>
                  <a:tcPr marL="63291" marR="63291" marT="63291" marB="6329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</a:rPr>
                        <a:t>F -&gt; (E)</a:t>
                      </a:r>
                    </a:p>
                  </a:txBody>
                  <a:tcPr marL="63291" marR="63291" marT="63291" marB="63291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</a:rPr>
                        <a:t>F.val = E.val</a:t>
                      </a:r>
                    </a:p>
                  </a:txBody>
                  <a:tcPr marL="63291" marR="63291" marT="63291" marB="63291" anchor="ctr"/>
                </a:tc>
                <a:extLst>
                  <a:ext uri="{0D108BD9-81ED-4DB2-BD59-A6C34878D82A}">
                    <a16:rowId xmlns:a16="http://schemas.microsoft.com/office/drawing/2014/main" val="3556920569"/>
                  </a:ext>
                </a:extLst>
              </a:tr>
              <a:tr h="446716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800" b="0" dirty="0">
                          <a:solidFill>
                            <a:srgbClr val="4F4F4F"/>
                          </a:solidFill>
                          <a:effectLst/>
                        </a:rPr>
                        <a:t>9)</a:t>
                      </a:r>
                    </a:p>
                  </a:txBody>
                  <a:tcPr marL="63291" marR="63291" marT="63291" marB="63291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 dirty="0">
                          <a:solidFill>
                            <a:srgbClr val="4F4F4F"/>
                          </a:solidFill>
                          <a:effectLst/>
                        </a:rPr>
                        <a:t>F -&gt; digit</a:t>
                      </a:r>
                    </a:p>
                  </a:txBody>
                  <a:tcPr marL="63291" marR="63291" marT="63291" marB="63291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800" b="0" dirty="0" err="1">
                          <a:solidFill>
                            <a:srgbClr val="4F4F4F"/>
                          </a:solidFill>
                          <a:effectLst/>
                        </a:rPr>
                        <a:t>F.val</a:t>
                      </a:r>
                      <a:r>
                        <a:rPr lang="en-US" sz="1800" b="0" dirty="0">
                          <a:solidFill>
                            <a:srgbClr val="4F4F4F"/>
                          </a:solidFill>
                          <a:effectLst/>
                        </a:rPr>
                        <a:t> = </a:t>
                      </a:r>
                      <a:r>
                        <a:rPr lang="en-US" sz="1800" b="0" dirty="0" err="1">
                          <a:solidFill>
                            <a:srgbClr val="4F4F4F"/>
                          </a:solidFill>
                          <a:effectLst/>
                        </a:rPr>
                        <a:t>digit.lexval</a:t>
                      </a:r>
                      <a:endParaRPr lang="en-US" sz="18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63291" marR="63291" marT="63291" marB="63291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8678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20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F3A52D-A4DB-4ABD-AA38-7D2651825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798028"/>
              </p:ext>
            </p:extLst>
          </p:nvPr>
        </p:nvGraphicFramePr>
        <p:xfrm>
          <a:off x="249113" y="707103"/>
          <a:ext cx="6414333" cy="553094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020176">
                  <a:extLst>
                    <a:ext uri="{9D8B030D-6E8A-4147-A177-3AD203B41FA5}">
                      <a16:colId xmlns:a16="http://schemas.microsoft.com/office/drawing/2014/main" val="336540828"/>
                    </a:ext>
                  </a:extLst>
                </a:gridCol>
                <a:gridCol w="2628579">
                  <a:extLst>
                    <a:ext uri="{9D8B030D-6E8A-4147-A177-3AD203B41FA5}">
                      <a16:colId xmlns:a16="http://schemas.microsoft.com/office/drawing/2014/main" val="654035817"/>
                    </a:ext>
                  </a:extLst>
                </a:gridCol>
                <a:gridCol w="2765578">
                  <a:extLst>
                    <a:ext uri="{9D8B030D-6E8A-4147-A177-3AD203B41FA5}">
                      <a16:colId xmlns:a16="http://schemas.microsoft.com/office/drawing/2014/main" val="1512016902"/>
                    </a:ext>
                  </a:extLst>
                </a:gridCol>
              </a:tblGrid>
              <a:tr h="423015">
                <a:tc>
                  <a:txBody>
                    <a:bodyPr/>
                    <a:lstStyle/>
                    <a:p>
                      <a:pPr fontAlgn="ctr" latinLnBrk="0"/>
                      <a:endParaRPr lang="zh-CN" altLang="en-US" sz="15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500" b="0" cap="none" spc="0">
                          <a:solidFill>
                            <a:schemeClr val="bg1"/>
                          </a:solidFill>
                          <a:effectLst/>
                        </a:rPr>
                        <a:t>产生式</a:t>
                      </a:r>
                    </a:p>
                  </a:txBody>
                  <a:tcPr marL="127807" marR="56366" marT="98313" marB="983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500" b="0" cap="none" spc="0">
                          <a:solidFill>
                            <a:schemeClr val="bg1"/>
                          </a:solidFill>
                          <a:effectLst/>
                        </a:rPr>
                        <a:t>语法规则</a:t>
                      </a:r>
                    </a:p>
                  </a:txBody>
                  <a:tcPr marL="127807" marR="56366" marT="98313" marB="983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30563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1)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L -&gt; En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L.val = E.val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368732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2)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 -&gt; TE'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E'.inh = T.val</a:t>
                      </a:r>
                      <a:b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E.val = E'.syn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302461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3)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 -&gt; +TE_1'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E_1'.inh = E'.inh + T.val</a:t>
                      </a:r>
                      <a:b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E'.syn = E_1'.syn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631568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4)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 -&gt; </a:t>
                      </a:r>
                      <a:r>
                        <a:rPr lang="el-GR" sz="1500" b="0" cap="none" spc="0">
                          <a:solidFill>
                            <a:schemeClr val="tx1"/>
                          </a:solidFill>
                          <a:effectLst/>
                        </a:rPr>
                        <a:t>ε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E'.syn = E'.inh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29966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5)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 -&gt; FT'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T'.inh = F.val</a:t>
                      </a:r>
                      <a:b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T.val = T'.syn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492126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6)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 -&gt; *FT_1'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fr-FR" sz="1500" b="0" cap="none" spc="0">
                          <a:solidFill>
                            <a:schemeClr val="tx1"/>
                          </a:solidFill>
                          <a:effectLst/>
                        </a:rPr>
                        <a:t>T_1'.inh = T'.inh * F.val</a:t>
                      </a:r>
                      <a:br>
                        <a:rPr lang="fr-FR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fr-FR" sz="1500" b="0" cap="none" spc="0">
                          <a:solidFill>
                            <a:schemeClr val="tx1"/>
                          </a:solidFill>
                          <a:effectLst/>
                        </a:rPr>
                        <a:t>T'.syn = T_1'.syn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829846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7)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 -&gt; </a:t>
                      </a:r>
                      <a:r>
                        <a:rPr lang="el-GR" sz="1500" b="0" cap="none" spc="0">
                          <a:solidFill>
                            <a:schemeClr val="tx1"/>
                          </a:solidFill>
                          <a:effectLst/>
                        </a:rPr>
                        <a:t>ε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T'.syn = T'.inh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728699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8)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F -&gt; (E)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F.val = E.val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647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9)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F -&gt; digit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F.val</a:t>
                      </a:r>
                      <a:r>
                        <a:rPr lang="en-US" sz="1500" b="0" cap="none" spc="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5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digit.lexval</a:t>
                      </a:r>
                      <a:endParaRPr lang="en-US" sz="15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473544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2DBDA7A5-547A-48C8-96CE-41104A7F3C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404" y="607668"/>
            <a:ext cx="5382638" cy="4168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043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F3A52D-A4DB-4ABD-AA38-7D2651825DBB}"/>
              </a:ext>
            </a:extLst>
          </p:cNvPr>
          <p:cNvGraphicFramePr>
            <a:graphicFrameLocks noGrp="1"/>
          </p:cNvGraphicFramePr>
          <p:nvPr/>
        </p:nvGraphicFramePr>
        <p:xfrm>
          <a:off x="249113" y="707103"/>
          <a:ext cx="6414333" cy="553094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020176">
                  <a:extLst>
                    <a:ext uri="{9D8B030D-6E8A-4147-A177-3AD203B41FA5}">
                      <a16:colId xmlns:a16="http://schemas.microsoft.com/office/drawing/2014/main" val="336540828"/>
                    </a:ext>
                  </a:extLst>
                </a:gridCol>
                <a:gridCol w="2628579">
                  <a:extLst>
                    <a:ext uri="{9D8B030D-6E8A-4147-A177-3AD203B41FA5}">
                      <a16:colId xmlns:a16="http://schemas.microsoft.com/office/drawing/2014/main" val="654035817"/>
                    </a:ext>
                  </a:extLst>
                </a:gridCol>
                <a:gridCol w="2765578">
                  <a:extLst>
                    <a:ext uri="{9D8B030D-6E8A-4147-A177-3AD203B41FA5}">
                      <a16:colId xmlns:a16="http://schemas.microsoft.com/office/drawing/2014/main" val="1512016902"/>
                    </a:ext>
                  </a:extLst>
                </a:gridCol>
              </a:tblGrid>
              <a:tr h="423015">
                <a:tc>
                  <a:txBody>
                    <a:bodyPr/>
                    <a:lstStyle/>
                    <a:p>
                      <a:pPr fontAlgn="ctr" latinLnBrk="0"/>
                      <a:endParaRPr lang="zh-CN" altLang="en-US" sz="15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500" b="0" cap="none" spc="0">
                          <a:solidFill>
                            <a:schemeClr val="bg1"/>
                          </a:solidFill>
                          <a:effectLst/>
                        </a:rPr>
                        <a:t>产生式</a:t>
                      </a:r>
                    </a:p>
                  </a:txBody>
                  <a:tcPr marL="127807" marR="56366" marT="98313" marB="983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500" b="0" cap="none" spc="0">
                          <a:solidFill>
                            <a:schemeClr val="bg1"/>
                          </a:solidFill>
                          <a:effectLst/>
                        </a:rPr>
                        <a:t>语法规则</a:t>
                      </a:r>
                    </a:p>
                  </a:txBody>
                  <a:tcPr marL="127807" marR="56366" marT="98313" marB="983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30563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1)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L -&gt; En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L.val = E.val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368732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2)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 -&gt; TE'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E'.inh = T.val</a:t>
                      </a:r>
                      <a:b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E.val = E'.syn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302461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3)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 -&gt; +TE_1'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E_1'.inh = E'.inh + T.val</a:t>
                      </a:r>
                      <a:b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E'.syn = E_1'.syn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631568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4)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 -&gt; </a:t>
                      </a:r>
                      <a:r>
                        <a:rPr lang="el-GR" sz="1500" b="0" cap="none" spc="0">
                          <a:solidFill>
                            <a:schemeClr val="tx1"/>
                          </a:solidFill>
                          <a:effectLst/>
                        </a:rPr>
                        <a:t>ε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E'.syn = E'.inh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29966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5)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 -&gt; FT'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T'.inh = F.val</a:t>
                      </a:r>
                      <a:b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T.val = T'.syn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492126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6)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 -&gt; *FT_1'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fr-FR" sz="1500" b="0" cap="none" spc="0">
                          <a:solidFill>
                            <a:schemeClr val="tx1"/>
                          </a:solidFill>
                          <a:effectLst/>
                        </a:rPr>
                        <a:t>T_1'.inh = T'.inh * F.val</a:t>
                      </a:r>
                      <a:br>
                        <a:rPr lang="fr-FR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fr-FR" sz="1500" b="0" cap="none" spc="0">
                          <a:solidFill>
                            <a:schemeClr val="tx1"/>
                          </a:solidFill>
                          <a:effectLst/>
                        </a:rPr>
                        <a:t>T'.syn = T_1'.syn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829846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7)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 -&gt; </a:t>
                      </a:r>
                      <a:r>
                        <a:rPr lang="el-GR" sz="1500" b="0" cap="none" spc="0">
                          <a:solidFill>
                            <a:schemeClr val="tx1"/>
                          </a:solidFill>
                          <a:effectLst/>
                        </a:rPr>
                        <a:t>ε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T'.syn = T'.inh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728699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8)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F -&gt; (E)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F.val = E.val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647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9)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F -&gt; digit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F.val</a:t>
                      </a:r>
                      <a:r>
                        <a:rPr lang="en-US" sz="1500" b="0" cap="none" spc="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5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digit.lexval</a:t>
                      </a:r>
                      <a:endParaRPr lang="en-US" sz="15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473544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2DBDA7A5-547A-48C8-96CE-41104A7F3C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404" y="607668"/>
            <a:ext cx="5382638" cy="41686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5D61DE3-F7F8-4CC9-8563-312F197C8E2B}"/>
              </a:ext>
            </a:extLst>
          </p:cNvPr>
          <p:cNvCxnSpPr/>
          <p:nvPr/>
        </p:nvCxnSpPr>
        <p:spPr>
          <a:xfrm>
            <a:off x="6221691" y="1319753"/>
            <a:ext cx="744717" cy="16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79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F3A52D-A4DB-4ABD-AA38-7D2651825DBB}"/>
              </a:ext>
            </a:extLst>
          </p:cNvPr>
          <p:cNvGraphicFramePr>
            <a:graphicFrameLocks noGrp="1"/>
          </p:cNvGraphicFramePr>
          <p:nvPr/>
        </p:nvGraphicFramePr>
        <p:xfrm>
          <a:off x="249113" y="707103"/>
          <a:ext cx="6414333" cy="553094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020176">
                  <a:extLst>
                    <a:ext uri="{9D8B030D-6E8A-4147-A177-3AD203B41FA5}">
                      <a16:colId xmlns:a16="http://schemas.microsoft.com/office/drawing/2014/main" val="336540828"/>
                    </a:ext>
                  </a:extLst>
                </a:gridCol>
                <a:gridCol w="2628579">
                  <a:extLst>
                    <a:ext uri="{9D8B030D-6E8A-4147-A177-3AD203B41FA5}">
                      <a16:colId xmlns:a16="http://schemas.microsoft.com/office/drawing/2014/main" val="654035817"/>
                    </a:ext>
                  </a:extLst>
                </a:gridCol>
                <a:gridCol w="2765578">
                  <a:extLst>
                    <a:ext uri="{9D8B030D-6E8A-4147-A177-3AD203B41FA5}">
                      <a16:colId xmlns:a16="http://schemas.microsoft.com/office/drawing/2014/main" val="1512016902"/>
                    </a:ext>
                  </a:extLst>
                </a:gridCol>
              </a:tblGrid>
              <a:tr h="423015">
                <a:tc>
                  <a:txBody>
                    <a:bodyPr/>
                    <a:lstStyle/>
                    <a:p>
                      <a:pPr fontAlgn="ctr" latinLnBrk="0"/>
                      <a:endParaRPr lang="zh-CN" altLang="en-US" sz="15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500" b="0" cap="none" spc="0">
                          <a:solidFill>
                            <a:schemeClr val="bg1"/>
                          </a:solidFill>
                          <a:effectLst/>
                        </a:rPr>
                        <a:t>产生式</a:t>
                      </a:r>
                    </a:p>
                  </a:txBody>
                  <a:tcPr marL="127807" marR="56366" marT="98313" marB="983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500" b="0" cap="none" spc="0">
                          <a:solidFill>
                            <a:schemeClr val="bg1"/>
                          </a:solidFill>
                          <a:effectLst/>
                        </a:rPr>
                        <a:t>语法规则</a:t>
                      </a:r>
                    </a:p>
                  </a:txBody>
                  <a:tcPr marL="127807" marR="56366" marT="98313" marB="983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30563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1)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L -&gt; En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L.val = E.val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368732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2)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 -&gt; TE'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E'.inh = T.val</a:t>
                      </a:r>
                      <a:b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E.val = E'.syn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302461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3)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 -&gt; +TE_1'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E_1'.inh = E'.inh + T.val</a:t>
                      </a:r>
                      <a:b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E'.syn = E_1'.syn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631568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4)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 -&gt; </a:t>
                      </a:r>
                      <a:r>
                        <a:rPr lang="el-GR" sz="1500" b="0" cap="none" spc="0">
                          <a:solidFill>
                            <a:schemeClr val="tx1"/>
                          </a:solidFill>
                          <a:effectLst/>
                        </a:rPr>
                        <a:t>ε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E'.syn = E'.inh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29966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5)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 -&gt; FT'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T'.inh = F.val</a:t>
                      </a:r>
                      <a:b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T.val = T'.syn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492126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6)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 -&gt; *FT_1'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fr-FR" sz="1500" b="0" cap="none" spc="0">
                          <a:solidFill>
                            <a:schemeClr val="tx1"/>
                          </a:solidFill>
                          <a:effectLst/>
                        </a:rPr>
                        <a:t>T_1'.inh = T'.inh * F.val</a:t>
                      </a:r>
                      <a:br>
                        <a:rPr lang="fr-FR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fr-FR" sz="1500" b="0" cap="none" spc="0">
                          <a:solidFill>
                            <a:schemeClr val="tx1"/>
                          </a:solidFill>
                          <a:effectLst/>
                        </a:rPr>
                        <a:t>T'.syn = T_1'.syn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829846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7)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 -&gt; </a:t>
                      </a:r>
                      <a:r>
                        <a:rPr lang="el-GR" sz="1500" b="0" cap="none" spc="0">
                          <a:solidFill>
                            <a:schemeClr val="tx1"/>
                          </a:solidFill>
                          <a:effectLst/>
                        </a:rPr>
                        <a:t>ε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T'.syn = T'.inh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728699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8)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F -&gt; (E)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F.val = E.val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647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9)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F -&gt; digit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F.val</a:t>
                      </a:r>
                      <a:r>
                        <a:rPr lang="en-US" sz="1500" b="0" cap="none" spc="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5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digit.lexval</a:t>
                      </a:r>
                      <a:endParaRPr lang="en-US" sz="15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473544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2DBDA7A5-547A-48C8-96CE-41104A7F3C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404" y="607668"/>
            <a:ext cx="5382638" cy="41686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5D61DE3-F7F8-4CC9-8563-312F197C8E2B}"/>
              </a:ext>
            </a:extLst>
          </p:cNvPr>
          <p:cNvCxnSpPr/>
          <p:nvPr/>
        </p:nvCxnSpPr>
        <p:spPr>
          <a:xfrm>
            <a:off x="6221691" y="1319753"/>
            <a:ext cx="744717" cy="16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359CFF9-DBBC-4A9A-B5CF-15A9C5B7E26E}"/>
              </a:ext>
            </a:extLst>
          </p:cNvPr>
          <p:cNvCxnSpPr/>
          <p:nvPr/>
        </p:nvCxnSpPr>
        <p:spPr>
          <a:xfrm flipV="1">
            <a:off x="6306532" y="1970202"/>
            <a:ext cx="659876" cy="75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4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F3A52D-A4DB-4ABD-AA38-7D2651825DBB}"/>
              </a:ext>
            </a:extLst>
          </p:cNvPr>
          <p:cNvGraphicFramePr>
            <a:graphicFrameLocks noGrp="1"/>
          </p:cNvGraphicFramePr>
          <p:nvPr/>
        </p:nvGraphicFramePr>
        <p:xfrm>
          <a:off x="249113" y="707103"/>
          <a:ext cx="6414333" cy="553094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020176">
                  <a:extLst>
                    <a:ext uri="{9D8B030D-6E8A-4147-A177-3AD203B41FA5}">
                      <a16:colId xmlns:a16="http://schemas.microsoft.com/office/drawing/2014/main" val="336540828"/>
                    </a:ext>
                  </a:extLst>
                </a:gridCol>
                <a:gridCol w="2628579">
                  <a:extLst>
                    <a:ext uri="{9D8B030D-6E8A-4147-A177-3AD203B41FA5}">
                      <a16:colId xmlns:a16="http://schemas.microsoft.com/office/drawing/2014/main" val="654035817"/>
                    </a:ext>
                  </a:extLst>
                </a:gridCol>
                <a:gridCol w="2765578">
                  <a:extLst>
                    <a:ext uri="{9D8B030D-6E8A-4147-A177-3AD203B41FA5}">
                      <a16:colId xmlns:a16="http://schemas.microsoft.com/office/drawing/2014/main" val="1512016902"/>
                    </a:ext>
                  </a:extLst>
                </a:gridCol>
              </a:tblGrid>
              <a:tr h="423015">
                <a:tc>
                  <a:txBody>
                    <a:bodyPr/>
                    <a:lstStyle/>
                    <a:p>
                      <a:pPr fontAlgn="ctr" latinLnBrk="0"/>
                      <a:endParaRPr lang="zh-CN" altLang="en-US" sz="15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500" b="0" cap="none" spc="0">
                          <a:solidFill>
                            <a:schemeClr val="bg1"/>
                          </a:solidFill>
                          <a:effectLst/>
                        </a:rPr>
                        <a:t>产生式</a:t>
                      </a:r>
                    </a:p>
                  </a:txBody>
                  <a:tcPr marL="127807" marR="56366" marT="98313" marB="983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500" b="0" cap="none" spc="0">
                          <a:solidFill>
                            <a:schemeClr val="bg1"/>
                          </a:solidFill>
                          <a:effectLst/>
                        </a:rPr>
                        <a:t>语法规则</a:t>
                      </a:r>
                    </a:p>
                  </a:txBody>
                  <a:tcPr marL="127807" marR="56366" marT="98313" marB="983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30563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1)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L -&gt; En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L.val = E.val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368732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2)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 -&gt; TE'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E'.inh = T.val</a:t>
                      </a:r>
                      <a:b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E.val = E'.syn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302461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3)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 -&gt; +TE_1'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E_1'.inh = E'.inh + T.val</a:t>
                      </a:r>
                      <a:b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E'.syn = E_1'.syn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631568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4)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 -&gt; </a:t>
                      </a:r>
                      <a:r>
                        <a:rPr lang="el-GR" sz="1500" b="0" cap="none" spc="0">
                          <a:solidFill>
                            <a:schemeClr val="tx1"/>
                          </a:solidFill>
                          <a:effectLst/>
                        </a:rPr>
                        <a:t>ε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E'.syn = E'.inh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29966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5)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 -&gt; FT'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T'.inh = F.val</a:t>
                      </a:r>
                      <a:b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T.val = T'.syn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492126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6)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 -&gt; *FT_1'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fr-FR" sz="1500" b="0" cap="none" spc="0">
                          <a:solidFill>
                            <a:schemeClr val="tx1"/>
                          </a:solidFill>
                          <a:effectLst/>
                        </a:rPr>
                        <a:t>T_1'.inh = T'.inh * F.val</a:t>
                      </a:r>
                      <a:br>
                        <a:rPr lang="fr-FR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fr-FR" sz="1500" b="0" cap="none" spc="0">
                          <a:solidFill>
                            <a:schemeClr val="tx1"/>
                          </a:solidFill>
                          <a:effectLst/>
                        </a:rPr>
                        <a:t>T'.syn = T_1'.syn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829846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7)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 -&gt; </a:t>
                      </a:r>
                      <a:r>
                        <a:rPr lang="el-GR" sz="1500" b="0" cap="none" spc="0">
                          <a:solidFill>
                            <a:schemeClr val="tx1"/>
                          </a:solidFill>
                          <a:effectLst/>
                        </a:rPr>
                        <a:t>ε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T'.syn = T'.inh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728699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8)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F -&gt; (E)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F.val = E.val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647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9)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F -&gt; digit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F.val</a:t>
                      </a:r>
                      <a:r>
                        <a:rPr lang="en-US" sz="1500" b="0" cap="none" spc="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5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digit.lexval</a:t>
                      </a:r>
                      <a:endParaRPr lang="en-US" sz="15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473544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2DBDA7A5-547A-48C8-96CE-41104A7F3C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404" y="607668"/>
            <a:ext cx="5382638" cy="41686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5D61DE3-F7F8-4CC9-8563-312F197C8E2B}"/>
              </a:ext>
            </a:extLst>
          </p:cNvPr>
          <p:cNvCxnSpPr/>
          <p:nvPr/>
        </p:nvCxnSpPr>
        <p:spPr>
          <a:xfrm>
            <a:off x="6221691" y="1319753"/>
            <a:ext cx="744717" cy="16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359CFF9-DBBC-4A9A-B5CF-15A9C5B7E26E}"/>
              </a:ext>
            </a:extLst>
          </p:cNvPr>
          <p:cNvCxnSpPr/>
          <p:nvPr/>
        </p:nvCxnSpPr>
        <p:spPr>
          <a:xfrm flipV="1">
            <a:off x="6306532" y="1970202"/>
            <a:ext cx="659876" cy="75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6465CCC-8B49-485A-BA71-69D0412536F7}"/>
              </a:ext>
            </a:extLst>
          </p:cNvPr>
          <p:cNvCxnSpPr/>
          <p:nvPr/>
        </p:nvCxnSpPr>
        <p:spPr>
          <a:xfrm flipV="1">
            <a:off x="6306532" y="2498103"/>
            <a:ext cx="659876" cy="78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AD55DEE-E80B-4205-94C1-BEC650C2500B}"/>
              </a:ext>
            </a:extLst>
          </p:cNvPr>
          <p:cNvCxnSpPr/>
          <p:nvPr/>
        </p:nvCxnSpPr>
        <p:spPr>
          <a:xfrm>
            <a:off x="6306532" y="1970202"/>
            <a:ext cx="659876" cy="48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65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F3A52D-A4DB-4ABD-AA38-7D2651825DBB}"/>
              </a:ext>
            </a:extLst>
          </p:cNvPr>
          <p:cNvGraphicFramePr>
            <a:graphicFrameLocks noGrp="1"/>
          </p:cNvGraphicFramePr>
          <p:nvPr/>
        </p:nvGraphicFramePr>
        <p:xfrm>
          <a:off x="249113" y="707103"/>
          <a:ext cx="6414333" cy="553094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020176">
                  <a:extLst>
                    <a:ext uri="{9D8B030D-6E8A-4147-A177-3AD203B41FA5}">
                      <a16:colId xmlns:a16="http://schemas.microsoft.com/office/drawing/2014/main" val="336540828"/>
                    </a:ext>
                  </a:extLst>
                </a:gridCol>
                <a:gridCol w="2628579">
                  <a:extLst>
                    <a:ext uri="{9D8B030D-6E8A-4147-A177-3AD203B41FA5}">
                      <a16:colId xmlns:a16="http://schemas.microsoft.com/office/drawing/2014/main" val="654035817"/>
                    </a:ext>
                  </a:extLst>
                </a:gridCol>
                <a:gridCol w="2765578">
                  <a:extLst>
                    <a:ext uri="{9D8B030D-6E8A-4147-A177-3AD203B41FA5}">
                      <a16:colId xmlns:a16="http://schemas.microsoft.com/office/drawing/2014/main" val="1512016902"/>
                    </a:ext>
                  </a:extLst>
                </a:gridCol>
              </a:tblGrid>
              <a:tr h="423015">
                <a:tc>
                  <a:txBody>
                    <a:bodyPr/>
                    <a:lstStyle/>
                    <a:p>
                      <a:pPr fontAlgn="ctr" latinLnBrk="0"/>
                      <a:endParaRPr lang="zh-CN" altLang="en-US" sz="15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500" b="0" cap="none" spc="0">
                          <a:solidFill>
                            <a:schemeClr val="bg1"/>
                          </a:solidFill>
                          <a:effectLst/>
                        </a:rPr>
                        <a:t>产生式</a:t>
                      </a:r>
                    </a:p>
                  </a:txBody>
                  <a:tcPr marL="127807" marR="56366" marT="98313" marB="983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500" b="0" cap="none" spc="0">
                          <a:solidFill>
                            <a:schemeClr val="bg1"/>
                          </a:solidFill>
                          <a:effectLst/>
                        </a:rPr>
                        <a:t>语法规则</a:t>
                      </a:r>
                    </a:p>
                  </a:txBody>
                  <a:tcPr marL="127807" marR="56366" marT="98313" marB="983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30563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1)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L -&gt; En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L.val = E.val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368732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2)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 -&gt; TE'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E'.inh = T.val</a:t>
                      </a:r>
                      <a:b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E.val = E'.syn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302461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3)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 -&gt; +TE_1'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E_1'.inh = E'.inh + T.val</a:t>
                      </a:r>
                      <a:b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E'.syn = E_1'.syn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631568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4)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 -&gt; </a:t>
                      </a:r>
                      <a:r>
                        <a:rPr lang="el-GR" sz="1500" b="0" cap="none" spc="0">
                          <a:solidFill>
                            <a:schemeClr val="tx1"/>
                          </a:solidFill>
                          <a:effectLst/>
                        </a:rPr>
                        <a:t>ε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E'.syn = E'.inh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29966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5)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 -&gt; FT'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T'.inh = F.val</a:t>
                      </a:r>
                      <a:b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T.val = T'.syn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492126"/>
                  </a:ext>
                </a:extLst>
              </a:tr>
              <a:tr h="69474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6)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 -&gt; *FT_1'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fr-FR" sz="1500" b="0" cap="none" spc="0">
                          <a:solidFill>
                            <a:schemeClr val="tx1"/>
                          </a:solidFill>
                          <a:effectLst/>
                        </a:rPr>
                        <a:t>T_1'.inh = T'.inh * F.val</a:t>
                      </a:r>
                      <a:br>
                        <a:rPr lang="fr-FR" sz="1500" b="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fr-FR" sz="1500" b="0" cap="none" spc="0">
                          <a:solidFill>
                            <a:schemeClr val="tx1"/>
                          </a:solidFill>
                          <a:effectLst/>
                        </a:rPr>
                        <a:t>T'.syn = T_1'.syn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829846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7)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 -&gt; </a:t>
                      </a:r>
                      <a:r>
                        <a:rPr lang="el-GR" sz="1500" b="0" cap="none" spc="0">
                          <a:solidFill>
                            <a:schemeClr val="tx1"/>
                          </a:solidFill>
                          <a:effectLst/>
                        </a:rPr>
                        <a:t>ε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T'.syn = T'.inh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728699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8)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F -&gt; (E)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F.val = E.val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647"/>
                  </a:ext>
                </a:extLst>
              </a:tr>
              <a:tr h="465348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sz="1500" b="0" cap="none" spc="0">
                          <a:solidFill>
                            <a:schemeClr val="tx1"/>
                          </a:solidFill>
                          <a:effectLst/>
                        </a:rPr>
                        <a:t>9)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F -&gt; digit</a:t>
                      </a: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5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F.val</a:t>
                      </a:r>
                      <a:r>
                        <a:rPr lang="en-US" sz="1500" b="0" cap="none" spc="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500" b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digit.lexval</a:t>
                      </a:r>
                      <a:endParaRPr lang="en-US" sz="15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7807" marR="56366" marT="98313" marB="983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473544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2DBDA7A5-547A-48C8-96CE-41104A7F3C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404" y="607668"/>
            <a:ext cx="5382638" cy="41686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5D61DE3-F7F8-4CC9-8563-312F197C8E2B}"/>
              </a:ext>
            </a:extLst>
          </p:cNvPr>
          <p:cNvCxnSpPr/>
          <p:nvPr/>
        </p:nvCxnSpPr>
        <p:spPr>
          <a:xfrm>
            <a:off x="6221691" y="1319753"/>
            <a:ext cx="744717" cy="16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359CFF9-DBBC-4A9A-B5CF-15A9C5B7E26E}"/>
              </a:ext>
            </a:extLst>
          </p:cNvPr>
          <p:cNvCxnSpPr/>
          <p:nvPr/>
        </p:nvCxnSpPr>
        <p:spPr>
          <a:xfrm flipV="1">
            <a:off x="6306532" y="1970202"/>
            <a:ext cx="659876" cy="75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6465CCC-8B49-485A-BA71-69D0412536F7}"/>
              </a:ext>
            </a:extLst>
          </p:cNvPr>
          <p:cNvCxnSpPr/>
          <p:nvPr/>
        </p:nvCxnSpPr>
        <p:spPr>
          <a:xfrm flipV="1">
            <a:off x="6306532" y="2498103"/>
            <a:ext cx="659876" cy="78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AD55DEE-E80B-4205-94C1-BEC650C2500B}"/>
              </a:ext>
            </a:extLst>
          </p:cNvPr>
          <p:cNvCxnSpPr/>
          <p:nvPr/>
        </p:nvCxnSpPr>
        <p:spPr>
          <a:xfrm>
            <a:off x="6306532" y="1970202"/>
            <a:ext cx="659876" cy="48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A9FFC78-0B50-453A-A30D-D1465AD2E201}"/>
              </a:ext>
            </a:extLst>
          </p:cNvPr>
          <p:cNvCxnSpPr/>
          <p:nvPr/>
        </p:nvCxnSpPr>
        <p:spPr>
          <a:xfrm flipV="1">
            <a:off x="6372520" y="2931736"/>
            <a:ext cx="593888" cy="158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4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1686</Words>
  <Application>Microsoft Office PowerPoint</Application>
  <PresentationFormat>宽屏</PresentationFormat>
  <Paragraphs>281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Wingdings</vt:lpstr>
      <vt:lpstr>Office 主题​​</vt:lpstr>
      <vt:lpstr>习题8.1</vt:lpstr>
      <vt:lpstr>习题9.1</vt:lpstr>
      <vt:lpstr>区别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习题9.1</dc:title>
  <dc:creator>mao lixia</dc:creator>
  <cp:lastModifiedBy>mao lixia</cp:lastModifiedBy>
  <cp:revision>8</cp:revision>
  <dcterms:created xsi:type="dcterms:W3CDTF">2021-03-31T16:32:07Z</dcterms:created>
  <dcterms:modified xsi:type="dcterms:W3CDTF">2021-04-05T17:31:14Z</dcterms:modified>
</cp:coreProperties>
</file>