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5" r:id="rId6"/>
    <p:sldId id="412" r:id="rId7"/>
    <p:sldId id="413" r:id="rId8"/>
    <p:sldId id="4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9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1850" y="1376045"/>
            <a:ext cx="7987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编译原理习题</a:t>
            </a:r>
            <a:r>
              <a:rPr lang="en-US" altLang="zh-CN" sz="8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9.2</a:t>
            </a:r>
            <a:endParaRPr lang="en-US" altLang="zh-CN" sz="8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8500" y="4305935"/>
            <a:ext cx="3175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200000"/>
              </a:lnSpc>
            </a:pPr>
            <a:r>
              <a:rPr lang="zh-CN" altLang="en-US" sz="2400">
                <a:solidFill>
                  <a:schemeClr val="tx2"/>
                </a:solidFill>
              </a:rPr>
              <a:t>成员：</a:t>
            </a:r>
            <a:endParaRPr lang="zh-CN" altLang="en-US" sz="2400">
              <a:solidFill>
                <a:schemeClr val="tx2"/>
              </a:solidFill>
            </a:endParaRPr>
          </a:p>
          <a:p>
            <a:pPr algn="ctr" fontAlgn="auto">
              <a:lnSpc>
                <a:spcPct val="200000"/>
              </a:lnSpc>
            </a:pPr>
            <a:r>
              <a:rPr lang="en-US" altLang="zh-CN" sz="2400">
                <a:solidFill>
                  <a:schemeClr val="tx2"/>
                </a:solidFill>
              </a:rPr>
              <a:t>1180300120-</a:t>
            </a:r>
            <a:r>
              <a:rPr lang="zh-CN" altLang="en-US" sz="2400">
                <a:solidFill>
                  <a:schemeClr val="tx2"/>
                </a:solidFill>
              </a:rPr>
              <a:t>尚卓群</a:t>
            </a:r>
            <a:endParaRPr lang="zh-CN" altLang="en-US" sz="2400">
              <a:solidFill>
                <a:schemeClr val="tx2"/>
              </a:solidFill>
            </a:endParaRPr>
          </a:p>
          <a:p>
            <a:pPr algn="ctr" fontAlgn="auto">
              <a:lnSpc>
                <a:spcPct val="200000"/>
              </a:lnSpc>
            </a:pPr>
            <a:r>
              <a:rPr lang="en-US" altLang="zh-CN" sz="2400">
                <a:solidFill>
                  <a:schemeClr val="tx2"/>
                </a:solidFill>
              </a:rPr>
              <a:t>1170300426-</a:t>
            </a:r>
            <a:r>
              <a:rPr lang="zh-CN" altLang="en-US" sz="2400">
                <a:solidFill>
                  <a:schemeClr val="tx2"/>
                </a:solidFill>
              </a:rPr>
              <a:t>余声磊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5290" y="16256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习题</a:t>
            </a:r>
            <a:r>
              <a:rPr lang="en-US" altLang="zh-CN" sz="3200" b="1"/>
              <a:t>9.2</a:t>
            </a:r>
            <a:endParaRPr lang="en-US" altLang="zh-CN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597535" y="905510"/>
            <a:ext cx="10964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这个文法生成了含</a:t>
            </a:r>
            <a:r>
              <a:rPr lang="en-US" altLang="zh-CN"/>
              <a:t>“</a:t>
            </a:r>
            <a:r>
              <a:rPr lang="zh-CN" altLang="en-US"/>
              <a:t>小数点</a:t>
            </a:r>
            <a:r>
              <a:rPr lang="en-US" altLang="zh-CN"/>
              <a:t>”</a:t>
            </a:r>
            <a:r>
              <a:rPr lang="zh-CN" altLang="en-US"/>
              <a:t>的二进制数：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S→L </a:t>
            </a:r>
            <a:r>
              <a:rPr lang="en-US" altLang="zh-CN" b="1"/>
              <a:t>. </a:t>
            </a:r>
            <a:r>
              <a:rPr lang="en-US" altLang="zh-CN"/>
              <a:t>L|L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L→LB|B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B→0|1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设计一个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SDD</a:t>
            </a:r>
            <a:r>
              <a:rPr lang="zh-CN" altLang="en-US">
                <a:solidFill>
                  <a:schemeClr val="tx1"/>
                </a:solidFill>
              </a:rPr>
              <a:t>来计算</a:t>
            </a:r>
            <a:r>
              <a:rPr lang="en-US" altLang="zh-CN">
                <a:solidFill>
                  <a:schemeClr val="tx1"/>
                </a:solidFill>
              </a:rPr>
              <a:t>S.val</a:t>
            </a:r>
            <a:r>
              <a:rPr lang="zh-CN" altLang="en-US">
                <a:solidFill>
                  <a:schemeClr val="tx1"/>
                </a:solidFill>
              </a:rPr>
              <a:t>，即输入串的十进制数值。比如，串</a:t>
            </a:r>
            <a:r>
              <a:rPr lang="en-US" altLang="zh-CN">
                <a:solidFill>
                  <a:schemeClr val="tx1"/>
                </a:solidFill>
              </a:rPr>
              <a:t>101.101</a:t>
            </a:r>
            <a:r>
              <a:rPr lang="zh-CN" altLang="en-US">
                <a:solidFill>
                  <a:schemeClr val="tx1"/>
                </a:solidFill>
              </a:rPr>
              <a:t>应该被翻译成十进制数</a:t>
            </a:r>
            <a:r>
              <a:rPr lang="en-US" altLang="zh-CN">
                <a:solidFill>
                  <a:schemeClr val="tx1"/>
                </a:solidFill>
              </a:rPr>
              <a:t>5.625</a:t>
            </a:r>
            <a:r>
              <a:rPr lang="zh-CN" altLang="en-US">
                <a:solidFill>
                  <a:schemeClr val="tx1"/>
                </a:solidFill>
              </a:rPr>
              <a:t>。提示：使用一个继承属性</a:t>
            </a:r>
            <a:r>
              <a:rPr lang="en-US" altLang="zh-CN">
                <a:solidFill>
                  <a:schemeClr val="tx1"/>
                </a:solidFill>
              </a:rPr>
              <a:t>L.side</a:t>
            </a:r>
            <a:r>
              <a:rPr lang="zh-CN" altLang="en-US">
                <a:solidFill>
                  <a:schemeClr val="tx1"/>
                </a:solidFill>
              </a:rPr>
              <a:t>来指明一个二进制位在小数点的哪一边。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4245" y="228600"/>
            <a:ext cx="1898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原文法：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S→L </a:t>
            </a:r>
            <a:r>
              <a:rPr lang="en-US" altLang="zh-CN" b="1">
                <a:sym typeface="+mn-ea"/>
              </a:rPr>
              <a:t>. </a:t>
            </a:r>
            <a:r>
              <a:rPr lang="en-US" altLang="zh-CN">
                <a:sym typeface="+mn-ea"/>
              </a:rPr>
              <a:t>L|L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L→LB|B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B→0|1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4245" y="228600"/>
            <a:ext cx="21221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消除左递归：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S→L </a:t>
            </a:r>
            <a:r>
              <a:rPr lang="en-US" altLang="zh-CN" b="1"/>
              <a:t>. </a:t>
            </a:r>
            <a:r>
              <a:rPr lang="en-US" altLang="zh-CN"/>
              <a:t>L|L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L→BT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T→BT|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B→0|1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3030" y="228600"/>
            <a:ext cx="21221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提取左公因子：</a:t>
            </a:r>
            <a:endParaRPr 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S→LA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A→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L|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L→BT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T→BT|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B→0|1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881630" y="1131570"/>
            <a:ext cx="1238250" cy="36195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783705" y="1131570"/>
            <a:ext cx="1238250" cy="36195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77265" y="3688715"/>
            <a:ext cx="21221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First(S)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First(A) = {</a:t>
            </a:r>
            <a:r>
              <a:rPr lang="en-US" altLang="zh-CN" b="1">
                <a:sym typeface="+mn-ea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First(L)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First(T) = {0, 1,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First(B)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73550" y="3688715"/>
            <a:ext cx="27603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Follow(S) = {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Follow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(A) = {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Follow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(L) = {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.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Follow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(T) = {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.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Follow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(B) = {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.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07705" y="3317240"/>
            <a:ext cx="3303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S→LA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A→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 = {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Select(A→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{$}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>
                <a:sym typeface="+mn-ea"/>
              </a:rPr>
              <a:t>L→BT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>
                <a:sym typeface="+mn-ea"/>
              </a:rPr>
              <a:t>T→BT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{0, 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>
                <a:sym typeface="+mn-ea"/>
              </a:rPr>
              <a:t>T→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ℇ) = {</a:t>
            </a:r>
            <a:r>
              <a:rPr lang="en-US" altLang="zh-CN" b="1">
                <a:sym typeface="+mn-ea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$}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B→0) = {0}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Select(B→1) = {1}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63460" y="15557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8100" y="41910"/>
            <a:ext cx="1722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提取左公因子：</a:t>
            </a:r>
            <a:endParaRPr 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S→LA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A→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L|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L→BT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T→BT|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B→0|1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911090" y="614680"/>
            <a:ext cx="2452370" cy="535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05725" y="646430"/>
            <a:ext cx="245237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76775" y="121793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0066020" y="121793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</a:t>
            </a:r>
            <a:endParaRPr lang="en-US" altLang="zh-CN" sz="240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097530" y="1724660"/>
            <a:ext cx="1619885" cy="612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94910" y="1724025"/>
            <a:ext cx="1316990" cy="678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80360" y="238379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6113780" y="238379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853305" y="2847340"/>
            <a:ext cx="1310005" cy="548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25975" y="348297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6388735" y="2847340"/>
            <a:ext cx="935990" cy="58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12000" y="348297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576820" y="1678305"/>
            <a:ext cx="2581275" cy="6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394950" y="1708785"/>
            <a:ext cx="305435" cy="7385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63460" y="238061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.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10509250" y="240220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</a:t>
            </a:r>
            <a:endParaRPr lang="en-US" altLang="zh-CN" sz="240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8889365" y="2871470"/>
            <a:ext cx="1619885" cy="612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82990" y="348297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cxnSp>
        <p:nvCxnSpPr>
          <p:cNvPr id="24" name="直接连接符 23"/>
          <p:cNvCxnSpPr/>
          <p:nvPr/>
        </p:nvCxnSpPr>
        <p:spPr>
          <a:xfrm>
            <a:off x="10700385" y="2895600"/>
            <a:ext cx="393700" cy="551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878185" y="339598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10026015" y="460438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222865" y="3895725"/>
            <a:ext cx="742315" cy="648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137265" y="3895725"/>
            <a:ext cx="415290" cy="675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98885" y="461010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3058795" y="2918460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874010" y="347916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32" name="直接连接符 31"/>
          <p:cNvCxnSpPr/>
          <p:nvPr/>
        </p:nvCxnSpPr>
        <p:spPr>
          <a:xfrm>
            <a:off x="4810760" y="3896995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25975" y="445770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cxnSp>
        <p:nvCxnSpPr>
          <p:cNvPr id="34" name="直接连接符 33"/>
          <p:cNvCxnSpPr/>
          <p:nvPr/>
        </p:nvCxnSpPr>
        <p:spPr>
          <a:xfrm>
            <a:off x="7296785" y="3896995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12000" y="445770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 sz="2400"/>
          </a:p>
        </p:txBody>
      </p:sp>
      <p:cxnSp>
        <p:nvCxnSpPr>
          <p:cNvPr id="36" name="直接连接符 35"/>
          <p:cNvCxnSpPr/>
          <p:nvPr/>
        </p:nvCxnSpPr>
        <p:spPr>
          <a:xfrm>
            <a:off x="8852535" y="3896995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667750" y="4457700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cxnSp>
        <p:nvCxnSpPr>
          <p:cNvPr id="38" name="直接连接符 37"/>
          <p:cNvCxnSpPr/>
          <p:nvPr/>
        </p:nvCxnSpPr>
        <p:spPr>
          <a:xfrm>
            <a:off x="10210800" y="5072380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26015" y="563308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40" name="直接连接符 39"/>
          <p:cNvCxnSpPr/>
          <p:nvPr/>
        </p:nvCxnSpPr>
        <p:spPr>
          <a:xfrm>
            <a:off x="11583670" y="5072380"/>
            <a:ext cx="0" cy="503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98885" y="5633085"/>
            <a:ext cx="36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9575" y="2761615"/>
            <a:ext cx="45866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一棵</a:t>
            </a:r>
            <a:r>
              <a:rPr lang="en-US" altLang="zh-CN" sz="1400">
                <a:solidFill>
                  <a:schemeClr val="tx1"/>
                </a:solidFill>
              </a:rPr>
              <a:t>“10.01”</a:t>
            </a:r>
            <a:r>
              <a:rPr lang="zh-CN" altLang="en-US" sz="1400">
                <a:solidFill>
                  <a:schemeClr val="tx1"/>
                </a:solidFill>
              </a:rPr>
              <a:t>的语法分析树，需要考虑的是左右两边计算不太相同，但是又都是由同一个产生式</a:t>
            </a:r>
            <a:r>
              <a:rPr lang="en-US" altLang="zh-CN" sz="1400">
                <a:solidFill>
                  <a:schemeClr val="tx1"/>
                </a:solidFill>
              </a:rPr>
              <a:t>“</a:t>
            </a:r>
            <a:r>
              <a:rPr lang="en-US" altLang="zh-CN" sz="1400">
                <a:sym typeface="+mn-ea"/>
              </a:rPr>
              <a:t>L→BT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T→BT</a:t>
            </a:r>
            <a:r>
              <a:rPr lang="en-US" altLang="zh-CN" sz="1400">
                <a:solidFill>
                  <a:schemeClr val="tx1"/>
                </a:solidFill>
              </a:rPr>
              <a:t>”</a:t>
            </a:r>
            <a:r>
              <a:rPr lang="zh-CN" altLang="en-US" sz="1400">
                <a:solidFill>
                  <a:schemeClr val="tx1"/>
                </a:solidFill>
              </a:rPr>
              <a:t>生成的，所以需要为其制定一个通用的计算方法，考虑</a:t>
            </a:r>
            <a:r>
              <a:rPr lang="en-US" altLang="zh-CN" sz="1400">
                <a:solidFill>
                  <a:schemeClr val="tx1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单位元</a:t>
            </a:r>
            <a:r>
              <a:rPr lang="en-US" altLang="zh-CN" sz="1400">
                <a:solidFill>
                  <a:schemeClr val="tx1"/>
                </a:solidFill>
              </a:rPr>
              <a:t>”</a:t>
            </a:r>
            <a:r>
              <a:rPr lang="zh-CN" altLang="en-US" sz="1400">
                <a:solidFill>
                  <a:schemeClr val="tx1"/>
                </a:solidFill>
              </a:rPr>
              <a:t>这个概念，比如小数点左边，单位元就是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，小数点右边单位元就是</a:t>
            </a:r>
            <a:r>
              <a:rPr lang="en-US" altLang="zh-CN" sz="1400">
                <a:solidFill>
                  <a:schemeClr val="tx1"/>
                </a:solidFill>
              </a:rPr>
              <a:t>0.25</a:t>
            </a:r>
            <a:r>
              <a:rPr lang="zh-CN" altLang="en-US" sz="1400">
                <a:solidFill>
                  <a:schemeClr val="tx1"/>
                </a:solidFill>
              </a:rPr>
              <a:t>（对于</a:t>
            </a:r>
            <a:r>
              <a:rPr lang="en-US" altLang="zh-CN" sz="1400">
                <a:solidFill>
                  <a:schemeClr val="tx1"/>
                </a:solidFill>
              </a:rPr>
              <a:t>10.01</a:t>
            </a:r>
            <a:r>
              <a:rPr lang="zh-CN" altLang="en-US" sz="1400">
                <a:solidFill>
                  <a:schemeClr val="tx1"/>
                </a:solidFill>
              </a:rPr>
              <a:t>来说），用小数点左边的</a:t>
            </a:r>
            <a:r>
              <a:rPr lang="en-US" altLang="zh-CN" sz="1400">
                <a:solidFill>
                  <a:schemeClr val="tx1"/>
                </a:solidFill>
              </a:rPr>
              <a:t>10x1+</a:t>
            </a:r>
            <a:r>
              <a:rPr lang="zh-CN" altLang="en-US" sz="1400">
                <a:solidFill>
                  <a:schemeClr val="tx1"/>
                </a:solidFill>
              </a:rPr>
              <a:t>小数点右边的</a:t>
            </a:r>
            <a:r>
              <a:rPr lang="en-US" altLang="zh-CN" sz="1400">
                <a:solidFill>
                  <a:schemeClr val="tx1"/>
                </a:solidFill>
              </a:rPr>
              <a:t>01x0.25</a:t>
            </a:r>
            <a:r>
              <a:rPr lang="zh-CN" altLang="en-US" sz="1400">
                <a:solidFill>
                  <a:schemeClr val="tx1"/>
                </a:solidFill>
              </a:rPr>
              <a:t>就是结果（</a:t>
            </a:r>
            <a:r>
              <a:rPr lang="en-US" altLang="zh-CN" sz="1400">
                <a:solidFill>
                  <a:schemeClr val="tx1"/>
                </a:solidFill>
              </a:rPr>
              <a:t>2x1+1x0.25</a:t>
            </a:r>
            <a:r>
              <a:rPr lang="zh-CN" altLang="en-US" sz="1400">
                <a:solidFill>
                  <a:schemeClr val="tx1"/>
                </a:solidFill>
              </a:rPr>
              <a:t>）</a:t>
            </a:r>
            <a:r>
              <a:rPr lang="en-US" altLang="zh-CN" sz="1400">
                <a:solidFill>
                  <a:schemeClr val="tx1"/>
                </a:solidFill>
              </a:rPr>
              <a:t>2.25</a:t>
            </a:r>
            <a:r>
              <a:rPr lang="zh-CN" altLang="en-US" sz="1400">
                <a:solidFill>
                  <a:schemeClr val="tx1"/>
                </a:solidFill>
              </a:rPr>
              <a:t>，所以</a:t>
            </a:r>
            <a:r>
              <a:rPr lang="zh-CN" altLang="en-US" sz="1400">
                <a:solidFill>
                  <a:srgbClr val="FF0000"/>
                </a:solidFill>
              </a:rPr>
              <a:t>左右分别计算二进制的值（不考虑小数点）</a:t>
            </a:r>
            <a:r>
              <a:rPr lang="zh-CN" altLang="en-US" sz="1400">
                <a:solidFill>
                  <a:schemeClr val="tx1"/>
                </a:solidFill>
              </a:rPr>
              <a:t>，然后再</a:t>
            </a:r>
            <a:r>
              <a:rPr lang="zh-CN" altLang="en-US" sz="1400">
                <a:solidFill>
                  <a:srgbClr val="FF0000"/>
                </a:solidFill>
              </a:rPr>
              <a:t>分别乘以他们的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单位元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r>
              <a:rPr lang="zh-CN" altLang="en-US" sz="1400">
                <a:solidFill>
                  <a:srgbClr val="FF0000"/>
                </a:solidFill>
              </a:rPr>
              <a:t>再相加</a:t>
            </a:r>
            <a:r>
              <a:rPr lang="zh-CN" altLang="en-US" sz="1400">
                <a:solidFill>
                  <a:schemeClr val="tx1"/>
                </a:solidFill>
              </a:rPr>
              <a:t>就是最终结果，这样就可以构造</a:t>
            </a:r>
            <a:r>
              <a:rPr lang="en-US" altLang="zh-CN" sz="1400">
                <a:solidFill>
                  <a:schemeClr val="tx1"/>
                </a:solidFill>
              </a:rPr>
              <a:t>L-SDD</a:t>
            </a:r>
            <a:r>
              <a:rPr lang="zh-CN" altLang="en-US" sz="1400">
                <a:solidFill>
                  <a:schemeClr val="tx1"/>
                </a:solidFill>
              </a:rPr>
              <a:t>的方案了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53075" y="725170"/>
            <a:ext cx="6238875" cy="5212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775" y="99695"/>
            <a:ext cx="21221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提取左公因子：</a:t>
            </a:r>
            <a:endParaRPr 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S→LA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A→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L|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L→BT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T→BT|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B→0|1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8925" y="4027170"/>
          <a:ext cx="5704205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/>
                <a:gridCol w="4330065"/>
              </a:tblGrid>
              <a:tr h="9715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S→L A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L.inhside = 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L.inhele = 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</a:rPr>
                        <a:t>S.val = L.syn + A.val</a:t>
                      </a:r>
                      <a:endParaRPr lang="en-US" altLang="zh-CN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A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→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 L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L.inhside = 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L.inhele =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A.val = L.syn x L.synele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369685" y="875030"/>
          <a:ext cx="5704205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/>
                <a:gridCol w="4330065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A→ℇ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</a:rPr>
                        <a:t>A.val = 0</a:t>
                      </a:r>
                      <a:endParaRPr lang="en-US" altLang="zh-CN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493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L→BT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T.inhside = L.inhside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T.inhele = L.inhele x L.inhside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T.inh = B.val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L.synele = T.synele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L.syn = T.syn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67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T→BT1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T1.inhside = T.inhside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T1.inhele = T.inhele x T.inhside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T1.inh = T.inh x 2 + B.val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T.synele = T1.synele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T.syn = T1.syn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T→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ℇ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T.synele = T.inhele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T.syn = T.inh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B→0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B.val = 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B→1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B.val =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64765" y="124460"/>
            <a:ext cx="34283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计算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单位元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左右分别计算二进制的值（不考虑小数点）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分别乘以他们的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单位元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再相加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925" y="241300"/>
            <a:ext cx="21221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提取左公因子：</a:t>
            </a:r>
            <a:endParaRPr 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S→LA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A→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L|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L→BT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T→BT|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B→0|1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065" y="196215"/>
          <a:ext cx="2910205" cy="49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85"/>
                <a:gridCol w="205232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sym typeface="+mn-ea"/>
                        </a:rPr>
                        <a:t>S→L A</a:t>
                      </a:r>
                      <a:endParaRPr lang="en-US" altLang="zh-CN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L.inhside = 2</a:t>
                      </a:r>
                      <a:endParaRPr lang="en-US" altLang="zh-CN" sz="1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L.inhele = 1</a:t>
                      </a:r>
                      <a:endParaRPr lang="en-US" altLang="zh-CN" sz="1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S.val = L.syn + A.val</a:t>
                      </a:r>
                      <a:endParaRPr lang="en-US" altLang="zh-CN" sz="1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A→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. L</a:t>
                      </a:r>
                      <a:endParaRPr lang="en-US" altLang="zh-CN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L.inhside = 0.5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L.inhele = 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A.val = L.syn x L.synele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sym typeface="+mn-ea"/>
                        </a:rPr>
                        <a:t>A→ℇ</a:t>
                      </a:r>
                      <a:endParaRPr lang="en-US" altLang="zh-CN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A.val = 0</a:t>
                      </a:r>
                      <a:endParaRPr lang="en-US" altLang="zh-CN" sz="1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493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L→BT</a:t>
                      </a:r>
                      <a:endParaRPr lang="en-US" altLang="zh-CN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T.inhside = L.inhside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T.inhele = L.inhele x L.inhside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T.inh = B.val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L.synele = T.synele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L.syn = T.syn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67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T→BT1</a:t>
                      </a:r>
                      <a:endParaRPr lang="en-US" altLang="zh-CN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T1.inhside = T.inhside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T1.inhele = T.inhele x T.inhside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T1.inh = T.inh x 2 + B.val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T.synele = T1.synele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T.syn = T1.syn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T→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ℇ</a:t>
                      </a:r>
                      <a:endParaRPr lang="en-US" altLang="zh-CN" sz="1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T.synele = T.inhele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T.syn = T.inh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</a:rPr>
                        <a:t>B→0</a:t>
                      </a:r>
                      <a:endParaRPr lang="en-US" altLang="zh-CN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B.val = 0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sym typeface="+mn-ea"/>
                        </a:rPr>
                        <a:t>B→1</a:t>
                      </a:r>
                      <a:endParaRPr lang="en-US" altLang="zh-CN" sz="1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B.val = 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2895" y="6061710"/>
            <a:ext cx="205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1 0 . 0 1</a:t>
            </a:r>
            <a:endParaRPr lang="en-US" altLang="zh-CN" sz="3600"/>
          </a:p>
        </p:txBody>
      </p:sp>
      <p:sp>
        <p:nvSpPr>
          <p:cNvPr id="52" name="文本框 51"/>
          <p:cNvSpPr txBox="1"/>
          <p:nvPr/>
        </p:nvSpPr>
        <p:spPr>
          <a:xfrm>
            <a:off x="3163570" y="154940"/>
            <a:ext cx="20389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S→LA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= {0, 1}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A→</a:t>
            </a:r>
            <a:r>
              <a:rPr lang="en-US" altLang="zh-CN" sz="1400" b="1">
                <a:sym typeface="+mn-ea"/>
              </a:rPr>
              <a:t>.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= {</a:t>
            </a:r>
            <a:r>
              <a:rPr lang="en-US" altLang="zh-CN" sz="1400" b="1">
                <a:sym typeface="+mn-ea"/>
              </a:rPr>
              <a:t>.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Select(A→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ℇ) = {$}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 sz="1400">
                <a:sym typeface="+mn-ea"/>
              </a:rPr>
              <a:t>L→BT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{0, 1}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 sz="1400">
                <a:sym typeface="+mn-ea"/>
              </a:rPr>
              <a:t>T→BT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{0, 1}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 sz="1400">
                <a:sym typeface="+mn-ea"/>
              </a:rPr>
              <a:t>T→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ℇ) = {</a:t>
            </a:r>
            <a:r>
              <a:rPr lang="en-US" altLang="zh-CN" sz="1400" b="1">
                <a:sym typeface="+mn-ea"/>
              </a:rPr>
              <a:t>.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$}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B→0) = {0}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Select(B→1) = {1}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96530" y="154940"/>
            <a:ext cx="38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</a:t>
            </a:r>
            <a:endParaRPr lang="en-US" altLang="zh-CN" sz="2400"/>
          </a:p>
        </p:txBody>
      </p:sp>
      <p:sp>
        <p:nvSpPr>
          <p:cNvPr id="39" name="下箭头 38"/>
          <p:cNvSpPr/>
          <p:nvPr/>
        </p:nvSpPr>
        <p:spPr>
          <a:xfrm>
            <a:off x="464185" y="5487670"/>
            <a:ext cx="16129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606415" y="1397000"/>
            <a:ext cx="981075" cy="458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36105" y="1397000"/>
            <a:ext cx="440690" cy="434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391150" y="1831975"/>
            <a:ext cx="38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53" name="文本框 52"/>
          <p:cNvSpPr txBox="1"/>
          <p:nvPr/>
        </p:nvSpPr>
        <p:spPr>
          <a:xfrm>
            <a:off x="7192010" y="1831975"/>
            <a:ext cx="38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6879590" y="541020"/>
            <a:ext cx="981075" cy="458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125460" y="541020"/>
            <a:ext cx="948690" cy="458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587490" y="999490"/>
            <a:ext cx="38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8869680" y="999490"/>
            <a:ext cx="38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</a:t>
            </a:r>
            <a:endParaRPr lang="en-US" altLang="zh-CN" sz="2400"/>
          </a:p>
        </p:txBody>
      </p:sp>
      <p:cxnSp>
        <p:nvCxnSpPr>
          <p:cNvPr id="58" name="直接连接符 57"/>
          <p:cNvCxnSpPr/>
          <p:nvPr/>
        </p:nvCxnSpPr>
        <p:spPr>
          <a:xfrm>
            <a:off x="5582285" y="2292350"/>
            <a:ext cx="0" cy="535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67655" y="282765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62" name="文本框 61"/>
          <p:cNvSpPr txBox="1"/>
          <p:nvPr/>
        </p:nvSpPr>
        <p:spPr>
          <a:xfrm>
            <a:off x="8241665" y="247015"/>
            <a:ext cx="981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S.val=2.25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60365" y="836295"/>
            <a:ext cx="108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L.inhside=2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L.inhele=1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243955" y="1855470"/>
            <a:ext cx="995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T.inhside=2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T.inhele=2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1842135" y="5487670"/>
            <a:ext cx="16129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704840" y="213360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B.val=1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823595" y="5487670"/>
            <a:ext cx="16129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353175" y="2229485"/>
            <a:ext cx="777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T.inh=1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6205220" y="2229485"/>
            <a:ext cx="1113155" cy="601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447915" y="2229485"/>
            <a:ext cx="283845" cy="4972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049010" y="283083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76" name="文本框 75"/>
          <p:cNvSpPr txBox="1"/>
          <p:nvPr/>
        </p:nvSpPr>
        <p:spPr>
          <a:xfrm>
            <a:off x="7579360" y="276669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sp>
        <p:nvSpPr>
          <p:cNvPr id="77" name="文本框 76"/>
          <p:cNvSpPr txBox="1"/>
          <p:nvPr/>
        </p:nvSpPr>
        <p:spPr>
          <a:xfrm>
            <a:off x="6650990" y="2790190"/>
            <a:ext cx="101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T.inhside=2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T.inhele=4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90945" y="3124835"/>
            <a:ext cx="748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B.val=0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6243955" y="328803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049010" y="376364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81" name="下箭头 80"/>
          <p:cNvSpPr/>
          <p:nvPr/>
        </p:nvSpPr>
        <p:spPr>
          <a:xfrm>
            <a:off x="1139825" y="5487670"/>
            <a:ext cx="16129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814820" y="3204845"/>
            <a:ext cx="683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T.inh=2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直接连接符 82"/>
          <p:cNvCxnSpPr>
            <a:stCxn id="76" idx="2"/>
          </p:cNvCxnSpPr>
          <p:nvPr/>
        </p:nvCxnSpPr>
        <p:spPr>
          <a:xfrm>
            <a:off x="7796530" y="3227070"/>
            <a:ext cx="0" cy="443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579360" y="367093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ℇ</a:t>
            </a:r>
            <a:endParaRPr lang="en-US" altLang="zh-CN" sz="2400"/>
          </a:p>
        </p:txBody>
      </p:sp>
      <p:sp>
        <p:nvSpPr>
          <p:cNvPr id="85" name="文本框 84"/>
          <p:cNvSpPr txBox="1"/>
          <p:nvPr/>
        </p:nvSpPr>
        <p:spPr>
          <a:xfrm>
            <a:off x="7864475" y="2827655"/>
            <a:ext cx="981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T.synele=4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T.syn=2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498715" y="1909445"/>
            <a:ext cx="981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T.synele=4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T.syn=2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974840" y="1005205"/>
            <a:ext cx="981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L.synele=4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L.syn=2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241665" y="1388745"/>
            <a:ext cx="638810" cy="271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045450" y="144907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.</a:t>
            </a:r>
            <a:endParaRPr lang="en-US" altLang="zh-CN" sz="2400"/>
          </a:p>
        </p:txBody>
      </p:sp>
      <p:cxnSp>
        <p:nvCxnSpPr>
          <p:cNvPr id="91" name="直接连接符 90"/>
          <p:cNvCxnSpPr/>
          <p:nvPr/>
        </p:nvCxnSpPr>
        <p:spPr>
          <a:xfrm>
            <a:off x="9261475" y="1356360"/>
            <a:ext cx="1012825" cy="303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0116820" y="165989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</a:t>
            </a:r>
            <a:endParaRPr lang="en-US" altLang="zh-CN" sz="2400"/>
          </a:p>
        </p:txBody>
      </p:sp>
      <p:sp>
        <p:nvSpPr>
          <p:cNvPr id="93" name="文本框 92"/>
          <p:cNvSpPr txBox="1"/>
          <p:nvPr/>
        </p:nvSpPr>
        <p:spPr>
          <a:xfrm>
            <a:off x="9173210" y="1575435"/>
            <a:ext cx="118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L.inhside=0.5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L.inhele=1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下箭头 93"/>
          <p:cNvSpPr/>
          <p:nvPr/>
        </p:nvSpPr>
        <p:spPr>
          <a:xfrm>
            <a:off x="1452880" y="5487670"/>
            <a:ext cx="16129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H="1">
            <a:off x="8964295" y="2027555"/>
            <a:ext cx="1193800" cy="671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822690" y="272669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cxnSp>
        <p:nvCxnSpPr>
          <p:cNvPr id="97" name="直接连接符 96"/>
          <p:cNvCxnSpPr/>
          <p:nvPr/>
        </p:nvCxnSpPr>
        <p:spPr>
          <a:xfrm>
            <a:off x="10274300" y="2081530"/>
            <a:ext cx="1905" cy="645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0116820" y="272669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sp>
        <p:nvSpPr>
          <p:cNvPr id="99" name="文本框 98"/>
          <p:cNvSpPr txBox="1"/>
          <p:nvPr/>
        </p:nvSpPr>
        <p:spPr>
          <a:xfrm>
            <a:off x="9194165" y="2664460"/>
            <a:ext cx="1168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T.inhside=0.5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T.inhele=0.5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 flipH="1">
            <a:off x="9035415" y="3187065"/>
            <a:ext cx="4445" cy="551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880475" y="373824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02" name="文本框 101"/>
          <p:cNvSpPr txBox="1"/>
          <p:nvPr/>
        </p:nvSpPr>
        <p:spPr>
          <a:xfrm>
            <a:off x="9074150" y="3080385"/>
            <a:ext cx="708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B.val=0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605645" y="3080385"/>
            <a:ext cx="756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T.inh=0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 flipH="1">
            <a:off x="9512935" y="3202305"/>
            <a:ext cx="755015" cy="542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3" idx="3"/>
          </p:cNvCxnSpPr>
          <p:nvPr/>
        </p:nvCxnSpPr>
        <p:spPr>
          <a:xfrm>
            <a:off x="10362565" y="3218180"/>
            <a:ext cx="299085" cy="577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314815" y="379603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120" name="文本框 119"/>
          <p:cNvSpPr txBox="1"/>
          <p:nvPr/>
        </p:nvSpPr>
        <p:spPr>
          <a:xfrm>
            <a:off x="10466070" y="379603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endParaRPr lang="en-US" altLang="zh-CN" sz="2400"/>
          </a:p>
        </p:txBody>
      </p:sp>
      <p:sp>
        <p:nvSpPr>
          <p:cNvPr id="121" name="文本框 120"/>
          <p:cNvSpPr txBox="1"/>
          <p:nvPr/>
        </p:nvSpPr>
        <p:spPr>
          <a:xfrm>
            <a:off x="9605645" y="3763645"/>
            <a:ext cx="118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T.inhside=0.5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T.inhele=0.25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2" name="直接连接符 121"/>
          <p:cNvCxnSpPr>
            <a:stCxn id="119" idx="2"/>
          </p:cNvCxnSpPr>
          <p:nvPr/>
        </p:nvCxnSpPr>
        <p:spPr>
          <a:xfrm>
            <a:off x="9531985" y="4256405"/>
            <a:ext cx="0" cy="481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9314815" y="473837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24" name="文本框 123"/>
          <p:cNvSpPr txBox="1"/>
          <p:nvPr/>
        </p:nvSpPr>
        <p:spPr>
          <a:xfrm>
            <a:off x="9564370" y="4224020"/>
            <a:ext cx="839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B.val=1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065385" y="4198620"/>
            <a:ext cx="729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T.inh=1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下箭头 125"/>
          <p:cNvSpPr/>
          <p:nvPr/>
        </p:nvSpPr>
        <p:spPr>
          <a:xfrm>
            <a:off x="2284095" y="5487670"/>
            <a:ext cx="134620" cy="561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>
            <a:off x="10683240" y="4256405"/>
            <a:ext cx="0" cy="5829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10551160" y="483933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sz="2400">
                <a:sym typeface="+mn-ea"/>
              </a:rPr>
              <a:t>ℇ</a:t>
            </a:r>
            <a:endParaRPr lang="en-US" altLang="zh-CN" sz="2400"/>
          </a:p>
        </p:txBody>
      </p:sp>
      <p:sp>
        <p:nvSpPr>
          <p:cNvPr id="132" name="文本框 131"/>
          <p:cNvSpPr txBox="1"/>
          <p:nvPr/>
        </p:nvSpPr>
        <p:spPr>
          <a:xfrm>
            <a:off x="10861675" y="3796030"/>
            <a:ext cx="1125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T.synele=0.25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T.syn=1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0466070" y="2699385"/>
            <a:ext cx="119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T.synele=0.25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T.syn=1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466070" y="1621155"/>
            <a:ext cx="119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L.synele=0.25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L.syn=1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314815" y="1021080"/>
            <a:ext cx="981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A.val=0.25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 bldLvl="0" animBg="1"/>
      <p:bldP spid="56" grpId="0"/>
      <p:bldP spid="57" grpId="0"/>
      <p:bldP spid="63" grpId="0"/>
      <p:bldP spid="53" grpId="0"/>
      <p:bldP spid="46" grpId="0"/>
      <p:bldP spid="64" grpId="0"/>
      <p:bldP spid="61" grpId="0"/>
      <p:bldP spid="66" grpId="0"/>
      <p:bldP spid="68" grpId="0"/>
      <p:bldP spid="39" grpId="1" animBg="1"/>
      <p:bldP spid="67" grpId="0" animBg="1"/>
      <p:bldP spid="75" grpId="0"/>
      <p:bldP spid="76" grpId="0"/>
      <p:bldP spid="77" grpId="0"/>
      <p:bldP spid="80" grpId="0"/>
      <p:bldP spid="78" grpId="0"/>
      <p:bldP spid="82" grpId="0"/>
      <p:bldP spid="67" grpId="1" animBg="1"/>
      <p:bldP spid="81" grpId="0" animBg="1"/>
      <p:bldP spid="84" grpId="0"/>
      <p:bldP spid="85" grpId="0"/>
      <p:bldP spid="87" grpId="0"/>
      <p:bldP spid="88" grpId="0"/>
      <p:bldP spid="90" grpId="0"/>
      <p:bldP spid="92" grpId="0"/>
      <p:bldP spid="93" grpId="0"/>
      <p:bldP spid="81" grpId="1" animBg="1"/>
      <p:bldP spid="94" grpId="0" animBg="1"/>
      <p:bldP spid="98" grpId="0"/>
      <p:bldP spid="96" grpId="0"/>
      <p:bldP spid="99" grpId="0"/>
      <p:bldP spid="101" grpId="0"/>
      <p:bldP spid="102" grpId="0"/>
      <p:bldP spid="103" grpId="0"/>
      <p:bldP spid="94" grpId="1" animBg="1"/>
      <p:bldP spid="65" grpId="0" animBg="1"/>
      <p:bldP spid="119" grpId="0"/>
      <p:bldP spid="120" grpId="0"/>
      <p:bldP spid="121" grpId="0"/>
      <p:bldP spid="123" grpId="0"/>
      <p:bldP spid="125" grpId="0"/>
      <p:bldP spid="65" grpId="1" animBg="1"/>
      <p:bldP spid="126" grpId="0" animBg="1"/>
      <p:bldP spid="129" grpId="0"/>
      <p:bldP spid="132" grpId="0"/>
      <p:bldP spid="133" grpId="0"/>
      <p:bldP spid="134" grpId="0"/>
      <p:bldP spid="138" grpId="0"/>
      <p:bldP spid="62" grpId="0"/>
      <p:bldP spid="12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6953,&quot;width&quot;:1096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ac22bde4-b2d0-437c-8cd9-084ebe153e75}"/>
  <p:tag name="TABLE_ENDDRAG_ORIGIN_RECT" val="449*187"/>
  <p:tag name="TABLE_ENDDRAG_RECT" val="22*317*449*14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6d672588-d37a-4a0a-bb94-ca5ff7bb9772}"/>
  <p:tag name="TABLE_ENDDRAG_ORIGIN_RECT" val="449*418"/>
  <p:tag name="TABLE_ENDDRAG_RECT" val="501*92*449*39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TABLE_BEAUTIFY" val="smartTable{6d672588-d37a-4a0a-bb94-ca5ff7bb9772}"/>
  <p:tag name="TABLE_ENDDRAG_ORIGIN_RECT" val="305*387"/>
  <p:tag name="TABLE_ENDDRAG_RECT" val="9*31*229*3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演示</Application>
  <PresentationFormat>宽屏</PresentationFormat>
  <Paragraphs>313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不败神砉</cp:lastModifiedBy>
  <cp:revision>257</cp:revision>
  <dcterms:created xsi:type="dcterms:W3CDTF">2019-06-19T02:08:00Z</dcterms:created>
  <dcterms:modified xsi:type="dcterms:W3CDTF">2021-04-05T08:40:26Z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B94F70C09FE7486386979A673C6C6C1D</vt:lpwstr>
  </property>
</Properties>
</file>