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5" r:id="rId3"/>
    <p:sldId id="416" r:id="rId4"/>
    <p:sldId id="417" r:id="rId5"/>
    <p:sldId id="419" r:id="rId6"/>
    <p:sldId id="420" r:id="rId7"/>
    <p:sldId id="42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2"/>
        <p:guide pos="39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81275" y="1959610"/>
            <a:ext cx="688848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6600" b="1">
                <a:solidFill>
                  <a:schemeClr val="accent4"/>
                </a:solidFill>
                <a:effectLst/>
              </a:rPr>
              <a:t>编译系统习题讲解</a:t>
            </a:r>
            <a:endParaRPr lang="zh-CN" altLang="en-US" sz="6600" b="1">
              <a:solidFill>
                <a:schemeClr val="accent4"/>
              </a:solidFill>
              <a:effectLst/>
            </a:endParaRPr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3473" y="3434715"/>
            <a:ext cx="22040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9.5-(1)</a:t>
            </a:r>
            <a:endParaRPr lang="en-US" altLang="zh-CN" sz="5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8275" y="5018405"/>
            <a:ext cx="15544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杨延奇，周易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5" grpId="0" bldLvl="0" animBg="1"/>
      <p:bldP spid="3" grpId="0"/>
      <p:bldP spid="4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50465" y="2144395"/>
            <a:ext cx="743204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S → ( L )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）试设计一个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SDD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，输出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所生成的串中的配对括号的个数。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）试设计一个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SDT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，输出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所生成的串中每个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的嵌套深度。例如，串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(a,(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a,a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))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的输出结果是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17675" y="1065530"/>
            <a:ext cx="190500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9.5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2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50010" y="2726055"/>
            <a:ext cx="2179320" cy="168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已知文法文法：</a:t>
            </a:r>
            <a:endParaRPr lang="zh-CN" altLang="en-US" sz="2000"/>
          </a:p>
          <a:p>
            <a:pPr algn="l"/>
            <a:endParaRPr lang="zh-CN" altLang="en-US" sz="2000"/>
          </a:p>
          <a:p>
            <a:pPr mar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( L )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L → L , S | S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7378065" y="19913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7378065" y="2359660"/>
          <a:ext cx="427291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26536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语义规则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 →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S’.val = S.val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(L)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S.val = L.val + 1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 </a:t>
                      </a:r>
                      <a:r>
                        <a:rPr lang="en-US" altLang="zh-CN" sz="1800">
                          <a:sym typeface="+mn-ea"/>
                        </a:rPr>
                        <a:t>→ SL’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L.val = S.val + L’.val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,SL’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endParaRPr lang="en-US" altLang="zh-CN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L’.val = S.val + </a:t>
                      </a:r>
                      <a:r>
                        <a:rPr lang="en-US" altLang="zh-CN" sz="1800">
                          <a:sym typeface="+mn-ea"/>
                        </a:rPr>
                        <a:t>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.val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ε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806190" y="3101340"/>
            <a:ext cx="3276600" cy="814070"/>
            <a:chOff x="6361" y="4469"/>
            <a:chExt cx="5160" cy="1282"/>
          </a:xfrm>
        </p:grpSpPr>
        <p:sp>
          <p:nvSpPr>
            <p:cNvPr id="14" name="右箭头 13"/>
            <p:cNvSpPr/>
            <p:nvPr/>
          </p:nvSpPr>
          <p:spPr>
            <a:xfrm>
              <a:off x="6361" y="5049"/>
              <a:ext cx="5160" cy="703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12" y="4469"/>
              <a:ext cx="34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CFG</a:t>
              </a:r>
              <a:r>
                <a:rPr lang="zh-CN" altLang="en-US"/>
                <a:t>优化</a:t>
              </a:r>
              <a:r>
                <a:rPr lang="en-US" altLang="zh-CN"/>
                <a:t>+</a:t>
              </a:r>
              <a:r>
                <a:rPr lang="zh-CN" altLang="en-US"/>
                <a:t>设计</a:t>
              </a:r>
              <a:r>
                <a:rPr lang="en-US" altLang="zh-CN"/>
                <a:t>SDD</a:t>
              </a:r>
              <a:endParaRPr lang="en-US" altLang="zh-CN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64660" y="2381250"/>
            <a:ext cx="3662680" cy="828675"/>
            <a:chOff x="7058" y="3604"/>
            <a:chExt cx="5768" cy="1305"/>
          </a:xfrm>
        </p:grpSpPr>
        <p:sp>
          <p:nvSpPr>
            <p:cNvPr id="8" name="文本框 7"/>
            <p:cNvSpPr txBox="1"/>
            <p:nvPr/>
          </p:nvSpPr>
          <p:spPr>
            <a:xfrm>
              <a:off x="7174" y="3604"/>
              <a:ext cx="176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None/>
              </a:pPr>
              <a:r>
                <a:rPr lang="en-US" altLang="zh-CN" sz="2400">
                  <a:sym typeface="+mn-ea"/>
                </a:rPr>
                <a:t>S’ → S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58" y="4329"/>
              <a:ext cx="57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保证</a:t>
              </a:r>
              <a:r>
                <a:rPr lang="en-US" altLang="zh-CN"/>
                <a:t>CDG</a:t>
              </a:r>
              <a:r>
                <a:rPr lang="zh-CN" altLang="en-US"/>
                <a:t>开始符号只有一个产生式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16200" y="2748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147185" y="3975735"/>
            <a:ext cx="4079875" cy="1198880"/>
            <a:chOff x="6802" y="7035"/>
            <a:chExt cx="6425" cy="1888"/>
          </a:xfrm>
        </p:grpSpPr>
        <p:sp>
          <p:nvSpPr>
            <p:cNvPr id="12" name="文本框 11"/>
            <p:cNvSpPr txBox="1"/>
            <p:nvPr/>
          </p:nvSpPr>
          <p:spPr>
            <a:xfrm>
              <a:off x="9709" y="7689"/>
              <a:ext cx="35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消除</a:t>
              </a:r>
              <a:r>
                <a:rPr lang="en-US" altLang="zh-CN"/>
                <a:t>L-&gt;L,S</a:t>
              </a:r>
              <a:r>
                <a:rPr lang="zh-CN" altLang="en-US"/>
                <a:t>的左递归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02" y="7035"/>
              <a:ext cx="400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L → SL’</a:t>
              </a:r>
              <a:endParaRPr lang="zh-CN" altLang="en-US" sz="2400"/>
            </a:p>
            <a:p>
              <a:r>
                <a:rPr lang="zh-CN" altLang="en-US" sz="2400"/>
                <a:t>L’ → ,SL</a:t>
              </a:r>
              <a:r>
                <a:rPr lang="en-US" altLang="zh-CN" sz="2400"/>
                <a:t>’</a:t>
              </a:r>
              <a:endParaRPr lang="zh-CN" altLang="en-US" sz="2400"/>
            </a:p>
            <a:p>
              <a:r>
                <a:rPr lang="zh-CN" altLang="en-US" sz="2400"/>
                <a:t>L’ → ε</a:t>
              </a:r>
              <a:endParaRPr lang="zh-CN" altLang="en-US" sz="2400"/>
            </a:p>
          </p:txBody>
        </p:sp>
      </p:grpSp>
      <p:graphicFrame>
        <p:nvGraphicFramePr>
          <p:cNvPr id="23" name="表格 22"/>
          <p:cNvGraphicFramePr/>
          <p:nvPr/>
        </p:nvGraphicFramePr>
        <p:xfrm>
          <a:off x="9229090" y="2381250"/>
          <a:ext cx="1629410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10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CFG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 → 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(L)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 </a:t>
                      </a:r>
                      <a:r>
                        <a:rPr lang="en-US" altLang="zh-CN" sz="1800">
                          <a:sym typeface="+mn-ea"/>
                        </a:rPr>
                        <a:t>→ SL’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,SL’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endParaRPr lang="en-US" altLang="zh-CN" sz="9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ε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986790" y="1094740"/>
            <a:ext cx="3568700" cy="368300"/>
            <a:chOff x="5142" y="1821"/>
            <a:chExt cx="5620" cy="580"/>
          </a:xfrm>
        </p:grpSpPr>
        <p:sp>
          <p:nvSpPr>
            <p:cNvPr id="11" name="文本框 10"/>
            <p:cNvSpPr txBox="1"/>
            <p:nvPr/>
          </p:nvSpPr>
          <p:spPr>
            <a:xfrm>
              <a:off x="5142" y="1821"/>
              <a:ext cx="17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优化</a:t>
              </a:r>
              <a:r>
                <a:rPr lang="en-US" altLang="zh-CN">
                  <a:solidFill>
                    <a:srgbClr val="FF0000"/>
                  </a:solidFill>
                </a:rPr>
                <a:t>CFG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94" y="1821"/>
              <a:ext cx="17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+mn-ea"/>
                </a:rPr>
                <a:t>设计</a:t>
              </a:r>
              <a:r>
                <a:rPr lang="en-US" altLang="zh-CN">
                  <a:sym typeface="+mn-ea"/>
                </a:rPr>
                <a:t>SDD</a:t>
              </a:r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6866" y="2052"/>
              <a:ext cx="2172" cy="119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501140" y="2748915"/>
            <a:ext cx="2540000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原始产生式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( L ) | a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L → L , S | S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783330" y="3329305"/>
            <a:ext cx="4969510" cy="527685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30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100" y="1785620"/>
            <a:ext cx="516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SDD</a:t>
            </a:r>
            <a:r>
              <a:rPr lang="zh-CN" altLang="en-US"/>
              <a:t>目的：输出S所生成的串中的配对括号的个数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83325" y="3040380"/>
            <a:ext cx="5669280" cy="1729740"/>
            <a:chOff x="5781" y="3644"/>
            <a:chExt cx="8928" cy="2724"/>
          </a:xfrm>
        </p:grpSpPr>
        <p:sp>
          <p:nvSpPr>
            <p:cNvPr id="10" name="文本框 9"/>
            <p:cNvSpPr txBox="1"/>
            <p:nvPr/>
          </p:nvSpPr>
          <p:spPr>
            <a:xfrm>
              <a:off x="5781" y="4934"/>
              <a:ext cx="7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r>
                <a:rPr lang="zh-CN" altLang="en-US"/>
                <a:t>式中增加了配对括号，所以</a:t>
              </a:r>
              <a:r>
                <a:rPr lang="en-US" altLang="zh-CN"/>
                <a:t>val+1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81" y="3644"/>
              <a:ext cx="89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、</a:t>
              </a:r>
              <a:r>
                <a:rPr lang="en-US" altLang="zh-CN"/>
                <a:t>4</a:t>
              </a:r>
              <a:r>
                <a:rPr lang="zh-CN" altLang="en-US"/>
                <a:t>、</a:t>
              </a:r>
              <a:r>
                <a:rPr lang="en-US" altLang="zh-CN"/>
                <a:t>5</a:t>
              </a:r>
              <a:r>
                <a:rPr lang="zh-CN" altLang="en-US"/>
                <a:t>中只是未终结符的拼接</a:t>
              </a:r>
              <a:endParaRPr lang="zh-CN" altLang="en-US"/>
            </a:p>
            <a:p>
              <a:r>
                <a:rPr lang="zh-CN" altLang="en-US"/>
                <a:t>所以只需要让产生式的左侧记录右侧已经有的配对个数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81" y="5788"/>
              <a:ext cx="6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r>
                <a:rPr lang="zh-CN" altLang="en-US"/>
                <a:t>、</a:t>
              </a:r>
              <a:r>
                <a:rPr lang="en-US" altLang="zh-CN"/>
                <a:t>6</a:t>
              </a:r>
              <a:r>
                <a:rPr lang="zh-CN" altLang="en-US"/>
                <a:t>式不涉及到括号，所以</a:t>
              </a:r>
              <a:r>
                <a:rPr lang="en-US" altLang="zh-CN"/>
                <a:t>SDD</a:t>
              </a:r>
              <a:r>
                <a:rPr lang="zh-CN" altLang="en-US"/>
                <a:t>为空</a:t>
              </a:r>
              <a:endParaRPr lang="en-US" altLang="zh-CN"/>
            </a:p>
          </p:txBody>
        </p:sp>
      </p:grpSp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1054100" y="2754630"/>
          <a:ext cx="47186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16"/>
                <a:gridCol w="1158875"/>
                <a:gridCol w="2401211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语义规则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 →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S’.val = S.val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(L)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S.val = L.val + 1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 </a:t>
                      </a:r>
                      <a:r>
                        <a:rPr lang="en-US" altLang="zh-CN" sz="1800">
                          <a:sym typeface="+mn-ea"/>
                        </a:rPr>
                        <a:t>→ SL’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L.val = S.val + L’.val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,SL’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endParaRPr lang="en-US" altLang="zh-CN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L’.val = S.val + </a:t>
                      </a:r>
                      <a:r>
                        <a:rPr lang="en-US" altLang="zh-CN" sz="1800">
                          <a:sym typeface="+mn-ea"/>
                        </a:rPr>
                        <a:t>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.val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6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ε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986790" y="1094740"/>
            <a:ext cx="3568700" cy="368300"/>
            <a:chOff x="5142" y="1821"/>
            <a:chExt cx="5620" cy="580"/>
          </a:xfrm>
        </p:grpSpPr>
        <p:sp>
          <p:nvSpPr>
            <p:cNvPr id="18" name="文本框 17"/>
            <p:cNvSpPr txBox="1"/>
            <p:nvPr/>
          </p:nvSpPr>
          <p:spPr>
            <a:xfrm>
              <a:off x="5142" y="1821"/>
              <a:ext cx="17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优化</a:t>
              </a:r>
              <a:r>
                <a:rPr lang="en-US" altLang="zh-CN">
                  <a:solidFill>
                    <a:schemeClr val="tx1"/>
                  </a:solidFill>
                </a:rPr>
                <a:t>CFG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94" y="1821"/>
              <a:ext cx="17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rgbClr val="FF0000"/>
                  </a:solidFill>
                  <a:sym typeface="+mn-ea"/>
                </a:rPr>
                <a:t>设计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SDD</a:t>
              </a:r>
              <a:endParaRPr lang="en-US" altLang="zh-CN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866" y="2052"/>
              <a:ext cx="2172" cy="119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custDataLst>
              <p:tags r:id="rId3"/>
            </p:custDataLst>
          </p:nvPr>
        </p:nvGraphicFramePr>
        <p:xfrm>
          <a:off x="1054100" y="2754630"/>
          <a:ext cx="231739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16"/>
                <a:gridCol w="1158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 → 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(L)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</a:t>
                      </a:r>
                      <a:r>
                        <a:rPr lang="en-US" altLang="zh-CN" sz="1800">
                          <a:sym typeface="+mn-ea"/>
                        </a:rPr>
                        <a:t>→ 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 </a:t>
                      </a:r>
                      <a:r>
                        <a:rPr lang="en-US" altLang="zh-CN" sz="1800">
                          <a:sym typeface="+mn-ea"/>
                        </a:rPr>
                        <a:t>→ SL’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,SL’</a:t>
                      </a:r>
                      <a:r>
                        <a:rPr lang="en-US" altLang="zh-CN" sz="900">
                          <a:sym typeface="+mn-ea"/>
                        </a:rPr>
                        <a:t>1</a:t>
                      </a:r>
                      <a:endParaRPr lang="en-US" altLang="zh-CN" sz="9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6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L’ </a:t>
                      </a:r>
                      <a:r>
                        <a:rPr lang="en-US" altLang="zh-CN" sz="1800">
                          <a:sym typeface="+mn-ea"/>
                        </a:rPr>
                        <a:t>→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ε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0" y="6022975"/>
            <a:ext cx="12332970" cy="835025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140970" y="0"/>
            <a:ext cx="12332970" cy="744220"/>
          </a:xfrm>
          <a:custGeom>
            <a:avLst/>
            <a:gdLst>
              <a:gd name="connsiteX0" fmla="*/ 202 w 19422"/>
              <a:gd name="connsiteY0" fmla="*/ 0 h 1189"/>
              <a:gd name="connsiteX1" fmla="*/ 19417 w 19422"/>
              <a:gd name="connsiteY1" fmla="*/ 0 h 1189"/>
              <a:gd name="connsiteX2" fmla="*/ 19422 w 19422"/>
              <a:gd name="connsiteY2" fmla="*/ 1189 h 1189"/>
              <a:gd name="connsiteX3" fmla="*/ 0 w 19422"/>
              <a:gd name="connsiteY3" fmla="*/ 806 h 1189"/>
              <a:gd name="connsiteX4" fmla="*/ 202 w 19422"/>
              <a:gd name="connsiteY4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" h="1189">
                <a:moveTo>
                  <a:pt x="202" y="0"/>
                </a:moveTo>
                <a:lnTo>
                  <a:pt x="19417" y="0"/>
                </a:lnTo>
                <a:cubicBezTo>
                  <a:pt x="19419" y="397"/>
                  <a:pt x="19406" y="648"/>
                  <a:pt x="19422" y="1189"/>
                </a:cubicBezTo>
                <a:cubicBezTo>
                  <a:pt x="9748" y="349"/>
                  <a:pt x="6043" y="285"/>
                  <a:pt x="0" y="806"/>
                </a:cubicBezTo>
                <a:lnTo>
                  <a:pt x="2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rcRect l="4601" t="13239" r="4263" b="12607"/>
          <a:stretch>
            <a:fillRect/>
          </a:stretch>
        </p:blipFill>
        <p:spPr>
          <a:xfrm>
            <a:off x="234315" y="6305550"/>
            <a:ext cx="554990" cy="45212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92175" y="63893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哈尔滨工业大学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3700" y="106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编译系统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谢谢</a:t>
            </a:r>
            <a:endParaRPr lang="zh-CN" altLang="en-US" sz="7200" b="1">
              <a:ln/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a8d0d3d9-ed10-4151-b551-37e3c6528a81}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TABLE_BEAUTIFY" val="smartTable{2e9b2d7a-231e-4f21-b30d-8f1faa996f3f}"/>
</p:tagLst>
</file>

<file path=ppt/tags/tag69.xml><?xml version="1.0" encoding="utf-8"?>
<p:tagLst xmlns:p="http://schemas.openxmlformats.org/presentationml/2006/main">
  <p:tag name="KSO_WM_UNIT_TABLE_BEAUTIFY" val="smartTable{6ed65ea6-94ff-458e-8e38-d53f41a0006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184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Times New Roman</vt:lpstr>
      <vt:lpstr>Tahoma</vt:lpstr>
      <vt:lpstr>Office 主题​​</vt:lpstr>
      <vt:lpstr>PowerPoint 演示文稿</vt:lpstr>
      <vt:lpstr>习题9.5</vt:lpstr>
      <vt:lpstr>习题9.5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奇诺</cp:lastModifiedBy>
  <cp:revision>172</cp:revision>
  <dcterms:created xsi:type="dcterms:W3CDTF">2019-06-19T02:08:00Z</dcterms:created>
  <dcterms:modified xsi:type="dcterms:W3CDTF">2021-04-05T13:49:14Z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A68E29A3ECDF4543832CEA2E6966413F</vt:lpwstr>
  </property>
</Properties>
</file>