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82" r:id="rId2"/>
    <p:sldId id="379" r:id="rId3"/>
    <p:sldId id="256" r:id="rId4"/>
    <p:sldId id="380" r:id="rId5"/>
    <p:sldId id="381" r:id="rId6"/>
    <p:sldId id="383" r:id="rId7"/>
    <p:sldId id="384" r:id="rId8"/>
    <p:sldId id="385" r:id="rId9"/>
    <p:sldId id="386" r:id="rId10"/>
    <p:sldId id="388" r:id="rId11"/>
    <p:sldId id="38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F4494-55DC-4EE7-AAE6-519983CBEC5E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A4C92-B916-4065-96B1-0FA0C91EE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282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12.2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4181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F9256-F90F-4295-AE63-A9E45E1AF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93E419-FD41-4D92-A896-298F26810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FCF3DE-411D-44D7-9D10-3E126AF01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983F-FC7C-4AAE-827F-CBAEC59E8544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266318-A738-4A89-A767-779C5AF54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05AAD8-B4C5-41C7-8FE0-3F651B88E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8C278-7460-4C1B-A884-0E5C2850E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16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065D8-1056-40EC-A4FE-B9E3A9A1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ABA9CF-33EE-44AE-ACAE-AA82A499F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8B951B-1CDE-4F5B-A9C0-21C077EC3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983F-FC7C-4AAE-827F-CBAEC59E8544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3D814C-121C-4CE8-9F1B-6479475B3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B400CE-B422-4389-B380-9D3B2B9C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8C278-7460-4C1B-A884-0E5C2850E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7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FDEAA0-17C4-436E-A8D2-C8742581F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709E94-C421-40E0-8950-1E897D203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074A66-1B9F-4BA9-B939-2058903F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983F-FC7C-4AAE-827F-CBAEC59E8544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B2375C-5C57-4E53-973B-3EF9207E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9B3D38-08CC-4259-ACF9-776B2DF4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8C278-7460-4C1B-A884-0E5C2850E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86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88077-2295-4767-B8E3-19A3C6C0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43E697-A9B0-4EF7-8486-C5BB232E7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5A52BF-818B-4597-A5D2-06630AC97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983F-FC7C-4AAE-827F-CBAEC59E8544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D311DE-A2C3-40F4-9165-65610CBCD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8EB583-FA07-4341-B6FA-97F535BB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8C278-7460-4C1B-A884-0E5C2850E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13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89B95-60D6-454F-9277-9EF3B89BC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AB7C65-1EE5-45E2-B7E8-16BCA9390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F73B56-4103-448C-82C2-142557F6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983F-FC7C-4AAE-827F-CBAEC59E8544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303A1-0056-42A0-9A92-9B5E0CE69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04601B-23B5-4468-9396-E8E4A34D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8C278-7460-4C1B-A884-0E5C2850E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96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BCF8C-D381-4239-8F92-C40FD591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57186E-603C-4B09-8329-D200B3E49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02664B-04E6-4AED-9E62-D1AB70261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AD20D5-F74B-40D7-986F-30152248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983F-FC7C-4AAE-827F-CBAEC59E8544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757D2E-B3AE-4A11-B1EE-D3DD580E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0C58B0-0A30-4834-8EF4-2BD3D828C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8C278-7460-4C1B-A884-0E5C2850E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56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C9451-4F38-445E-B706-12BC107F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46A5CE-218F-4520-A9D0-16A7F7489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A1DEE8-6DB7-4BAD-8878-B3492F560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B822EE-BB64-4800-91B0-EA0FAD62C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EA21FA-02D5-4A5D-8B27-D52EBB628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7E7181-B07E-41D7-8FB7-A69CC8827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983F-FC7C-4AAE-827F-CBAEC59E8544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D16D92-5B41-4017-86F7-C1A9B302E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DBB8D7-1F0F-4A3D-B0DA-486EC814F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8C278-7460-4C1B-A884-0E5C2850E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68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F6346-A227-4A30-A19E-871594D5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6C7701-D458-4819-A3E9-02279B10B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983F-FC7C-4AAE-827F-CBAEC59E8544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ACB5F3-0FDD-4B09-A096-F5B01E33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6D9C5D-BAF2-4923-BD03-AF6124529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8C278-7460-4C1B-A884-0E5C2850E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1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FB803A-4D19-438F-B88A-6B78E150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983F-FC7C-4AAE-827F-CBAEC59E8544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32D398-3FB6-4526-B99E-4711B5200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F81CD9-9C22-4D5D-9F48-DE2E3B626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8C278-7460-4C1B-A884-0E5C2850E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73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D5403-B02D-450A-99F0-7CE0AF544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5E2953-CF49-431B-82A0-D5C60EF41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361C4B-8DBE-4AB0-AD6F-55DB0566A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576C95-2054-48BF-8B5D-7810BEEF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983F-FC7C-4AAE-827F-CBAEC59E8544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80BD2F-74A1-4522-AF47-5FCAAC9E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C414F9-852C-41B5-93F5-DAB2AE30C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8C278-7460-4C1B-A884-0E5C2850E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28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A677F-99BF-45E1-B245-76DF7D3B4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99EAC8-10BF-4E34-81A5-4C075ED9E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40DFB4-1DBC-4E25-94BC-878D37B11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1C8204-B711-45B1-9E5B-EB3B15D5A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983F-FC7C-4AAE-827F-CBAEC59E8544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A78FFD-EAB4-4D65-8270-830E15C29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E30801-FC71-4D38-80EC-56C56A2E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8C278-7460-4C1B-A884-0E5C2850E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493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F092FD-9095-4AA5-9367-2A2367F5A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68E50A-4B86-4896-8EBE-4C37E4090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42F808-CC97-4079-AB2B-7F7DE6804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1983F-FC7C-4AAE-827F-CBAEC59E8544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0295C8-7032-4D29-ABF8-4A445F08E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E3CBDB-C71F-4185-8C19-95852D1DD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8C278-7460-4C1B-A884-0E5C2850E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86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319DA-7AA2-4CEE-8AD3-0B63A802C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988" y="322454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习题</a:t>
            </a:r>
            <a:r>
              <a:rPr lang="en-US" altLang="zh-CN" dirty="0"/>
              <a:t>12.2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               </a:t>
            </a:r>
            <a:r>
              <a:rPr lang="en-US" altLang="zh-CN" sz="2800" dirty="0"/>
              <a:t>1180300904 </a:t>
            </a:r>
            <a:r>
              <a:rPr lang="zh-CN" altLang="en-US" sz="2800" dirty="0"/>
              <a:t>王旭润</a:t>
            </a:r>
          </a:p>
        </p:txBody>
      </p:sp>
    </p:spTree>
    <p:extLst>
      <p:ext uri="{BB962C8B-B14F-4D97-AF65-F5344CB8AC3E}">
        <p14:creationId xmlns:p14="http://schemas.microsoft.com/office/powerpoint/2010/main" val="3875011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81C35A4-530C-433D-B8AB-B99DF99AFA97}"/>
              </a:ext>
            </a:extLst>
          </p:cNvPr>
          <p:cNvSpPr txBox="1"/>
          <p:nvPr/>
        </p:nvSpPr>
        <p:spPr>
          <a:xfrm>
            <a:off x="216815" y="245097"/>
            <a:ext cx="11642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zh-CN" sz="36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x = f (y+l) + 2</a:t>
            </a:r>
            <a:endParaRPr lang="en-US" altLang="zh-CN" sz="36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FD602D-B745-4817-AB8B-CDC4D2D8F93E}"/>
              </a:ext>
            </a:extLst>
          </p:cNvPr>
          <p:cNvSpPr txBox="1"/>
          <p:nvPr/>
        </p:nvSpPr>
        <p:spPr>
          <a:xfrm>
            <a:off x="1102935" y="1539076"/>
            <a:ext cx="38838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三地址指令序列：</a:t>
            </a:r>
            <a:endParaRPr lang="en-US" altLang="zh-CN" sz="4000" dirty="0"/>
          </a:p>
          <a:p>
            <a:r>
              <a:rPr lang="en-US" altLang="zh-CN" sz="4000" dirty="0"/>
              <a:t>t_1=</a:t>
            </a:r>
            <a:r>
              <a:rPr lang="en-US" altLang="zh-CN" sz="4000" dirty="0" err="1"/>
              <a:t>y+l</a:t>
            </a:r>
            <a:endParaRPr lang="en-US" altLang="zh-CN" sz="4000" dirty="0"/>
          </a:p>
          <a:p>
            <a:r>
              <a:rPr lang="en-US" altLang="zh-CN" sz="4000" dirty="0"/>
              <a:t>param t_1</a:t>
            </a:r>
          </a:p>
          <a:p>
            <a:r>
              <a:rPr lang="en-US" altLang="zh-CN" sz="4000" dirty="0"/>
              <a:t>t_2=call f,1</a:t>
            </a:r>
          </a:p>
          <a:p>
            <a:r>
              <a:rPr lang="en-US" altLang="zh-CN" sz="4000" dirty="0"/>
              <a:t>x=t_2+2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525331-84B8-4C0B-BBCB-65C1770855A9}"/>
              </a:ext>
            </a:extLst>
          </p:cNvPr>
          <p:cNvSpPr txBox="1"/>
          <p:nvPr/>
        </p:nvSpPr>
        <p:spPr>
          <a:xfrm>
            <a:off x="6096000" y="1539076"/>
            <a:ext cx="43363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四元式序列：</a:t>
            </a:r>
            <a:endParaRPr lang="en-US" altLang="zh-CN" sz="4000" dirty="0"/>
          </a:p>
          <a:p>
            <a:r>
              <a:rPr lang="en-US" altLang="zh-CN" sz="4000" dirty="0"/>
              <a:t>(+,</a:t>
            </a:r>
            <a:r>
              <a:rPr lang="zh-CN" altLang="en-US" sz="4000" dirty="0"/>
              <a:t> </a:t>
            </a:r>
            <a:r>
              <a:rPr lang="en-US" altLang="zh-CN" sz="4000" dirty="0"/>
              <a:t>y,</a:t>
            </a:r>
            <a:r>
              <a:rPr lang="zh-CN" altLang="en-US" sz="4000" dirty="0"/>
              <a:t> </a:t>
            </a:r>
            <a:r>
              <a:rPr lang="en-US" altLang="zh-CN" sz="4000" dirty="0"/>
              <a:t>l,</a:t>
            </a:r>
            <a:r>
              <a:rPr lang="zh-CN" altLang="en-US" sz="4000" dirty="0"/>
              <a:t> </a:t>
            </a:r>
            <a:r>
              <a:rPr lang="en-US" altLang="zh-CN" sz="4000" dirty="0"/>
              <a:t>t_1)</a:t>
            </a:r>
          </a:p>
          <a:p>
            <a:r>
              <a:rPr lang="en-US" altLang="zh-CN" sz="4000" dirty="0"/>
              <a:t>(param, _, _, t_1)</a:t>
            </a:r>
          </a:p>
          <a:p>
            <a:r>
              <a:rPr lang="en-US" altLang="zh-CN" sz="4000" dirty="0"/>
              <a:t>(call, f, 1, t_2)</a:t>
            </a:r>
          </a:p>
          <a:p>
            <a:r>
              <a:rPr lang="en-US" altLang="zh-CN" sz="4000" dirty="0"/>
              <a:t>(+, t_2, 2, x)</a:t>
            </a:r>
          </a:p>
          <a:p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1220745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81C35A4-530C-433D-B8AB-B99DF99AFA97}"/>
              </a:ext>
            </a:extLst>
          </p:cNvPr>
          <p:cNvSpPr txBox="1"/>
          <p:nvPr/>
        </p:nvSpPr>
        <p:spPr>
          <a:xfrm>
            <a:off x="216815" y="245097"/>
            <a:ext cx="11642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zh-CN" sz="36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(4) x = *p + &amp;y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FD602D-B745-4817-AB8B-CDC4D2D8F93E}"/>
              </a:ext>
            </a:extLst>
          </p:cNvPr>
          <p:cNvSpPr txBox="1"/>
          <p:nvPr/>
        </p:nvSpPr>
        <p:spPr>
          <a:xfrm>
            <a:off x="1102935" y="1539076"/>
            <a:ext cx="38838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三地址指令序列：</a:t>
            </a:r>
            <a:endParaRPr lang="en-US" altLang="zh-CN" sz="4000" dirty="0"/>
          </a:p>
          <a:p>
            <a:r>
              <a:rPr lang="en-US" altLang="zh-CN" sz="4000" dirty="0"/>
              <a:t>t_1=*p</a:t>
            </a:r>
          </a:p>
          <a:p>
            <a:r>
              <a:rPr lang="en-US" altLang="zh-CN" sz="4000" dirty="0"/>
              <a:t>t_2=&amp;y</a:t>
            </a:r>
          </a:p>
          <a:p>
            <a:r>
              <a:rPr lang="en-US" altLang="zh-CN" sz="4000" dirty="0"/>
              <a:t>x=t_1+t_2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525331-84B8-4C0B-BBCB-65C1770855A9}"/>
              </a:ext>
            </a:extLst>
          </p:cNvPr>
          <p:cNvSpPr txBox="1"/>
          <p:nvPr/>
        </p:nvSpPr>
        <p:spPr>
          <a:xfrm>
            <a:off x="6096000" y="1539076"/>
            <a:ext cx="43363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四元式序列：</a:t>
            </a:r>
            <a:endParaRPr lang="en-US" altLang="zh-CN" sz="4000" dirty="0"/>
          </a:p>
          <a:p>
            <a:r>
              <a:rPr lang="en-US" altLang="zh-CN" sz="4000" dirty="0"/>
              <a:t>(=*, p, _, t_1)</a:t>
            </a:r>
          </a:p>
          <a:p>
            <a:r>
              <a:rPr lang="en-US" altLang="zh-CN" sz="4000" dirty="0"/>
              <a:t>(&amp;, y, _, t_2)</a:t>
            </a:r>
          </a:p>
          <a:p>
            <a:r>
              <a:rPr lang="en-US" altLang="zh-CN" sz="4000" dirty="0"/>
              <a:t>(+, t_1, t_2, x)</a:t>
            </a:r>
          </a:p>
          <a:p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2395993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063" y="1185763"/>
            <a:ext cx="8215312" cy="4885257"/>
          </a:xfrm>
        </p:spPr>
        <p:txBody>
          <a:bodyPr/>
          <a:lstStyle/>
          <a:p>
            <a:pPr marL="273050" indent="-273050">
              <a:lnSpc>
                <a:spcPts val="3800"/>
              </a:lnSpc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将下列赋值语句翻译成四元式序列</a:t>
            </a:r>
          </a:p>
          <a:p>
            <a:pPr marL="0" indent="0">
              <a:lnSpc>
                <a:spcPts val="3800"/>
              </a:lnSpc>
              <a:buSzPct val="100000"/>
              <a:buNone/>
              <a:defRPr/>
            </a:pP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（假设</a:t>
            </a:r>
            <a:r>
              <a:rPr lang="zh-CN" altLang="en-US" dirty="0">
                <a:solidFill>
                  <a:srgbClr val="FF0000"/>
                </a:solidFill>
                <a:ea typeface="华文楷体" panose="02010600040101010101" pitchFamily="2" charset="-122"/>
              </a:rPr>
              <a:t>每个数组元素占</a:t>
            </a:r>
            <a:r>
              <a:rPr lang="en-US" altLang="zh-CN" dirty="0">
                <a:solidFill>
                  <a:srgbClr val="FF0000"/>
                </a:solidFill>
                <a:ea typeface="华文楷体" panose="02010600040101010101" pitchFamily="2" charset="-122"/>
              </a:rPr>
              <a:t>8</a:t>
            </a:r>
            <a:r>
              <a:rPr lang="zh-CN" altLang="en-US" dirty="0">
                <a:solidFill>
                  <a:srgbClr val="FF0000"/>
                </a:solidFill>
                <a:ea typeface="华文楷体" panose="02010600040101010101" pitchFamily="2" charset="-122"/>
              </a:rPr>
              <a:t>个存储单元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）。</a:t>
            </a:r>
            <a:endParaRPr lang="en-US" altLang="zh-CN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>
              <a:lnSpc>
                <a:spcPts val="3800"/>
              </a:lnSpc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a= b[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] +c[j] </a:t>
            </a:r>
          </a:p>
          <a:p>
            <a:pPr marL="673100" lvl="1" indent="-273050">
              <a:lnSpc>
                <a:spcPts val="3800"/>
              </a:lnSpc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a[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] = b*c - b*d</a:t>
            </a:r>
          </a:p>
          <a:p>
            <a:pPr marL="673100" lvl="1" indent="-273050">
              <a:lnSpc>
                <a:spcPts val="3800"/>
              </a:lnSpc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x = f (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y+l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) + 2</a:t>
            </a:r>
          </a:p>
          <a:p>
            <a:pPr marL="673100" lvl="1" indent="-273050">
              <a:lnSpc>
                <a:spcPts val="3800"/>
              </a:lnSpc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(4) x = *p + &amp;y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491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9578711-8F92-40EC-86B4-05F93D52A4A7}"/>
              </a:ext>
            </a:extLst>
          </p:cNvPr>
          <p:cNvSpPr txBox="1"/>
          <p:nvPr/>
        </p:nvSpPr>
        <p:spPr>
          <a:xfrm>
            <a:off x="603316" y="433633"/>
            <a:ext cx="6542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赋值语句转四元式序列的步骤：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45AE78-014E-4ADB-8655-7008F757C86C}"/>
              </a:ext>
            </a:extLst>
          </p:cNvPr>
          <p:cNvSpPr txBox="1"/>
          <p:nvPr/>
        </p:nvSpPr>
        <p:spPr>
          <a:xfrm>
            <a:off x="933254" y="1706252"/>
            <a:ext cx="72020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3200" dirty="0"/>
              <a:t>将赋值语句转化为三地址指令序列</a:t>
            </a:r>
            <a:endParaRPr lang="en-US" altLang="zh-CN" sz="3200" dirty="0"/>
          </a:p>
          <a:p>
            <a:pPr marL="342900" indent="-342900">
              <a:buAutoNum type="arabicPeriod"/>
            </a:pPr>
            <a:r>
              <a:rPr lang="zh-CN" altLang="en-US" sz="3200" dirty="0"/>
              <a:t>将三地址指令序列转化为四元式序列</a:t>
            </a:r>
          </a:p>
        </p:txBody>
      </p:sp>
    </p:spTree>
    <p:extLst>
      <p:ext uri="{BB962C8B-B14F-4D97-AF65-F5344CB8AC3E}">
        <p14:creationId xmlns:p14="http://schemas.microsoft.com/office/powerpoint/2010/main" val="3829174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A9B8A63-96D5-4037-85BB-445964ECCB91}"/>
              </a:ext>
            </a:extLst>
          </p:cNvPr>
          <p:cNvSpPr txBox="1"/>
          <p:nvPr/>
        </p:nvSpPr>
        <p:spPr>
          <a:xfrm>
            <a:off x="216815" y="245097"/>
            <a:ext cx="11114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a= b[</a:t>
            </a:r>
            <a:r>
              <a:rPr lang="en-US" altLang="zh-CN" sz="36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36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] +c[j]   </a:t>
            </a:r>
            <a:r>
              <a:rPr lang="zh-CN" altLang="en-US" sz="36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（每个数组元素占八个存储单元）</a:t>
            </a:r>
            <a:r>
              <a:rPr lang="en-US" altLang="zh-CN" sz="36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370555-637D-4C8C-BC2A-2232A6BADBFE}"/>
              </a:ext>
            </a:extLst>
          </p:cNvPr>
          <p:cNvSpPr txBox="1"/>
          <p:nvPr/>
        </p:nvSpPr>
        <p:spPr>
          <a:xfrm>
            <a:off x="1102935" y="1539076"/>
            <a:ext cx="388384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三地址指令序列：</a:t>
            </a:r>
            <a:endParaRPr lang="en-US" altLang="zh-CN" sz="4000" dirty="0"/>
          </a:p>
          <a:p>
            <a:r>
              <a:rPr lang="en-US" altLang="zh-CN" sz="4000" dirty="0"/>
              <a:t>t_1=</a:t>
            </a:r>
            <a:r>
              <a:rPr lang="en-US" altLang="zh-CN" sz="4000" dirty="0" err="1"/>
              <a:t>i</a:t>
            </a:r>
            <a:r>
              <a:rPr lang="en-US" altLang="zh-CN" sz="4000" dirty="0"/>
              <a:t>*8</a:t>
            </a:r>
          </a:p>
          <a:p>
            <a:r>
              <a:rPr lang="en-US" altLang="zh-CN" sz="4000" dirty="0"/>
              <a:t>t_2=j*8</a:t>
            </a:r>
          </a:p>
          <a:p>
            <a:r>
              <a:rPr lang="en-US" altLang="zh-CN" sz="4000" dirty="0"/>
              <a:t>t_3=b[t_1]</a:t>
            </a:r>
          </a:p>
          <a:p>
            <a:r>
              <a:rPr lang="en-US" altLang="zh-CN" sz="4000" dirty="0"/>
              <a:t>t_4=c[t_2]</a:t>
            </a:r>
          </a:p>
          <a:p>
            <a:r>
              <a:rPr lang="en-US" altLang="zh-CN" sz="4000" dirty="0"/>
              <a:t>a=t_3+t_4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ABECDD7-13A1-4DC8-B4D9-9233130BD22A}"/>
              </a:ext>
            </a:extLst>
          </p:cNvPr>
          <p:cNvSpPr txBox="1"/>
          <p:nvPr/>
        </p:nvSpPr>
        <p:spPr>
          <a:xfrm>
            <a:off x="6297104" y="2582946"/>
            <a:ext cx="43363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三地址指令如何转化为四元式？</a:t>
            </a:r>
          </a:p>
        </p:txBody>
      </p:sp>
    </p:spTree>
    <p:extLst>
      <p:ext uri="{BB962C8B-B14F-4D97-AF65-F5344CB8AC3E}">
        <p14:creationId xmlns:p14="http://schemas.microsoft.com/office/powerpoint/2010/main" val="377972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1C8DD8A-2D2D-468E-9F8F-EA5DB0353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885" y="234695"/>
            <a:ext cx="6382950" cy="586070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BD5490D-F608-4D7C-B362-0A8AECB75F6D}"/>
              </a:ext>
            </a:extLst>
          </p:cNvPr>
          <p:cNvSpPr txBox="1"/>
          <p:nvPr/>
        </p:nvSpPr>
        <p:spPr>
          <a:xfrm>
            <a:off x="301657" y="2087831"/>
            <a:ext cx="4449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四元式的格式：</a:t>
            </a:r>
            <a:endParaRPr lang="en-US" altLang="zh-CN" sz="3200" dirty="0"/>
          </a:p>
          <a:p>
            <a:r>
              <a:rPr lang="en-US" altLang="zh-CN" sz="3200" dirty="0"/>
              <a:t>(op,arg1,arg2,result)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14425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A9B8A63-96D5-4037-85BB-445964ECCB91}"/>
              </a:ext>
            </a:extLst>
          </p:cNvPr>
          <p:cNvSpPr txBox="1"/>
          <p:nvPr/>
        </p:nvSpPr>
        <p:spPr>
          <a:xfrm>
            <a:off x="216815" y="245097"/>
            <a:ext cx="11114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a= b[</a:t>
            </a:r>
            <a:r>
              <a:rPr lang="en-US" altLang="zh-CN" sz="36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36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] +c[j]   </a:t>
            </a:r>
            <a:r>
              <a:rPr lang="zh-CN" altLang="en-US" sz="36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（每个数组元素占八个存储单元）</a:t>
            </a:r>
            <a:r>
              <a:rPr lang="en-US" altLang="zh-CN" sz="36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370555-637D-4C8C-BC2A-2232A6BADBFE}"/>
              </a:ext>
            </a:extLst>
          </p:cNvPr>
          <p:cNvSpPr txBox="1"/>
          <p:nvPr/>
        </p:nvSpPr>
        <p:spPr>
          <a:xfrm>
            <a:off x="1102935" y="1539076"/>
            <a:ext cx="388384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三地址指令序列：</a:t>
            </a:r>
            <a:endParaRPr lang="en-US" altLang="zh-CN" sz="4000" dirty="0"/>
          </a:p>
          <a:p>
            <a:r>
              <a:rPr lang="en-US" altLang="zh-CN" sz="4000" dirty="0"/>
              <a:t>t_1=</a:t>
            </a:r>
            <a:r>
              <a:rPr lang="en-US" altLang="zh-CN" sz="4000" dirty="0" err="1"/>
              <a:t>i</a:t>
            </a:r>
            <a:r>
              <a:rPr lang="en-US" altLang="zh-CN" sz="4000" dirty="0"/>
              <a:t>*8</a:t>
            </a:r>
          </a:p>
          <a:p>
            <a:r>
              <a:rPr lang="en-US" altLang="zh-CN" sz="4000" dirty="0"/>
              <a:t>t_2=j*8</a:t>
            </a:r>
          </a:p>
          <a:p>
            <a:r>
              <a:rPr lang="en-US" altLang="zh-CN" sz="4000" dirty="0"/>
              <a:t>t_3=b[t_1]</a:t>
            </a:r>
          </a:p>
          <a:p>
            <a:r>
              <a:rPr lang="en-US" altLang="zh-CN" sz="4000" dirty="0"/>
              <a:t>t_4=c[t_2]</a:t>
            </a:r>
          </a:p>
          <a:p>
            <a:r>
              <a:rPr lang="en-US" altLang="zh-CN" sz="4000" dirty="0"/>
              <a:t>a=t_3+t_4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ABECDD7-13A1-4DC8-B4D9-9233130BD22A}"/>
              </a:ext>
            </a:extLst>
          </p:cNvPr>
          <p:cNvSpPr txBox="1"/>
          <p:nvPr/>
        </p:nvSpPr>
        <p:spPr>
          <a:xfrm>
            <a:off x="6096000" y="1539076"/>
            <a:ext cx="43363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四元式序列：</a:t>
            </a:r>
            <a:endParaRPr lang="en-US" altLang="zh-CN" sz="4000" dirty="0"/>
          </a:p>
          <a:p>
            <a:r>
              <a:rPr lang="en-US" altLang="zh-CN" sz="4000" dirty="0"/>
              <a:t>(*, </a:t>
            </a:r>
            <a:r>
              <a:rPr lang="en-US" altLang="zh-CN" sz="4000" dirty="0" err="1"/>
              <a:t>i</a:t>
            </a:r>
            <a:r>
              <a:rPr lang="en-US" altLang="zh-CN" sz="4000" dirty="0"/>
              <a:t>, 8, t_1)</a:t>
            </a:r>
          </a:p>
          <a:p>
            <a:r>
              <a:rPr lang="en-US" altLang="zh-CN" sz="4000" dirty="0"/>
              <a:t>(*, j, 8, t_2)</a:t>
            </a:r>
          </a:p>
          <a:p>
            <a:r>
              <a:rPr lang="en-US" altLang="zh-CN" sz="4000" dirty="0"/>
              <a:t>(=[], b, t_1, t_3)</a:t>
            </a:r>
          </a:p>
          <a:p>
            <a:r>
              <a:rPr lang="en-US" altLang="zh-CN" sz="4000" dirty="0"/>
              <a:t>(=[], c, t_2, t_4)</a:t>
            </a:r>
          </a:p>
          <a:p>
            <a:r>
              <a:rPr lang="en-US" altLang="zh-CN" sz="4000" dirty="0"/>
              <a:t>(+, t_3, t_4, a)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9630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2D80849-DC8F-4D63-BD2B-F1EB0E1F9886}"/>
              </a:ext>
            </a:extLst>
          </p:cNvPr>
          <p:cNvSpPr txBox="1"/>
          <p:nvPr/>
        </p:nvSpPr>
        <p:spPr>
          <a:xfrm>
            <a:off x="216815" y="245097"/>
            <a:ext cx="11642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a[</a:t>
            </a:r>
            <a:r>
              <a:rPr lang="en-US" altLang="zh-CN" sz="36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3600" dirty="0">
                <a:solidFill>
                  <a:prstClr val="black"/>
                </a:solidFill>
                <a:ea typeface="华文楷体" panose="02010600040101010101" pitchFamily="2" charset="-122"/>
              </a:rPr>
              <a:t>] </a:t>
            </a:r>
            <a:r>
              <a:rPr lang="en-US" altLang="zh-CN" sz="36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=  b*c - b*d      </a:t>
            </a:r>
            <a:r>
              <a:rPr lang="zh-CN" altLang="en-US" sz="36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（每个数组元素占八个存储单元）</a:t>
            </a:r>
            <a:r>
              <a:rPr lang="en-US" altLang="zh-CN" sz="36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AF020E6-F271-4470-B47B-AEC03FC98C10}"/>
              </a:ext>
            </a:extLst>
          </p:cNvPr>
          <p:cNvSpPr txBox="1"/>
          <p:nvPr/>
        </p:nvSpPr>
        <p:spPr>
          <a:xfrm>
            <a:off x="1102935" y="1539076"/>
            <a:ext cx="388384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三地址指令序列：</a:t>
            </a:r>
            <a:endParaRPr lang="en-US" altLang="zh-CN" sz="4000" dirty="0"/>
          </a:p>
          <a:p>
            <a:r>
              <a:rPr lang="en-US" altLang="zh-CN" sz="4000" dirty="0"/>
              <a:t>t_1=b*c</a:t>
            </a:r>
          </a:p>
          <a:p>
            <a:r>
              <a:rPr lang="en-US" altLang="zh-CN" sz="4000" dirty="0"/>
              <a:t>t_2=b*d</a:t>
            </a:r>
          </a:p>
          <a:p>
            <a:r>
              <a:rPr lang="en-US" altLang="zh-CN" sz="4000" dirty="0"/>
              <a:t>t_3=t_1-t_2</a:t>
            </a:r>
          </a:p>
          <a:p>
            <a:r>
              <a:rPr lang="en-US" altLang="zh-CN" sz="4000" dirty="0"/>
              <a:t>t_4=</a:t>
            </a:r>
            <a:r>
              <a:rPr lang="en-US" altLang="zh-CN" sz="4000" dirty="0" err="1"/>
              <a:t>i</a:t>
            </a:r>
            <a:r>
              <a:rPr lang="en-US" altLang="zh-CN" sz="4000" dirty="0"/>
              <a:t>*8</a:t>
            </a:r>
          </a:p>
          <a:p>
            <a:r>
              <a:rPr lang="en-US" altLang="zh-CN" sz="4000" dirty="0"/>
              <a:t>a[t_4]=t_3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24FA7C-7892-4E26-8C1A-9D8309DC4D3C}"/>
              </a:ext>
            </a:extLst>
          </p:cNvPr>
          <p:cNvSpPr txBox="1"/>
          <p:nvPr/>
        </p:nvSpPr>
        <p:spPr>
          <a:xfrm>
            <a:off x="6096000" y="1539076"/>
            <a:ext cx="43363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四元式序列：</a:t>
            </a:r>
            <a:endParaRPr lang="en-US" altLang="zh-CN" sz="4000" dirty="0"/>
          </a:p>
          <a:p>
            <a:r>
              <a:rPr lang="en-US" altLang="zh-CN" sz="4000" dirty="0"/>
              <a:t>(*, b, c, t_1)</a:t>
            </a:r>
          </a:p>
          <a:p>
            <a:r>
              <a:rPr lang="en-US" altLang="zh-CN" sz="4000" dirty="0"/>
              <a:t>(*, b, d, t_2)</a:t>
            </a:r>
          </a:p>
          <a:p>
            <a:r>
              <a:rPr lang="en-US" altLang="zh-CN" sz="4000" dirty="0"/>
              <a:t>(-, t_1, t_2, t_3)</a:t>
            </a:r>
          </a:p>
          <a:p>
            <a:r>
              <a:rPr lang="en-US" altLang="zh-CN" sz="4000" dirty="0"/>
              <a:t>(*, </a:t>
            </a:r>
            <a:r>
              <a:rPr lang="en-US" altLang="zh-CN" sz="4000" dirty="0" err="1"/>
              <a:t>i</a:t>
            </a:r>
            <a:r>
              <a:rPr lang="en-US" altLang="zh-CN" sz="4000" dirty="0"/>
              <a:t>, 8, t_4)</a:t>
            </a:r>
          </a:p>
          <a:p>
            <a:r>
              <a:rPr lang="en-US" altLang="zh-CN" sz="4000" dirty="0"/>
              <a:t>([]=, t_3, a, t_4)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10445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81C35A4-530C-433D-B8AB-B99DF99AFA97}"/>
              </a:ext>
            </a:extLst>
          </p:cNvPr>
          <p:cNvSpPr txBox="1"/>
          <p:nvPr/>
        </p:nvSpPr>
        <p:spPr>
          <a:xfrm>
            <a:off x="216815" y="245097"/>
            <a:ext cx="11642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zh-CN" sz="36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x = f (y+l) + 2        </a:t>
            </a:r>
            <a:r>
              <a:rPr lang="zh-CN" altLang="en-US" sz="36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（每个数组元素占八个存储单元）</a:t>
            </a:r>
            <a:r>
              <a:rPr lang="en-US" altLang="zh-CN" sz="36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FD602D-B745-4817-AB8B-CDC4D2D8F93E}"/>
              </a:ext>
            </a:extLst>
          </p:cNvPr>
          <p:cNvSpPr txBox="1"/>
          <p:nvPr/>
        </p:nvSpPr>
        <p:spPr>
          <a:xfrm>
            <a:off x="1102935" y="1539076"/>
            <a:ext cx="388384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三地址指令序列：</a:t>
            </a:r>
            <a:endParaRPr lang="en-US" altLang="zh-CN" sz="4000" dirty="0"/>
          </a:p>
          <a:p>
            <a:r>
              <a:rPr lang="en-US" altLang="zh-CN" sz="4000" dirty="0"/>
              <a:t>t_1=</a:t>
            </a:r>
            <a:r>
              <a:rPr lang="en-US" altLang="zh-CN" sz="4000" dirty="0" err="1"/>
              <a:t>y+l</a:t>
            </a:r>
            <a:endParaRPr lang="en-US" altLang="zh-CN" sz="4000" dirty="0"/>
          </a:p>
          <a:p>
            <a:endParaRPr lang="en-US" altLang="zh-CN" sz="4000" dirty="0"/>
          </a:p>
          <a:p>
            <a:r>
              <a:rPr lang="en-US" altLang="zh-CN" sz="4000" dirty="0"/>
              <a:t>f(t_1)??????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5061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C26AB59-908D-4DED-96A7-54280868C01D}"/>
              </a:ext>
            </a:extLst>
          </p:cNvPr>
          <p:cNvSpPr txBox="1"/>
          <p:nvPr/>
        </p:nvSpPr>
        <p:spPr>
          <a:xfrm>
            <a:off x="216815" y="245097"/>
            <a:ext cx="11642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zh-CN" sz="36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x = f (y+l) + 2        </a:t>
            </a:r>
            <a:r>
              <a:rPr lang="zh-CN" altLang="en-US" sz="36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（每个数组元素占八个存储单元）</a:t>
            </a:r>
            <a:r>
              <a:rPr lang="en-US" altLang="zh-CN" sz="36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6DA728D-2662-4745-8286-11740C2E9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606" y="922137"/>
            <a:ext cx="7787579" cy="569076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35958F7-1DD8-4C73-A3EF-A03A69996601}"/>
              </a:ext>
            </a:extLst>
          </p:cNvPr>
          <p:cNvSpPr txBox="1"/>
          <p:nvPr/>
        </p:nvSpPr>
        <p:spPr>
          <a:xfrm>
            <a:off x="586566" y="2567191"/>
            <a:ext cx="36010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参考姜守旭老师的</a:t>
            </a:r>
            <a:r>
              <a:rPr lang="en-US" altLang="zh-CN" sz="3600" dirty="0"/>
              <a:t>《</a:t>
            </a:r>
            <a:r>
              <a:rPr lang="zh-CN" altLang="en-US" sz="3600" dirty="0"/>
              <a:t>编译原理</a:t>
            </a:r>
            <a:r>
              <a:rPr lang="en-US" altLang="zh-CN" sz="3600" dirty="0"/>
              <a:t>》P252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58519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667</Words>
  <Application>Microsoft Office PowerPoint</Application>
  <PresentationFormat>宽屏</PresentationFormat>
  <Paragraphs>76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Wingdings</vt:lpstr>
      <vt:lpstr>Office 主题​​</vt:lpstr>
      <vt:lpstr>习题12.2                      1180300904 王旭润</vt:lpstr>
      <vt:lpstr>习题12.2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习题12.2</dc:title>
  <dc:creator>. .</dc:creator>
  <cp:lastModifiedBy>. .</cp:lastModifiedBy>
  <cp:revision>12</cp:revision>
  <dcterms:created xsi:type="dcterms:W3CDTF">2021-04-14T12:43:50Z</dcterms:created>
  <dcterms:modified xsi:type="dcterms:W3CDTF">2021-04-14T14:37:50Z</dcterms:modified>
</cp:coreProperties>
</file>