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4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12.3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88695"/>
            <a:ext cx="11479530" cy="5541010"/>
          </a:xfrm>
        </p:spPr>
        <p:txBody>
          <a:bodyPr/>
          <a:lstStyle/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使用讲义中的翻译方案（如下图所示）翻译下列赋值语句。假设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a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和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b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的类型表达式都是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array(3, array(5, real))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，数组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中每个元素（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real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类型）占</a:t>
            </a:r>
            <a:r>
              <a:rPr lang="en-US" altLang="zh-CN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8</a:t>
            </a:r>
            <a:r>
              <a:rPr lang="zh-CN" altLang="en-US" sz="24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个存储单元</a:t>
            </a: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273050" lvl="0" indent="-273050" eaLnBrk="1" hangingPunct="1">
              <a:lnSpc>
                <a:spcPts val="35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4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180" y="358210"/>
            <a:ext cx="10969200" cy="705600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61944" y="2289882"/>
            <a:ext cx="7011672" cy="4255048"/>
            <a:chOff x="200025" y="2414879"/>
            <a:chExt cx="7011672" cy="42550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0025" y="2429698"/>
              <a:ext cx="6901284" cy="422540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00025" y="2414879"/>
              <a:ext cx="7011672" cy="425504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7917180" y="2067560"/>
            <a:ext cx="3275965" cy="5397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73050" lvl="0" indent="-27305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 x = a[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1019810" y="1891665"/>
            <a:ext cx="3345180" cy="4049395"/>
            <a:chOff x="5135563" y="2435857"/>
            <a:chExt cx="3171825" cy="2839132"/>
          </a:xfrm>
        </p:grpSpPr>
        <p:sp>
          <p:nvSpPr>
            <p:cNvPr id="46114" name="Rectangle 9"/>
            <p:cNvSpPr/>
            <p:nvPr/>
          </p:nvSpPr>
          <p:spPr>
            <a:xfrm>
              <a:off x="6042970" y="2435857"/>
              <a:ext cx="323850" cy="269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15" name="Rectangle 10"/>
            <p:cNvSpPr/>
            <p:nvPr/>
          </p:nvSpPr>
          <p:spPr>
            <a:xfrm>
              <a:off x="6043613" y="3171726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16" name="Line 11"/>
            <p:cNvSpPr/>
            <p:nvPr/>
          </p:nvSpPr>
          <p:spPr>
            <a:xfrm>
              <a:off x="6205381" y="2685807"/>
              <a:ext cx="0" cy="485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7" name="Line 12"/>
            <p:cNvSpPr/>
            <p:nvPr/>
          </p:nvSpPr>
          <p:spPr>
            <a:xfrm flipH="1">
              <a:off x="5429250" y="3451125"/>
              <a:ext cx="665163" cy="2349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8" name="Rectangle 13"/>
            <p:cNvSpPr/>
            <p:nvPr/>
          </p:nvSpPr>
          <p:spPr>
            <a:xfrm>
              <a:off x="5184775" y="3771801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19" name="Line 14"/>
            <p:cNvSpPr/>
            <p:nvPr/>
          </p:nvSpPr>
          <p:spPr>
            <a:xfrm>
              <a:off x="6230937" y="3429981"/>
              <a:ext cx="1803401" cy="2830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0" name="Rectangle 16"/>
            <p:cNvSpPr/>
            <p:nvPr/>
          </p:nvSpPr>
          <p:spPr>
            <a:xfrm>
              <a:off x="7821613" y="4087712"/>
              <a:ext cx="485775" cy="413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21" name="Line 17"/>
            <p:cNvSpPr/>
            <p:nvPr/>
          </p:nvSpPr>
          <p:spPr>
            <a:xfrm flipH="1">
              <a:off x="5292080" y="4006751"/>
              <a:ext cx="17463" cy="4873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Line 18"/>
            <p:cNvSpPr/>
            <p:nvPr/>
          </p:nvSpPr>
          <p:spPr>
            <a:xfrm>
              <a:off x="5340351" y="4032151"/>
              <a:ext cx="2420940" cy="4667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3" name="Rectangle 19"/>
            <p:cNvSpPr/>
            <p:nvPr/>
          </p:nvSpPr>
          <p:spPr>
            <a:xfrm>
              <a:off x="5135563" y="4431119"/>
              <a:ext cx="323850" cy="527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24" name="Rectangle 22"/>
            <p:cNvSpPr/>
            <p:nvPr/>
          </p:nvSpPr>
          <p:spPr>
            <a:xfrm>
              <a:off x="7451795" y="4917802"/>
              <a:ext cx="70485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25" name="Rectangle 25"/>
            <p:cNvSpPr/>
            <p:nvPr/>
          </p:nvSpPr>
          <p:spPr>
            <a:xfrm>
              <a:off x="6921865" y="2578001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129" name="Rectangle 53"/>
            <p:cNvSpPr/>
            <p:nvPr/>
          </p:nvSpPr>
          <p:spPr>
            <a:xfrm>
              <a:off x="7658354" y="4525863"/>
              <a:ext cx="323850" cy="217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6130" name="Line 54"/>
            <p:cNvSpPr/>
            <p:nvPr/>
          </p:nvSpPr>
          <p:spPr>
            <a:xfrm>
              <a:off x="7801230" y="4735413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1" name="Rectangle 55"/>
            <p:cNvSpPr/>
            <p:nvPr/>
          </p:nvSpPr>
          <p:spPr>
            <a:xfrm>
              <a:off x="7872413" y="3724176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6132" name="Line 56"/>
            <p:cNvSpPr/>
            <p:nvPr/>
          </p:nvSpPr>
          <p:spPr>
            <a:xfrm>
              <a:off x="8034338" y="3943251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矩形 6"/>
          <p:cNvSpPr/>
          <p:nvPr/>
        </p:nvSpPr>
        <p:spPr>
          <a:xfrm>
            <a:off x="1889760" y="1126490"/>
            <a:ext cx="1245235" cy="5397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lvl="0" indent="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a[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5006975" y="2493010"/>
            <a:ext cx="2958465" cy="3688715"/>
            <a:chOff x="5135563" y="2435857"/>
            <a:chExt cx="3171825" cy="2839132"/>
          </a:xfrm>
        </p:grpSpPr>
        <p:sp>
          <p:nvSpPr>
            <p:cNvPr id="8" name="Rectangle 9"/>
            <p:cNvSpPr/>
            <p:nvPr/>
          </p:nvSpPr>
          <p:spPr>
            <a:xfrm>
              <a:off x="6042970" y="2435857"/>
              <a:ext cx="323850" cy="269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10"/>
            <p:cNvSpPr/>
            <p:nvPr/>
          </p:nvSpPr>
          <p:spPr>
            <a:xfrm>
              <a:off x="6043613" y="3171726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Line 11"/>
            <p:cNvSpPr/>
            <p:nvPr/>
          </p:nvSpPr>
          <p:spPr>
            <a:xfrm>
              <a:off x="6205381" y="2685807"/>
              <a:ext cx="0" cy="485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12"/>
            <p:cNvSpPr/>
            <p:nvPr/>
          </p:nvSpPr>
          <p:spPr>
            <a:xfrm flipH="1">
              <a:off x="5429250" y="3451125"/>
              <a:ext cx="665163" cy="2349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Rectangle 13"/>
            <p:cNvSpPr/>
            <p:nvPr/>
          </p:nvSpPr>
          <p:spPr>
            <a:xfrm>
              <a:off x="5184775" y="3771801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Line 14"/>
            <p:cNvSpPr/>
            <p:nvPr/>
          </p:nvSpPr>
          <p:spPr>
            <a:xfrm>
              <a:off x="6230937" y="3429981"/>
              <a:ext cx="1803401" cy="2830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" name="Rectangle 16"/>
            <p:cNvSpPr/>
            <p:nvPr/>
          </p:nvSpPr>
          <p:spPr>
            <a:xfrm>
              <a:off x="7821613" y="4087712"/>
              <a:ext cx="485775" cy="413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Line 17"/>
            <p:cNvSpPr/>
            <p:nvPr/>
          </p:nvSpPr>
          <p:spPr>
            <a:xfrm flipH="1">
              <a:off x="5292080" y="4006751"/>
              <a:ext cx="17463" cy="4873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18"/>
            <p:cNvSpPr/>
            <p:nvPr/>
          </p:nvSpPr>
          <p:spPr>
            <a:xfrm>
              <a:off x="5340351" y="4032151"/>
              <a:ext cx="2420940" cy="4667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Rectangle 19"/>
            <p:cNvSpPr/>
            <p:nvPr/>
          </p:nvSpPr>
          <p:spPr>
            <a:xfrm>
              <a:off x="5135563" y="4431119"/>
              <a:ext cx="323850" cy="527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22"/>
            <p:cNvSpPr/>
            <p:nvPr/>
          </p:nvSpPr>
          <p:spPr>
            <a:xfrm>
              <a:off x="7451795" y="4917802"/>
              <a:ext cx="70485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Rectangle 25"/>
            <p:cNvSpPr/>
            <p:nvPr/>
          </p:nvSpPr>
          <p:spPr>
            <a:xfrm>
              <a:off x="6921865" y="2578001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Rectangle 53"/>
            <p:cNvSpPr/>
            <p:nvPr/>
          </p:nvSpPr>
          <p:spPr>
            <a:xfrm>
              <a:off x="7658354" y="4525863"/>
              <a:ext cx="323850" cy="217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1" name="Line 54"/>
            <p:cNvSpPr/>
            <p:nvPr/>
          </p:nvSpPr>
          <p:spPr>
            <a:xfrm>
              <a:off x="7801230" y="4735413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Rectangle 55"/>
            <p:cNvSpPr/>
            <p:nvPr/>
          </p:nvSpPr>
          <p:spPr>
            <a:xfrm>
              <a:off x="7872413" y="3724176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3" name="Line 56"/>
            <p:cNvSpPr/>
            <p:nvPr/>
          </p:nvSpPr>
          <p:spPr>
            <a:xfrm>
              <a:off x="8034338" y="3943251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" name="组合 4"/>
          <p:cNvGrpSpPr/>
          <p:nvPr/>
        </p:nvGrpSpPr>
        <p:grpSpPr>
          <a:xfrm>
            <a:off x="8515985" y="2527300"/>
            <a:ext cx="2768600" cy="3686175"/>
            <a:chOff x="5135563" y="2435857"/>
            <a:chExt cx="3171825" cy="2839132"/>
          </a:xfrm>
        </p:grpSpPr>
        <p:sp>
          <p:nvSpPr>
            <p:cNvPr id="25" name="Rectangle 9"/>
            <p:cNvSpPr/>
            <p:nvPr/>
          </p:nvSpPr>
          <p:spPr>
            <a:xfrm>
              <a:off x="6042970" y="2435857"/>
              <a:ext cx="323850" cy="269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Rectangle 10"/>
            <p:cNvSpPr/>
            <p:nvPr/>
          </p:nvSpPr>
          <p:spPr>
            <a:xfrm>
              <a:off x="6043613" y="3171726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/>
            <p:nvPr/>
          </p:nvSpPr>
          <p:spPr>
            <a:xfrm>
              <a:off x="6205381" y="2685807"/>
              <a:ext cx="0" cy="485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Line 12"/>
            <p:cNvSpPr/>
            <p:nvPr/>
          </p:nvSpPr>
          <p:spPr>
            <a:xfrm flipH="1">
              <a:off x="5429250" y="3451125"/>
              <a:ext cx="665163" cy="2349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Rectangle 13"/>
            <p:cNvSpPr/>
            <p:nvPr/>
          </p:nvSpPr>
          <p:spPr>
            <a:xfrm>
              <a:off x="5184775" y="3771801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Line 14"/>
            <p:cNvSpPr/>
            <p:nvPr/>
          </p:nvSpPr>
          <p:spPr>
            <a:xfrm>
              <a:off x="6230937" y="3429981"/>
              <a:ext cx="1803401" cy="2830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Rectangle 16"/>
            <p:cNvSpPr/>
            <p:nvPr/>
          </p:nvSpPr>
          <p:spPr>
            <a:xfrm>
              <a:off x="7821613" y="4087712"/>
              <a:ext cx="485775" cy="413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Line 17"/>
            <p:cNvSpPr/>
            <p:nvPr/>
          </p:nvSpPr>
          <p:spPr>
            <a:xfrm flipH="1">
              <a:off x="5292080" y="4006751"/>
              <a:ext cx="17463" cy="4873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18"/>
            <p:cNvSpPr/>
            <p:nvPr/>
          </p:nvSpPr>
          <p:spPr>
            <a:xfrm>
              <a:off x="5340351" y="4032151"/>
              <a:ext cx="2420940" cy="4667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Rectangle 19"/>
            <p:cNvSpPr/>
            <p:nvPr/>
          </p:nvSpPr>
          <p:spPr>
            <a:xfrm>
              <a:off x="5135563" y="4431119"/>
              <a:ext cx="323850" cy="527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Rectangle 22"/>
            <p:cNvSpPr/>
            <p:nvPr/>
          </p:nvSpPr>
          <p:spPr>
            <a:xfrm>
              <a:off x="7451795" y="4917802"/>
              <a:ext cx="70485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Rectangle 25"/>
            <p:cNvSpPr/>
            <p:nvPr/>
          </p:nvSpPr>
          <p:spPr>
            <a:xfrm>
              <a:off x="6921865" y="2578001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53"/>
            <p:cNvSpPr/>
            <p:nvPr/>
          </p:nvSpPr>
          <p:spPr>
            <a:xfrm>
              <a:off x="7658354" y="4525863"/>
              <a:ext cx="323850" cy="217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8" name="Line 54"/>
            <p:cNvSpPr/>
            <p:nvPr/>
          </p:nvSpPr>
          <p:spPr>
            <a:xfrm>
              <a:off x="7801230" y="4735413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Rectangle 55"/>
            <p:cNvSpPr/>
            <p:nvPr/>
          </p:nvSpPr>
          <p:spPr>
            <a:xfrm>
              <a:off x="7872413" y="3724176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0" name="Line 56"/>
            <p:cNvSpPr/>
            <p:nvPr/>
          </p:nvSpPr>
          <p:spPr>
            <a:xfrm>
              <a:off x="8034338" y="3943251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" name="Line 12"/>
          <p:cNvSpPr/>
          <p:nvPr/>
        </p:nvSpPr>
        <p:spPr>
          <a:xfrm flipH="1">
            <a:off x="6155690" y="1767205"/>
            <a:ext cx="1356995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" name="Line 14"/>
          <p:cNvSpPr/>
          <p:nvPr/>
        </p:nvSpPr>
        <p:spPr>
          <a:xfrm>
            <a:off x="8020685" y="1767840"/>
            <a:ext cx="1518920" cy="63436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" name="Rectangle 22"/>
          <p:cNvSpPr/>
          <p:nvPr/>
        </p:nvSpPr>
        <p:spPr>
          <a:xfrm>
            <a:off x="7512685" y="2493645"/>
            <a:ext cx="508635" cy="36449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algn="ctr" eaLnBrk="1" hangingPunct="1">
              <a:lnSpc>
                <a:spcPts val="15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" name="Line 11"/>
          <p:cNvSpPr/>
          <p:nvPr/>
        </p:nvSpPr>
        <p:spPr>
          <a:xfrm>
            <a:off x="7766319" y="1862659"/>
            <a:ext cx="0" cy="63103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" name="Rectangle 22"/>
          <p:cNvSpPr/>
          <p:nvPr/>
        </p:nvSpPr>
        <p:spPr>
          <a:xfrm>
            <a:off x="7512685" y="1527175"/>
            <a:ext cx="508635" cy="36449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algn="ctr" eaLnBrk="1" hangingPunct="1">
              <a:lnSpc>
                <a:spcPts val="15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30010" y="987425"/>
            <a:ext cx="3275965" cy="5397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lvl="0" indent="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x = a[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0" name="矩形 5"/>
          <p:cNvSpPr/>
          <p:nvPr/>
        </p:nvSpPr>
        <p:spPr>
          <a:xfrm>
            <a:off x="569595" y="676910"/>
            <a:ext cx="5172075" cy="411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1625"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addr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][j]) 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base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w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+j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w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569595" y="1109980"/>
            <a:ext cx="5172075" cy="411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01625" lvl="1" indent="0" eaLnBrk="1" hangingPunct="1">
              <a:lnSpc>
                <a:spcPts val="2500"/>
              </a:lnSpc>
              <a:spcBef>
                <a:spcPct val="20000"/>
              </a:spcBef>
              <a:buSzPct val="100000"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addr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(b[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][j]) =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base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w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+j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w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组合 4"/>
          <p:cNvGrpSpPr/>
          <p:nvPr/>
        </p:nvGrpSpPr>
        <p:grpSpPr>
          <a:xfrm>
            <a:off x="5006975" y="2493010"/>
            <a:ext cx="2958465" cy="3688715"/>
            <a:chOff x="5135563" y="2435857"/>
            <a:chExt cx="3171825" cy="2839132"/>
          </a:xfrm>
        </p:grpSpPr>
        <p:sp>
          <p:nvSpPr>
            <p:cNvPr id="45" name="Rectangle 9"/>
            <p:cNvSpPr/>
            <p:nvPr/>
          </p:nvSpPr>
          <p:spPr>
            <a:xfrm>
              <a:off x="6042970" y="2435857"/>
              <a:ext cx="323850" cy="269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10"/>
            <p:cNvSpPr/>
            <p:nvPr/>
          </p:nvSpPr>
          <p:spPr>
            <a:xfrm>
              <a:off x="6043613" y="3171726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Line 11"/>
            <p:cNvSpPr/>
            <p:nvPr/>
          </p:nvSpPr>
          <p:spPr>
            <a:xfrm>
              <a:off x="6205381" y="2685807"/>
              <a:ext cx="0" cy="485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" name="Line 12"/>
            <p:cNvSpPr/>
            <p:nvPr/>
          </p:nvSpPr>
          <p:spPr>
            <a:xfrm flipH="1">
              <a:off x="5429250" y="3451125"/>
              <a:ext cx="665163" cy="2349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Rectangle 13"/>
            <p:cNvSpPr/>
            <p:nvPr/>
          </p:nvSpPr>
          <p:spPr>
            <a:xfrm>
              <a:off x="5184775" y="3771801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0" name="Line 14"/>
            <p:cNvSpPr/>
            <p:nvPr/>
          </p:nvSpPr>
          <p:spPr>
            <a:xfrm>
              <a:off x="6230937" y="3429981"/>
              <a:ext cx="1803401" cy="2830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" name="Rectangle 16"/>
            <p:cNvSpPr/>
            <p:nvPr/>
          </p:nvSpPr>
          <p:spPr>
            <a:xfrm>
              <a:off x="7821613" y="4087712"/>
              <a:ext cx="485775" cy="413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Line 17"/>
            <p:cNvSpPr/>
            <p:nvPr/>
          </p:nvSpPr>
          <p:spPr>
            <a:xfrm flipH="1">
              <a:off x="5292080" y="4006751"/>
              <a:ext cx="17463" cy="4873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" name="Line 18"/>
            <p:cNvSpPr/>
            <p:nvPr/>
          </p:nvSpPr>
          <p:spPr>
            <a:xfrm>
              <a:off x="5340351" y="4032151"/>
              <a:ext cx="2420940" cy="4667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" name="Rectangle 19"/>
            <p:cNvSpPr/>
            <p:nvPr/>
          </p:nvSpPr>
          <p:spPr>
            <a:xfrm>
              <a:off x="5135563" y="4431119"/>
              <a:ext cx="323850" cy="527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22"/>
            <p:cNvSpPr/>
            <p:nvPr/>
          </p:nvSpPr>
          <p:spPr>
            <a:xfrm>
              <a:off x="7451795" y="4917802"/>
              <a:ext cx="70485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25"/>
            <p:cNvSpPr/>
            <p:nvPr/>
          </p:nvSpPr>
          <p:spPr>
            <a:xfrm>
              <a:off x="6921865" y="2578001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Rectangle 53"/>
            <p:cNvSpPr/>
            <p:nvPr/>
          </p:nvSpPr>
          <p:spPr>
            <a:xfrm>
              <a:off x="7658354" y="4525863"/>
              <a:ext cx="323850" cy="217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58" name="Line 54"/>
            <p:cNvSpPr/>
            <p:nvPr/>
          </p:nvSpPr>
          <p:spPr>
            <a:xfrm>
              <a:off x="7801230" y="4735413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" name="Rectangle 55"/>
            <p:cNvSpPr/>
            <p:nvPr/>
          </p:nvSpPr>
          <p:spPr>
            <a:xfrm>
              <a:off x="7872413" y="3724176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60" name="Line 56"/>
            <p:cNvSpPr/>
            <p:nvPr/>
          </p:nvSpPr>
          <p:spPr>
            <a:xfrm>
              <a:off x="8034338" y="3943251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" name="组合 4"/>
          <p:cNvGrpSpPr/>
          <p:nvPr/>
        </p:nvGrpSpPr>
        <p:grpSpPr>
          <a:xfrm>
            <a:off x="8515985" y="2527300"/>
            <a:ext cx="2768600" cy="3686175"/>
            <a:chOff x="5135563" y="2435857"/>
            <a:chExt cx="3171825" cy="2839132"/>
          </a:xfrm>
        </p:grpSpPr>
        <p:sp>
          <p:nvSpPr>
            <p:cNvPr id="62" name="Rectangle 9"/>
            <p:cNvSpPr/>
            <p:nvPr/>
          </p:nvSpPr>
          <p:spPr>
            <a:xfrm>
              <a:off x="6042970" y="2435857"/>
              <a:ext cx="323850" cy="269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10"/>
            <p:cNvSpPr/>
            <p:nvPr/>
          </p:nvSpPr>
          <p:spPr>
            <a:xfrm>
              <a:off x="6043613" y="3171726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Line 11"/>
            <p:cNvSpPr/>
            <p:nvPr/>
          </p:nvSpPr>
          <p:spPr>
            <a:xfrm>
              <a:off x="6205381" y="2685807"/>
              <a:ext cx="0" cy="4857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" name="Line 12"/>
            <p:cNvSpPr/>
            <p:nvPr/>
          </p:nvSpPr>
          <p:spPr>
            <a:xfrm flipH="1">
              <a:off x="5429250" y="3451125"/>
              <a:ext cx="665163" cy="23495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" name="Rectangle 13"/>
            <p:cNvSpPr/>
            <p:nvPr/>
          </p:nvSpPr>
          <p:spPr>
            <a:xfrm>
              <a:off x="5184775" y="3771801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Line 14"/>
            <p:cNvSpPr/>
            <p:nvPr/>
          </p:nvSpPr>
          <p:spPr>
            <a:xfrm>
              <a:off x="6230937" y="3429981"/>
              <a:ext cx="1803401" cy="28308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" name="Rectangle 16"/>
            <p:cNvSpPr/>
            <p:nvPr/>
          </p:nvSpPr>
          <p:spPr>
            <a:xfrm>
              <a:off x="7821613" y="4087712"/>
              <a:ext cx="485775" cy="4132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(j)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Line 17"/>
            <p:cNvSpPr/>
            <p:nvPr/>
          </p:nvSpPr>
          <p:spPr>
            <a:xfrm flipH="1">
              <a:off x="5292080" y="4006751"/>
              <a:ext cx="17463" cy="4873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" name="Line 18"/>
            <p:cNvSpPr/>
            <p:nvPr/>
          </p:nvSpPr>
          <p:spPr>
            <a:xfrm>
              <a:off x="5340351" y="4032151"/>
              <a:ext cx="2420940" cy="4667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" name="Rectangle 19"/>
            <p:cNvSpPr/>
            <p:nvPr/>
          </p:nvSpPr>
          <p:spPr>
            <a:xfrm>
              <a:off x="5135563" y="4431119"/>
              <a:ext cx="323850" cy="5278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2" name="Rectangle 22"/>
            <p:cNvSpPr/>
            <p:nvPr/>
          </p:nvSpPr>
          <p:spPr>
            <a:xfrm>
              <a:off x="7451795" y="4917802"/>
              <a:ext cx="704850" cy="3571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lnSpc>
                  <a:spcPts val="1500"/>
                </a:lnSpc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i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Rectangle 25"/>
            <p:cNvSpPr/>
            <p:nvPr/>
          </p:nvSpPr>
          <p:spPr>
            <a:xfrm>
              <a:off x="6921865" y="2578001"/>
              <a:ext cx="323850" cy="2159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/>
              <a:endPara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4" name="Rectangle 53"/>
            <p:cNvSpPr/>
            <p:nvPr/>
          </p:nvSpPr>
          <p:spPr>
            <a:xfrm>
              <a:off x="7658354" y="4525863"/>
              <a:ext cx="323850" cy="2174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5" name="Line 54"/>
            <p:cNvSpPr/>
            <p:nvPr/>
          </p:nvSpPr>
          <p:spPr>
            <a:xfrm>
              <a:off x="7801230" y="4735413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Rectangle 55"/>
            <p:cNvSpPr/>
            <p:nvPr/>
          </p:nvSpPr>
          <p:spPr>
            <a:xfrm>
              <a:off x="7872413" y="3724176"/>
              <a:ext cx="323850" cy="2174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68580" tIns="34290" rIns="68580" bIns="34290" anchor="ctr" anchorCtr="0"/>
            <a:p>
              <a:pPr algn="ctr" eaLnBrk="1" hangingPunct="1">
                <a:buNone/>
              </a:pP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[</a:t>
              </a:r>
              <a:r>
                <a:rPr lang="en-US" altLang="zh-CN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 E 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]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7" name="Line 56"/>
            <p:cNvSpPr/>
            <p:nvPr/>
          </p:nvSpPr>
          <p:spPr>
            <a:xfrm>
              <a:off x="8034338" y="3943251"/>
              <a:ext cx="0" cy="16192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" name="Line 12"/>
          <p:cNvSpPr/>
          <p:nvPr/>
        </p:nvSpPr>
        <p:spPr>
          <a:xfrm flipH="1">
            <a:off x="6155690" y="1767205"/>
            <a:ext cx="1356995" cy="635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" name="Line 14"/>
          <p:cNvSpPr/>
          <p:nvPr/>
        </p:nvSpPr>
        <p:spPr>
          <a:xfrm>
            <a:off x="8020685" y="1767840"/>
            <a:ext cx="1518920" cy="63436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" name="Rectangle 22"/>
          <p:cNvSpPr/>
          <p:nvPr/>
        </p:nvSpPr>
        <p:spPr>
          <a:xfrm>
            <a:off x="7512685" y="2493645"/>
            <a:ext cx="508635" cy="36449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algn="ctr" eaLnBrk="1" hangingPunct="1">
              <a:lnSpc>
                <a:spcPts val="15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" name="Line 11"/>
          <p:cNvSpPr/>
          <p:nvPr/>
        </p:nvSpPr>
        <p:spPr>
          <a:xfrm>
            <a:off x="7766319" y="1862659"/>
            <a:ext cx="0" cy="63103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Rectangle 22"/>
          <p:cNvSpPr/>
          <p:nvPr/>
        </p:nvSpPr>
        <p:spPr>
          <a:xfrm>
            <a:off x="7512685" y="1527175"/>
            <a:ext cx="508635" cy="36449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algn="ctr" eaLnBrk="1" hangingPunct="1">
              <a:lnSpc>
                <a:spcPts val="1500"/>
              </a:lnSpc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888" name="Rectangle 69"/>
          <p:cNvSpPr/>
          <p:nvPr/>
        </p:nvSpPr>
        <p:spPr>
          <a:xfrm>
            <a:off x="6522085" y="5252085"/>
            <a:ext cx="82804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addr=i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4" name="Rectangle 69"/>
          <p:cNvSpPr/>
          <p:nvPr/>
        </p:nvSpPr>
        <p:spPr>
          <a:xfrm>
            <a:off x="6890385" y="4237355"/>
            <a:ext cx="820420" cy="2635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addr=j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8864" name="Rectangle 20"/>
          <p:cNvSpPr/>
          <p:nvPr/>
        </p:nvSpPr>
        <p:spPr>
          <a:xfrm>
            <a:off x="3441383" y="4571365"/>
            <a:ext cx="119697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8870" name="Rectangle 38"/>
          <p:cNvSpPr/>
          <p:nvPr/>
        </p:nvSpPr>
        <p:spPr>
          <a:xfrm>
            <a:off x="3463608" y="4357053"/>
            <a:ext cx="1734185" cy="3143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type=array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(5,real))</a:t>
            </a:r>
            <a:endParaRPr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8882" name="Rectangle 63"/>
          <p:cNvSpPr/>
          <p:nvPr/>
        </p:nvSpPr>
        <p:spPr>
          <a:xfrm>
            <a:off x="3493770" y="4214178"/>
            <a:ext cx="86360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8891" name="Rectangle 24"/>
          <p:cNvSpPr/>
          <p:nvPr/>
        </p:nvSpPr>
        <p:spPr>
          <a:xfrm>
            <a:off x="1015365" y="1684020"/>
            <a:ext cx="1423035" cy="3453765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68580" tIns="34290" rIns="68580" bIns="34290">
            <a:spAutoFit/>
          </a:bodyPr>
          <a:p>
            <a:pPr eaLnBrk="1" hangingPunct="1"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三地址码</a:t>
            </a:r>
            <a:endParaRPr lang="en-US" altLang="zh-CN" sz="20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= i*4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= j*8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= 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+t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2</a:t>
            </a:r>
            <a:endParaRPr lang="en-US" altLang="zh-CN" sz="2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= 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5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 = i*4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6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 = j*8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7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 = 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5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+t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6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8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= b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[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]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9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4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+t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8</a:t>
            </a:r>
            <a:endParaRPr lang="en-US" altLang="zh-CN" sz="2000" b="1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sym typeface="+mn-ea"/>
            </a:endParaRPr>
          </a:p>
          <a:p>
            <a:pPr eaLnBrk="1" hangingPunct="1">
              <a:buNone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x= t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sym typeface="+mn-ea"/>
              </a:rPr>
              <a:t>9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5" name="Rectangle 20"/>
          <p:cNvSpPr/>
          <p:nvPr/>
        </p:nvSpPr>
        <p:spPr>
          <a:xfrm>
            <a:off x="4953000" y="3629025"/>
            <a:ext cx="94805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6" name="Rectangle 38"/>
          <p:cNvSpPr/>
          <p:nvPr/>
        </p:nvSpPr>
        <p:spPr>
          <a:xfrm>
            <a:off x="4974908" y="3414713"/>
            <a:ext cx="925830" cy="3143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type=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real</a:t>
            </a:r>
            <a:endParaRPr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7" name="Rectangle 63"/>
          <p:cNvSpPr/>
          <p:nvPr/>
        </p:nvSpPr>
        <p:spPr>
          <a:xfrm>
            <a:off x="5005070" y="3271838"/>
            <a:ext cx="86360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array=a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8881" name="Rectangle 62"/>
          <p:cNvSpPr/>
          <p:nvPr/>
        </p:nvSpPr>
        <p:spPr>
          <a:xfrm>
            <a:off x="5052378" y="2534285"/>
            <a:ext cx="865187" cy="32385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4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04560" y="676910"/>
            <a:ext cx="3275965" cy="5397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lvl="0" indent="0" fontAlgn="base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x = a[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 + b[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][j]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9" name="Rectangle 20"/>
          <p:cNvSpPr/>
          <p:nvPr/>
        </p:nvSpPr>
        <p:spPr>
          <a:xfrm>
            <a:off x="8781098" y="4476115"/>
            <a:ext cx="119697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5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0" name="Rectangle 38"/>
          <p:cNvSpPr/>
          <p:nvPr/>
        </p:nvSpPr>
        <p:spPr>
          <a:xfrm>
            <a:off x="8803323" y="4261803"/>
            <a:ext cx="1734185" cy="3143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type=array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(5,real))</a:t>
            </a:r>
            <a:endParaRPr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1" name="Rectangle 63"/>
          <p:cNvSpPr/>
          <p:nvPr/>
        </p:nvSpPr>
        <p:spPr>
          <a:xfrm>
            <a:off x="8833485" y="4118928"/>
            <a:ext cx="86360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array=b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11000740" y="3973830"/>
            <a:ext cx="820420" cy="2635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addr=j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3" name="Rectangle 69"/>
          <p:cNvSpPr/>
          <p:nvPr/>
        </p:nvSpPr>
        <p:spPr>
          <a:xfrm>
            <a:off x="9897745" y="5328920"/>
            <a:ext cx="820420" cy="2635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addr=j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9538335" y="3569970"/>
            <a:ext cx="94805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offset=t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7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5" name="Rectangle 38"/>
          <p:cNvSpPr/>
          <p:nvPr/>
        </p:nvSpPr>
        <p:spPr>
          <a:xfrm>
            <a:off x="9560243" y="3355658"/>
            <a:ext cx="925830" cy="31432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>
            <a:spAutoFit/>
          </a:bodyPr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type=</a:t>
            </a:r>
            <a:r>
              <a:rPr lang="en-US" altLang="zh-CN" sz="1600" b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real</a:t>
            </a:r>
            <a:endParaRPr lang="zh-CN" altLang="en-US" sz="1600" b="1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6" name="Rectangle 63"/>
          <p:cNvSpPr/>
          <p:nvPr/>
        </p:nvSpPr>
        <p:spPr>
          <a:xfrm>
            <a:off x="9590405" y="3212783"/>
            <a:ext cx="863600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array=b</a:t>
            </a:r>
            <a:endParaRPr lang="en-US" altLang="zh-CN" sz="1600" b="1" i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0" name="Rectangle 62"/>
          <p:cNvSpPr/>
          <p:nvPr/>
        </p:nvSpPr>
        <p:spPr>
          <a:xfrm>
            <a:off x="9579293" y="2553970"/>
            <a:ext cx="865187" cy="32385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8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01" name="Rectangle 62"/>
          <p:cNvSpPr/>
          <p:nvPr/>
        </p:nvSpPr>
        <p:spPr>
          <a:xfrm>
            <a:off x="6900863" y="1443990"/>
            <a:ext cx="865187" cy="323850"/>
          </a:xfrm>
          <a:prstGeom prst="rect">
            <a:avLst/>
          </a:prstGeom>
          <a:noFill/>
          <a:ln w="9525">
            <a:noFill/>
          </a:ln>
        </p:spPr>
        <p:txBody>
          <a:bodyPr wrap="none" lIns="68580" tIns="34290" rIns="68580" bIns="34290" anchor="ctr" anchorCtr="0"/>
          <a:p>
            <a:pPr eaLnBrk="1" hangingPunct="1">
              <a:buNone/>
            </a:pPr>
            <a:r>
              <a:rPr lang="en-US" altLang="zh-CN" sz="1600" b="1" i="1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addr=t</a:t>
            </a:r>
            <a:r>
              <a:rPr lang="en-US" altLang="zh-CN" sz="1600" b="1" baseline="-25000" dirty="0">
                <a:solidFill>
                  <a:srgbClr val="0080FF"/>
                </a:solidFill>
                <a:latin typeface="Times New Roman" panose="02020603050405020304" pitchFamily="18" charset="0"/>
                <a:ea typeface="楷体_GB2312"/>
              </a:rPr>
              <a:t>9</a:t>
            </a:r>
            <a:endParaRPr lang="en-US" altLang="zh-CN" sz="1600" b="1" baseline="-25000" dirty="0">
              <a:solidFill>
                <a:srgbClr val="0080FF"/>
              </a:solidFill>
              <a:latin typeface="Times New Roman" panose="02020603050405020304" pitchFamily="18" charset="0"/>
              <a:ea typeface="楷体_GB231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8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8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8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8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8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4" grpId="0"/>
      <p:bldP spid="78870" grpId="0"/>
      <p:bldP spid="78882" grpId="0"/>
      <p:bldP spid="85" grpId="0"/>
      <p:bldP spid="86" grpId="0"/>
      <p:bldP spid="87" grpId="0"/>
      <p:bldP spid="78881" grpId="0"/>
      <p:bldP spid="89" grpId="0"/>
      <p:bldP spid="90" grpId="0"/>
      <p:bldP spid="91" grpId="0"/>
      <p:bldP spid="94" grpId="0"/>
      <p:bldP spid="95" grpId="0"/>
      <p:bldP spid="96" grpId="0"/>
      <p:bldP spid="100" grpId="0"/>
      <p:bldP spid="101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170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华文楷体</vt:lpstr>
      <vt:lpstr>Times New Roman</vt:lpstr>
      <vt:lpstr>Tahoma</vt:lpstr>
      <vt:lpstr>楷体_GB2312</vt:lpstr>
      <vt:lpstr>新宋体</vt:lpstr>
      <vt:lpstr>Symbol</vt:lpstr>
      <vt:lpstr>Office 主题​​</vt:lpstr>
      <vt:lpstr>习题12.3</vt:lpstr>
      <vt:lpstr>空白演示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Alpha</cp:lastModifiedBy>
  <cp:revision>174</cp:revision>
  <dcterms:created xsi:type="dcterms:W3CDTF">2019-06-19T02:08:00Z</dcterms:created>
  <dcterms:modified xsi:type="dcterms:W3CDTF">2021-04-12T11:18:49Z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6255FDDE12FC4EC8AC4D9F73192C2FA3</vt:lpwstr>
  </property>
</Properties>
</file>