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381" r:id="rId3"/>
    <p:sldId id="382" r:id="rId4"/>
    <p:sldId id="1203" r:id="rId5"/>
    <p:sldId id="383" r:id="rId6"/>
    <p:sldId id="384" r:id="rId7"/>
    <p:sldId id="1204" r:id="rId8"/>
    <p:sldId id="1205" r:id="rId9"/>
    <p:sldId id="1206" r:id="rId10"/>
    <p:sldId id="1207" r:id="rId11"/>
    <p:sldId id="12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88736-F19B-48E6-AFE6-D1A24353F35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42C09-296D-4105-91AE-B1CA16E5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3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F939FA70-FDC3-4175-B00D-23A887E82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5863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3600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EF4C12E-A4BE-4896-A7AC-488700BBB0A4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DF683AA-1152-4C27-8153-D017E207A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5BF83C5-93B3-4A17-8466-D1BBA833A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93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6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6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108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9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8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8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9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29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9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DBAAC1-22C2-49A0-93B3-3E68F476E93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71769F8-CCEF-450A-9253-19CBA39B0F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65D0-4BD5-4B5A-97DE-FC3B2CA74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12.4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96028C-EEE9-4CE1-83E2-1501D86F6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石文杰</a:t>
            </a:r>
            <a:endParaRPr lang="en-US" altLang="zh-CN" dirty="0"/>
          </a:p>
          <a:p>
            <a:r>
              <a:rPr lang="zh-CN" altLang="en-US" dirty="0"/>
              <a:t>戚鸿圣</a:t>
            </a:r>
          </a:p>
        </p:txBody>
      </p:sp>
    </p:spTree>
    <p:extLst>
      <p:ext uri="{BB962C8B-B14F-4D97-AF65-F5344CB8AC3E}">
        <p14:creationId xmlns:p14="http://schemas.microsoft.com/office/powerpoint/2010/main" val="231148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B1373E-AC7C-4A9E-A91F-5E1F4155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01" y="513833"/>
            <a:ext cx="10891251" cy="58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6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65D0-4BD5-4B5A-97DE-FC3B2CA74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35978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修改下图中的翻译方案，使之适合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Fortran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风格的数组引用，也就是说，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维数组的引用为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id[E</a:t>
            </a:r>
            <a:r>
              <a:rPr lang="en-US" altLang="zh-CN" sz="24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…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694" y="2339946"/>
            <a:ext cx="7360170" cy="4518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73312" y="2339946"/>
            <a:ext cx="7666064" cy="45180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D4877-A9B6-464D-AF5F-D2F32794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361414" cy="539685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属性说明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4C859-A0DD-4FCC-89FA-51252AA3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err="1"/>
              <a:t>L.offset</a:t>
            </a:r>
            <a:r>
              <a:rPr lang="zh-CN" altLang="en-US" sz="3200" dirty="0"/>
              <a:t>：临时变量，表示数组引用的偏移量</a:t>
            </a:r>
            <a:endParaRPr lang="en-US" altLang="zh-CN" sz="3200" dirty="0"/>
          </a:p>
          <a:p>
            <a:r>
              <a:rPr lang="en-US" altLang="zh-CN" sz="3200" dirty="0" err="1"/>
              <a:t>L.array</a:t>
            </a:r>
            <a:r>
              <a:rPr lang="zh-CN" altLang="en-US" sz="3200" dirty="0"/>
              <a:t>：指向数组名字对应符号表条目的指针</a:t>
            </a:r>
            <a:endParaRPr lang="en-US" altLang="zh-CN" sz="3200" dirty="0"/>
          </a:p>
          <a:p>
            <a:r>
              <a:rPr lang="en-US" altLang="zh-CN" sz="3200" dirty="0" err="1"/>
              <a:t>L.type.elem</a:t>
            </a:r>
            <a:r>
              <a:rPr lang="zh-CN" altLang="en-US" sz="3200" dirty="0"/>
              <a:t>：数组元素的类型</a:t>
            </a:r>
            <a:endParaRPr lang="en-US" altLang="zh-CN" sz="3200" dirty="0"/>
          </a:p>
          <a:p>
            <a:r>
              <a:rPr lang="en-US" altLang="zh-CN" sz="3200" dirty="0" err="1"/>
              <a:t>L.type.width</a:t>
            </a:r>
            <a:r>
              <a:rPr lang="zh-CN" altLang="en-US" sz="3200" dirty="0"/>
              <a:t>：数组元素的宽度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 err="1"/>
              <a:t>E.addr</a:t>
            </a:r>
            <a:r>
              <a:rPr lang="zh-CN" altLang="en-US" sz="3200" dirty="0"/>
              <a:t>：</a:t>
            </a:r>
            <a:r>
              <a:rPr lang="en-US" altLang="zh-CN" sz="3200" dirty="0"/>
              <a:t>E</a:t>
            </a:r>
            <a:r>
              <a:rPr lang="zh-CN" altLang="en-US" sz="3200" dirty="0"/>
              <a:t>的值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5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C6B0EA-E3CC-4E93-BFD2-19A7770E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4" y="360929"/>
            <a:ext cx="11576991" cy="5794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94708A0D-49C9-413C-A806-20CCDF14E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472" y="596244"/>
            <a:ext cx="10190375" cy="59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5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1FFE-5C6A-4C4D-99F6-DBA30E71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通过观察分析，我们发现要计算</a:t>
            </a:r>
            <a:r>
              <a:rPr lang="en-US" altLang="zh-CN" sz="3200" dirty="0"/>
              <a:t>Fortran</a:t>
            </a:r>
            <a:r>
              <a:rPr lang="zh-CN" altLang="en-US" sz="3200" dirty="0"/>
              <a:t>风格的数组的相对地址，有如下公式：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4E0D-5CA8-4971-BFE7-034FFFDF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22848"/>
            <a:ext cx="9601200" cy="3407789"/>
          </a:xfrm>
        </p:spPr>
        <p:txBody>
          <a:bodyPr>
            <a:normAutofit/>
          </a:bodyPr>
          <a:lstStyle/>
          <a:p>
            <a:pPr marL="303204" lvl="1" indent="0">
              <a:lnSpc>
                <a:spcPts val="2500"/>
              </a:lnSpc>
              <a:buNone/>
              <a:defRPr/>
            </a:pP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Offset = (i</a:t>
            </a:r>
            <a:r>
              <a:rPr lang="en-US" altLang="zh-CN" sz="28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 </a:t>
            </a:r>
            <a:r>
              <a:rPr kumimoji="1" lang="zh-CN" altLang="en-US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800" b="1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 </a:t>
            </a:r>
            <a:r>
              <a:rPr kumimoji="1" lang="zh-CN" altLang="en-US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+…+ </a:t>
            </a:r>
            <a:r>
              <a:rPr lang="en-US" altLang="zh-CN" sz="28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800" b="1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) * w</a:t>
            </a:r>
            <a:endParaRPr kumimoji="1" lang="en-US" altLang="zh-CN" sz="2800" b="1" baseline="-25000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03204" lvl="1" indent="0" eaLnBrk="1" hangingPunct="1">
              <a:lnSpc>
                <a:spcPts val="2500"/>
              </a:lnSpc>
              <a:buClrTx/>
              <a:buNone/>
              <a:defRPr/>
            </a:pPr>
            <a:endParaRPr kumimoji="1" lang="en-US" altLang="zh-CN" sz="3600" b="1" baseline="-25000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03204" lvl="1" indent="0" eaLnBrk="1" hangingPunct="1">
              <a:lnSpc>
                <a:spcPts val="2500"/>
              </a:lnSpc>
              <a:buClrTx/>
              <a:buNone/>
              <a:defRPr/>
            </a:pPr>
            <a:r>
              <a:rPr kumimoji="1" lang="zh-CN" altLang="en-US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其中，</a:t>
            </a:r>
            <a:r>
              <a:rPr kumimoji="1" lang="en-US" altLang="zh-CN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zh-CN" altLang="en-US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是最基本类型的宽度，</a:t>
            </a:r>
            <a:r>
              <a:rPr kumimoji="1" lang="en-US" altLang="zh-CN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zh-CN" altLang="en-US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是数组的长度，对于</a:t>
            </a:r>
            <a:r>
              <a:rPr kumimoji="1" lang="en-US" altLang="zh-CN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Ln</a:t>
            </a:r>
            <a:r>
              <a:rPr kumimoji="1" lang="zh-CN" altLang="en-US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kumimoji="1" lang="en-US" altLang="zh-CN" sz="3600" b="1" i="0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L(n + 1) = Ln * </a:t>
            </a:r>
            <a:r>
              <a:rPr kumimoji="1" lang="en-US" altLang="zh-CN" sz="3600" b="1" i="0" baseline="-25000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num_n</a:t>
            </a:r>
            <a:endParaRPr kumimoji="1" lang="en-US" altLang="zh-CN" sz="3600" b="1" i="0" baseline="-25000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03204" lvl="1" indent="0" eaLnBrk="1" hangingPunct="1">
              <a:lnSpc>
                <a:spcPts val="2500"/>
              </a:lnSpc>
              <a:buClrTx/>
              <a:buNone/>
              <a:defRPr/>
            </a:pPr>
            <a:r>
              <a:rPr kumimoji="1" lang="en-US" altLang="zh-CN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kumimoji="1" lang="zh-CN" altLang="en-US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是类型表达式</a:t>
            </a:r>
            <a:r>
              <a:rPr kumimoji="1" lang="en-US" altLang="zh-CN" sz="3600" b="1" i="0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Array(num_1, array(num_2, int))</a:t>
            </a:r>
            <a:r>
              <a:rPr kumimoji="1" lang="zh-CN" altLang="en-US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中的值，且</a:t>
            </a:r>
            <a:r>
              <a:rPr kumimoji="1" lang="en-US" altLang="zh-CN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zh-CN" altLang="en-US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应该被初始化为</a:t>
            </a:r>
            <a:r>
              <a:rPr kumimoji="1" lang="en-US" altLang="zh-CN" sz="3600" b="1" i="0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87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E28BA-FC3A-4D29-88AC-8F3AB3C1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18095"/>
            <a:ext cx="9601200" cy="4821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对于一个</a:t>
            </a:r>
            <a:r>
              <a:rPr lang="en-US" altLang="zh-CN" sz="2400" dirty="0"/>
              <a:t>Fortran</a:t>
            </a:r>
            <a:r>
              <a:rPr lang="zh-CN" altLang="en-US" sz="2400" dirty="0"/>
              <a:t>风格的数组</a:t>
            </a:r>
            <a:r>
              <a:rPr lang="en-US" altLang="zh-CN" sz="2400" dirty="0"/>
              <a:t>A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有三行四列），计算</a:t>
            </a:r>
            <a:r>
              <a:rPr lang="en-US" altLang="zh-CN" sz="2400" dirty="0"/>
              <a:t>A[2, 1]</a:t>
            </a:r>
            <a:r>
              <a:rPr lang="zh-CN" altLang="en-US" sz="2400" dirty="0"/>
              <a:t>的相对地址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A</a:t>
            </a:r>
            <a:r>
              <a:rPr lang="zh-CN" altLang="en-US" sz="2400" dirty="0"/>
              <a:t>的类型表达式</a:t>
            </a:r>
            <a:r>
              <a:rPr lang="en-US" altLang="zh-CN" sz="2400" dirty="0"/>
              <a:t>Array(3, Array(4, int))</a:t>
            </a:r>
          </a:p>
          <a:p>
            <a:pPr marL="0" indent="0">
              <a:buNone/>
            </a:pPr>
            <a:r>
              <a:rPr lang="en-US" altLang="zh-CN" sz="2400" dirty="0"/>
              <a:t>i1 = 2	i2 = 1	</a:t>
            </a:r>
          </a:p>
          <a:p>
            <a:pPr marL="0" indent="0">
              <a:buNone/>
            </a:pPr>
            <a:r>
              <a:rPr lang="en-US" altLang="zh-CN" sz="2400" dirty="0"/>
              <a:t>l1 = 1	l2 = 3</a:t>
            </a:r>
          </a:p>
          <a:p>
            <a:pPr marL="0" indent="0">
              <a:buNone/>
            </a:pPr>
            <a:r>
              <a:rPr lang="en-US" altLang="zh-CN" sz="2400" dirty="0"/>
              <a:t>w = 4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根据公式，我们有：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Offset= (i1 * l1 + i2 * l2) * w = (2 + 3) * 4 = 20</a:t>
            </a:r>
            <a:endParaRPr lang="zh-CN" altLang="en-US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E9C275A-89F6-43F5-BFAF-EEC650947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18927"/>
              </p:ext>
            </p:extLst>
          </p:nvPr>
        </p:nvGraphicFramePr>
        <p:xfrm>
          <a:off x="8583629" y="2548466"/>
          <a:ext cx="15596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612">
                  <a:extLst>
                    <a:ext uri="{9D8B030D-6E8A-4147-A177-3AD203B41FA5}">
                      <a16:colId xmlns:a16="http://schemas.microsoft.com/office/drawing/2014/main" val="374763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A[0, 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7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A[1, 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A[2, 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7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A[0, 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9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A[1, 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50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A[2, 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2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A[0, 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0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6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7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402E2-A17E-40E3-8CB1-D6A8693B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根据我们得到的公式，可以知道，要将原翻译方案改为适合</a:t>
            </a:r>
            <a:r>
              <a:rPr lang="en-US" altLang="zh-CN" sz="3200" dirty="0"/>
              <a:t>Fortran</a:t>
            </a:r>
            <a:r>
              <a:rPr lang="zh-CN" altLang="en-US" sz="3200" dirty="0"/>
              <a:t>风格数组引用的翻译方案，只需更改</a:t>
            </a:r>
            <a:r>
              <a:rPr lang="en-US" altLang="zh-CN" sz="3200" dirty="0"/>
              <a:t>L</a:t>
            </a:r>
            <a:r>
              <a:rPr lang="zh-CN" altLang="en-US" sz="3200" dirty="0"/>
              <a:t>的产生式如下：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34B1-AB2A-4588-B08B-5A4A771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 -&gt; id[A]</a:t>
            </a:r>
            <a:r>
              <a:rPr lang="en-US" altLang="zh-CN" dirty="0"/>
              <a:t>	{</a:t>
            </a:r>
          </a:p>
          <a:p>
            <a:pPr marL="530352" lvl="1" indent="0">
              <a:buNone/>
            </a:pPr>
            <a:r>
              <a:rPr lang="en-US" altLang="zh-CN" dirty="0" err="1"/>
              <a:t>L.Array</a:t>
            </a:r>
            <a:r>
              <a:rPr lang="en-US" altLang="zh-CN" dirty="0"/>
              <a:t> = </a:t>
            </a:r>
            <a:r>
              <a:rPr lang="en-US" altLang="zh-CN" dirty="0" err="1"/>
              <a:t>A.Array</a:t>
            </a:r>
            <a:r>
              <a:rPr lang="en-US" altLang="zh-CN" dirty="0"/>
              <a:t>;</a:t>
            </a:r>
          </a:p>
          <a:p>
            <a:pPr marL="530352" lvl="1" indent="0">
              <a:buNone/>
            </a:pPr>
            <a:r>
              <a:rPr lang="en-US" altLang="zh-CN" dirty="0" err="1"/>
              <a:t>L.Offset</a:t>
            </a:r>
            <a:r>
              <a:rPr lang="en-US" altLang="zh-CN" dirty="0"/>
              <a:t> = </a:t>
            </a:r>
            <a:r>
              <a:rPr lang="en-US" altLang="zh-CN" dirty="0" err="1"/>
              <a:t>newtemp</a:t>
            </a:r>
            <a:r>
              <a:rPr lang="en-US" altLang="zh-CN" dirty="0"/>
              <a:t>();</a:t>
            </a:r>
          </a:p>
          <a:p>
            <a:pPr marL="530352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gen</a:t>
            </a:r>
            <a:r>
              <a:rPr lang="en-US" altLang="zh-CN" dirty="0"/>
              <a:t> (</a:t>
            </a:r>
            <a:r>
              <a:rPr lang="en-US" altLang="zh-CN" dirty="0" err="1"/>
              <a:t>L.offset</a:t>
            </a:r>
            <a:r>
              <a:rPr lang="en-US" altLang="zh-CN" dirty="0"/>
              <a:t> ‘=’ </a:t>
            </a:r>
            <a:r>
              <a:rPr lang="en-US" altLang="zh-CN" dirty="0" err="1"/>
              <a:t>A.addr</a:t>
            </a:r>
            <a:r>
              <a:rPr lang="en-US" altLang="zh-CN" dirty="0"/>
              <a:t> ‘*’ </a:t>
            </a:r>
            <a:r>
              <a:rPr lang="en-US" altLang="zh-CN" dirty="0" err="1"/>
              <a:t>A.type.elem.width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09FF7-BEE2-466A-9A4F-0444383E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390"/>
            <a:ext cx="9601200" cy="665061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 -&gt; E</a:t>
            </a:r>
            <a:r>
              <a:rPr lang="en-US" altLang="zh-CN" dirty="0"/>
              <a:t>	{</a:t>
            </a:r>
          </a:p>
          <a:p>
            <a:pPr marL="530352" lvl="1" indent="0">
              <a:buNone/>
            </a:pPr>
            <a:r>
              <a:rPr lang="en-US" altLang="zh-CN" dirty="0" err="1"/>
              <a:t>A.Array</a:t>
            </a:r>
            <a:r>
              <a:rPr lang="en-US" altLang="zh-CN" dirty="0"/>
              <a:t> = lookup(</a:t>
            </a:r>
            <a:r>
              <a:rPr lang="en-US" altLang="zh-CN" dirty="0" err="1"/>
              <a:t>id.lexeme</a:t>
            </a:r>
            <a:r>
              <a:rPr lang="en-US" altLang="zh-CN" dirty="0"/>
              <a:t>); if </a:t>
            </a:r>
            <a:r>
              <a:rPr lang="en-US" altLang="zh-CN" dirty="0" err="1"/>
              <a:t>A.Array</a:t>
            </a:r>
            <a:r>
              <a:rPr lang="en-US" altLang="zh-CN" dirty="0"/>
              <a:t> == nil then error; //</a:t>
            </a:r>
            <a:r>
              <a:rPr lang="zh-CN" altLang="en-US" dirty="0"/>
              <a:t>获取数组指针</a:t>
            </a:r>
            <a:endParaRPr lang="en-US" altLang="zh-CN" dirty="0"/>
          </a:p>
          <a:p>
            <a:pPr marL="530352" lvl="1" indent="0">
              <a:buNone/>
            </a:pPr>
            <a:r>
              <a:rPr lang="en-US" altLang="zh-CN" dirty="0" err="1"/>
              <a:t>A.type</a:t>
            </a:r>
            <a:r>
              <a:rPr lang="en-US" altLang="zh-CN" dirty="0"/>
              <a:t> = </a:t>
            </a:r>
            <a:r>
              <a:rPr lang="en-US" altLang="zh-CN" dirty="0" err="1"/>
              <a:t>A.array.type</a:t>
            </a:r>
            <a:r>
              <a:rPr lang="en-US" altLang="zh-CN" dirty="0"/>
              <a:t>		//</a:t>
            </a:r>
            <a:r>
              <a:rPr lang="zh-CN" altLang="en-US" dirty="0"/>
              <a:t>为了后面计算数组基本类型宽度用</a:t>
            </a:r>
            <a:endParaRPr lang="en-US" altLang="zh-CN" dirty="0"/>
          </a:p>
          <a:p>
            <a:pPr marL="530352" lvl="1" indent="0">
              <a:buNone/>
            </a:pPr>
            <a:r>
              <a:rPr lang="en-US" altLang="zh-CN" dirty="0" err="1"/>
              <a:t>A.addr</a:t>
            </a:r>
            <a:r>
              <a:rPr lang="en-US" altLang="zh-CN" dirty="0"/>
              <a:t> = </a:t>
            </a:r>
            <a:r>
              <a:rPr lang="en-US" altLang="zh-CN" dirty="0" err="1"/>
              <a:t>newtemp</a:t>
            </a:r>
            <a:r>
              <a:rPr lang="en-US" altLang="zh-CN" dirty="0"/>
              <a:t>(); </a:t>
            </a:r>
          </a:p>
          <a:p>
            <a:pPr marL="530352" lvl="1" indent="0">
              <a:buNone/>
            </a:pPr>
            <a:r>
              <a:rPr lang="en-US" altLang="zh-CN" dirty="0" err="1"/>
              <a:t>A.Length</a:t>
            </a:r>
            <a:r>
              <a:rPr lang="en-US" altLang="zh-CN" dirty="0"/>
              <a:t> = 1;	//L1</a:t>
            </a:r>
            <a:r>
              <a:rPr lang="zh-CN" altLang="en-US" dirty="0"/>
              <a:t>初始化为</a:t>
            </a:r>
            <a:r>
              <a:rPr lang="en-US" altLang="zh-CN" dirty="0"/>
              <a:t>1</a:t>
            </a:r>
          </a:p>
          <a:p>
            <a:pPr marL="530352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Gen</a:t>
            </a:r>
            <a:r>
              <a:rPr lang="en-US" altLang="zh-CN" dirty="0"/>
              <a:t>(</a:t>
            </a:r>
            <a:r>
              <a:rPr lang="en-US" altLang="zh-CN" dirty="0" err="1"/>
              <a:t>A.addr</a:t>
            </a:r>
            <a:r>
              <a:rPr lang="en-US" altLang="zh-CN" dirty="0"/>
              <a:t> ‘=’ </a:t>
            </a:r>
            <a:r>
              <a:rPr lang="en-US" altLang="zh-CN" dirty="0" err="1"/>
              <a:t>E.addr</a:t>
            </a:r>
            <a:r>
              <a:rPr lang="en-US" altLang="zh-CN" dirty="0"/>
              <a:t>);	</a:t>
            </a:r>
          </a:p>
          <a:p>
            <a:pPr marL="530352" lvl="1" indent="0">
              <a:buNone/>
            </a:pPr>
            <a:r>
              <a:rPr lang="en-US" altLang="zh-CN" dirty="0" err="1"/>
              <a:t>A.addr</a:t>
            </a:r>
            <a:r>
              <a:rPr lang="zh-CN" altLang="en-US" dirty="0"/>
              <a:t>是不考虑基本类型宽度的情况下现在积累的下标值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|A1, E</a:t>
            </a: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A.Array</a:t>
            </a:r>
            <a:r>
              <a:rPr lang="en-US" altLang="zh-CN" dirty="0"/>
              <a:t> = A1.Array;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A.type</a:t>
            </a:r>
            <a:r>
              <a:rPr lang="en-US" altLang="zh-CN" dirty="0"/>
              <a:t> = A1.type.elem;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A.length</a:t>
            </a:r>
            <a:r>
              <a:rPr lang="en-US" altLang="zh-CN" dirty="0"/>
              <a:t> = </a:t>
            </a:r>
            <a:r>
              <a:rPr lang="en-US" altLang="zh-CN" dirty="0" err="1"/>
              <a:t>newtemp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A.addr</a:t>
            </a:r>
            <a:r>
              <a:rPr lang="en-US" altLang="zh-CN" dirty="0"/>
              <a:t> = </a:t>
            </a:r>
            <a:r>
              <a:rPr lang="en-US" altLang="zh-CN" dirty="0" err="1"/>
              <a:t>newtemp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t = </a:t>
            </a:r>
            <a:r>
              <a:rPr lang="en-US" altLang="zh-CN" dirty="0" err="1"/>
              <a:t>newtemp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F0"/>
                </a:solidFill>
              </a:rPr>
              <a:t>gen</a:t>
            </a:r>
            <a:r>
              <a:rPr lang="en-US" altLang="zh-CN" dirty="0"/>
              <a:t>(</a:t>
            </a:r>
            <a:r>
              <a:rPr lang="en-US" altLang="zh-CN" dirty="0" err="1"/>
              <a:t>A.length</a:t>
            </a:r>
            <a:r>
              <a:rPr lang="en-US" altLang="zh-CN" dirty="0"/>
              <a:t> ‘=’ A1.length ‘*’A1.type.addr);	//</a:t>
            </a:r>
            <a:r>
              <a:rPr lang="en-US" altLang="zh-CN" dirty="0">
                <a:solidFill>
                  <a:srgbClr val="7030A0"/>
                </a:solidFill>
              </a:rPr>
              <a:t>L(n+1) = Ln * </a:t>
            </a:r>
            <a:r>
              <a:rPr lang="en-US" altLang="zh-CN" dirty="0" err="1">
                <a:solidFill>
                  <a:srgbClr val="7030A0"/>
                </a:solidFill>
              </a:rPr>
              <a:t>num_n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F0"/>
                </a:solidFill>
              </a:rPr>
              <a:t>gen</a:t>
            </a:r>
            <a:r>
              <a:rPr lang="en-US" altLang="zh-CN" dirty="0"/>
              <a:t>(t‘=’ </a:t>
            </a:r>
            <a:r>
              <a:rPr lang="en-US" altLang="zh-CN" dirty="0" err="1"/>
              <a:t>A.length</a:t>
            </a:r>
            <a:r>
              <a:rPr lang="en-US" altLang="zh-CN" dirty="0"/>
              <a:t> ‘*’ </a:t>
            </a:r>
            <a:r>
              <a:rPr lang="en-US" altLang="zh-CN" dirty="0" err="1"/>
              <a:t>E.addr</a:t>
            </a:r>
            <a:r>
              <a:rPr lang="en-US" altLang="zh-CN" dirty="0"/>
              <a:t>);	//t</a:t>
            </a:r>
            <a:r>
              <a:rPr lang="zh-CN" altLang="en-US" dirty="0"/>
              <a:t>是当前项增加的偏移量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F0"/>
                </a:solidFill>
              </a:rPr>
              <a:t>gen</a:t>
            </a:r>
            <a:r>
              <a:rPr lang="en-US" altLang="zh-CN" dirty="0"/>
              <a:t>(</a:t>
            </a:r>
            <a:r>
              <a:rPr lang="en-US" altLang="zh-CN" dirty="0" err="1"/>
              <a:t>A.addr</a:t>
            </a:r>
            <a:r>
              <a:rPr lang="en-US" altLang="zh-CN" dirty="0"/>
              <a:t> ‘=’ A1.addr ‘+’ t);	//</a:t>
            </a:r>
            <a:r>
              <a:rPr lang="zh-CN" altLang="en-US" dirty="0"/>
              <a:t>计算现在累积的偏移量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910233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358</TotalTime>
  <Words>623</Words>
  <Application>Microsoft Office PowerPoint</Application>
  <PresentationFormat>宽屏</PresentationFormat>
  <Paragraphs>61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Franklin Gothic Book</vt:lpstr>
      <vt:lpstr>Wingdings</vt:lpstr>
      <vt:lpstr>剪切</vt:lpstr>
      <vt:lpstr>习题12.4</vt:lpstr>
      <vt:lpstr>习题12.4</vt:lpstr>
      <vt:lpstr>属性说明</vt:lpstr>
      <vt:lpstr>PowerPoint 演示文稿</vt:lpstr>
      <vt:lpstr>PowerPoint 演示文稿</vt:lpstr>
      <vt:lpstr>通过观察分析，我们发现要计算Fortran风格的数组的相对地址，有如下公式：</vt:lpstr>
      <vt:lpstr>PowerPoint 演示文稿</vt:lpstr>
      <vt:lpstr>根据我们得到的公式，可以知道，要将原翻译方案改为适合Fortran风格数组引用的翻译方案，只需更改L的产生式如下：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习题12.4</dc:title>
  <dc:creator>石 文杰</dc:creator>
  <cp:lastModifiedBy>石 文杰</cp:lastModifiedBy>
  <cp:revision>37</cp:revision>
  <dcterms:created xsi:type="dcterms:W3CDTF">2021-04-14T10:49:28Z</dcterms:created>
  <dcterms:modified xsi:type="dcterms:W3CDTF">2021-04-14T16:49:36Z</dcterms:modified>
</cp:coreProperties>
</file>