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1" autoAdjust="0"/>
    <p:restoredTop sz="94660"/>
  </p:normalViewPr>
  <p:slideViewPr>
    <p:cSldViewPr snapToGrid="0">
      <p:cViewPr varScale="1">
        <p:scale>
          <a:sx n="86" d="100"/>
          <a:sy n="86" d="100"/>
        </p:scale>
        <p:origin x="3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C758-9058-4A83-A04D-B3438199C3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DF5F-CF28-46F9-9E75-535B3DADA2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C758-9058-4A83-A04D-B3438199C3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DF5F-CF28-46F9-9E75-535B3DADA2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C758-9058-4A83-A04D-B3438199C3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DF5F-CF28-46F9-9E75-535B3DADA2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C758-9058-4A83-A04D-B3438199C3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DF5F-CF28-46F9-9E75-535B3DADA2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C758-9058-4A83-A04D-B3438199C3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DF5F-CF28-46F9-9E75-535B3DADA2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C758-9058-4A83-A04D-B3438199C3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DF5F-CF28-46F9-9E75-535B3DADA2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C758-9058-4A83-A04D-B3438199C3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DF5F-CF28-46F9-9E75-535B3DADA2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C758-9058-4A83-A04D-B3438199C3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DF5F-CF28-46F9-9E75-535B3DADA2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C758-9058-4A83-A04D-B3438199C3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DF5F-CF28-46F9-9E75-535B3DADA2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C758-9058-4A83-A04D-B3438199C3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DF5F-CF28-46F9-9E75-535B3DADA2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C758-9058-4A83-A04D-B3438199C3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DF5F-CF28-46F9-9E75-535B3DADA2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6C758-9058-4A83-A04D-B3438199C3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5DF5F-CF28-46F9-9E75-535B3DADA20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99065" y="496380"/>
            <a:ext cx="9635067" cy="5785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lvl="0" indent="-273050" eaLnBrk="1" hangingPunct="1"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4800" kern="1200" dirty="0">
                <a:solidFill>
                  <a:prstClr val="black"/>
                </a:solidFill>
                <a:latin typeface="+mn-ea"/>
              </a:rPr>
              <a:t>将下列赋值语句翻译成四元式序列</a:t>
            </a:r>
            <a:endParaRPr lang="zh-CN" altLang="en-US" sz="4800" kern="1200" dirty="0">
              <a:solidFill>
                <a:prstClr val="black"/>
              </a:solidFill>
              <a:latin typeface="+mn-ea"/>
            </a:endParaRPr>
          </a:p>
          <a:p>
            <a:pPr marL="0" lvl="0" indent="0" eaLnBrk="1" hangingPunct="1">
              <a:buClrTx/>
              <a:buSzPct val="100000"/>
              <a:buNone/>
              <a:defRPr/>
            </a:pPr>
            <a:r>
              <a:rPr lang="zh-CN" altLang="en-US" sz="4800" kern="1200" dirty="0">
                <a:solidFill>
                  <a:prstClr val="black"/>
                </a:solidFill>
                <a:latin typeface="+mn-ea"/>
              </a:rPr>
              <a:t>（假设每个数组元素占</a:t>
            </a:r>
            <a:r>
              <a:rPr lang="en-US" altLang="zh-CN" sz="4800" kern="1200" dirty="0">
                <a:solidFill>
                  <a:prstClr val="black"/>
                </a:solidFill>
                <a:latin typeface="+mn-ea"/>
              </a:rPr>
              <a:t>8</a:t>
            </a:r>
            <a:r>
              <a:rPr lang="zh-CN" altLang="en-US" sz="4800" kern="1200" dirty="0">
                <a:solidFill>
                  <a:prstClr val="black"/>
                </a:solidFill>
                <a:latin typeface="+mn-ea"/>
              </a:rPr>
              <a:t>个存储单元）。</a:t>
            </a:r>
            <a:endParaRPr lang="en-US" altLang="zh-CN" sz="4800" kern="1200" dirty="0">
              <a:solidFill>
                <a:prstClr val="black"/>
              </a:solidFill>
              <a:latin typeface="+mn-ea"/>
            </a:endParaRPr>
          </a:p>
          <a:p>
            <a:pPr marL="673100" lvl="1" indent="-273050" eaLnBrk="1" hangingPunct="1"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4000" kern="1200" dirty="0">
                <a:solidFill>
                  <a:prstClr val="black"/>
                </a:solidFill>
                <a:latin typeface="+mn-ea"/>
              </a:rPr>
              <a:t>(1) a= b[</a:t>
            </a:r>
            <a:r>
              <a:rPr lang="en-US" altLang="zh-CN" sz="4000" kern="1200" dirty="0" err="1">
                <a:solidFill>
                  <a:prstClr val="black"/>
                </a:solidFill>
                <a:latin typeface="+mn-ea"/>
              </a:rPr>
              <a:t>i</a:t>
            </a:r>
            <a:r>
              <a:rPr lang="en-US" altLang="zh-CN" sz="4000" kern="1200" dirty="0">
                <a:solidFill>
                  <a:prstClr val="black"/>
                </a:solidFill>
                <a:latin typeface="+mn-ea"/>
              </a:rPr>
              <a:t>] +c[j] </a:t>
            </a:r>
            <a:endParaRPr lang="en-US" altLang="zh-CN" sz="4000" kern="1200" dirty="0">
              <a:solidFill>
                <a:prstClr val="black"/>
              </a:solidFill>
              <a:latin typeface="+mn-ea"/>
            </a:endParaRPr>
          </a:p>
          <a:p>
            <a:pPr marL="673100" lvl="1" indent="-273050" eaLnBrk="1" hangingPunct="1"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4000" kern="1200" dirty="0">
                <a:solidFill>
                  <a:prstClr val="black"/>
                </a:solidFill>
                <a:latin typeface="+mn-ea"/>
              </a:rPr>
              <a:t>(2) a[</a:t>
            </a:r>
            <a:r>
              <a:rPr lang="en-US" altLang="zh-CN" sz="4000" kern="1200" dirty="0" err="1">
                <a:solidFill>
                  <a:prstClr val="black"/>
                </a:solidFill>
                <a:latin typeface="+mn-ea"/>
              </a:rPr>
              <a:t>i</a:t>
            </a:r>
            <a:r>
              <a:rPr lang="en-US" altLang="zh-CN" sz="4000" kern="1200" dirty="0">
                <a:solidFill>
                  <a:prstClr val="black"/>
                </a:solidFill>
                <a:latin typeface="+mn-ea"/>
              </a:rPr>
              <a:t>] = b*c - b*d</a:t>
            </a:r>
            <a:endParaRPr lang="en-US" altLang="zh-CN" sz="4000" kern="1200" dirty="0">
              <a:solidFill>
                <a:prstClr val="black"/>
              </a:solidFill>
              <a:latin typeface="+mn-ea"/>
            </a:endParaRPr>
          </a:p>
          <a:p>
            <a:pPr marL="673100" lvl="1" indent="-273050" eaLnBrk="1" hangingPunct="1"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4000" kern="1200" dirty="0">
                <a:solidFill>
                  <a:prstClr val="black"/>
                </a:solidFill>
                <a:latin typeface="+mn-ea"/>
              </a:rPr>
              <a:t>(3) x = f (</a:t>
            </a:r>
            <a:r>
              <a:rPr lang="en-US" altLang="zh-CN" sz="4000" kern="1200" dirty="0" err="1">
                <a:solidFill>
                  <a:prstClr val="black"/>
                </a:solidFill>
                <a:latin typeface="+mn-ea"/>
              </a:rPr>
              <a:t>y+l</a:t>
            </a:r>
            <a:r>
              <a:rPr lang="en-US" altLang="zh-CN" sz="4000" kern="1200" dirty="0">
                <a:solidFill>
                  <a:prstClr val="black"/>
                </a:solidFill>
                <a:latin typeface="+mn-ea"/>
              </a:rPr>
              <a:t>) + 2</a:t>
            </a:r>
            <a:endParaRPr lang="en-US" altLang="zh-CN" sz="4000" kern="1200" dirty="0">
              <a:solidFill>
                <a:prstClr val="black"/>
              </a:solidFill>
              <a:latin typeface="+mn-ea"/>
            </a:endParaRPr>
          </a:p>
          <a:p>
            <a:pPr marL="673100" lvl="1" indent="-273050" eaLnBrk="1" hangingPunct="1"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4000" kern="1200" dirty="0">
                <a:solidFill>
                  <a:prstClr val="black"/>
                </a:solidFill>
                <a:latin typeface="+mn-ea"/>
              </a:rPr>
              <a:t>(4) x = *p + &amp;y</a:t>
            </a:r>
            <a:endParaRPr lang="en-US" altLang="zh-CN" sz="4000" kern="1200" dirty="0">
              <a:solidFill>
                <a:prstClr val="black"/>
              </a:solidFill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26608"/>
          </a:xfrm>
        </p:spPr>
        <p:txBody>
          <a:bodyPr>
            <a:normAutofit/>
          </a:bodyPr>
          <a:lstStyle/>
          <a:p>
            <a:r>
              <a:rPr lang="en-US" altLang="zh-CN" sz="4400" b="1" kern="1200" dirty="0">
                <a:solidFill>
                  <a:prstClr val="black"/>
                </a:solidFill>
                <a:latin typeface="+mn-ea"/>
              </a:rPr>
              <a:t> a= b[</a:t>
            </a:r>
            <a:r>
              <a:rPr lang="en-US" altLang="zh-CN" sz="4400" b="1" kern="1200" dirty="0" err="1">
                <a:solidFill>
                  <a:prstClr val="black"/>
                </a:solidFill>
                <a:latin typeface="+mn-ea"/>
              </a:rPr>
              <a:t>i</a:t>
            </a:r>
            <a:r>
              <a:rPr lang="en-US" altLang="zh-CN" sz="4400" b="1" kern="1200" dirty="0">
                <a:solidFill>
                  <a:prstClr val="black"/>
                </a:solidFill>
                <a:latin typeface="+mn-ea"/>
              </a:rPr>
              <a:t>] +c[j]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19285" y="1591945"/>
            <a:ext cx="2938780" cy="57340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四元组：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0975" y="1474470"/>
            <a:ext cx="5460365" cy="48888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11240" y="1591945"/>
            <a:ext cx="28321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三地址指令：</a:t>
            </a:r>
            <a:endParaRPr lang="zh-CN" altLang="en-US" sz="2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4265" y="2165350"/>
            <a:ext cx="3467735" cy="35071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525" y="2162810"/>
            <a:ext cx="3218815" cy="35096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kern="1200" dirty="0">
                <a:solidFill>
                  <a:prstClr val="black"/>
                </a:solidFill>
                <a:latin typeface="+mn-ea"/>
              </a:rPr>
              <a:t>a[</a:t>
            </a:r>
            <a:r>
              <a:rPr lang="en-US" altLang="zh-CN" sz="4400" b="1" kern="1200" dirty="0" err="1">
                <a:solidFill>
                  <a:prstClr val="black"/>
                </a:solidFill>
                <a:latin typeface="+mn-ea"/>
              </a:rPr>
              <a:t>i</a:t>
            </a:r>
            <a:r>
              <a:rPr lang="en-US" altLang="zh-CN" sz="4400" b="1" kern="1200" dirty="0">
                <a:solidFill>
                  <a:prstClr val="black"/>
                </a:solidFill>
                <a:latin typeface="+mn-ea"/>
              </a:rPr>
              <a:t>] = b*c - b*d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93225" y="1691005"/>
            <a:ext cx="1804670" cy="460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/>
              <a:t>四元组：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35940" y="1691005"/>
            <a:ext cx="4529455" cy="40557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27420" y="1629410"/>
            <a:ext cx="23545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三地址指令：</a:t>
            </a:r>
            <a:endParaRPr lang="zh-CN" altLang="en-US" sz="2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100" y="2366010"/>
            <a:ext cx="2501900" cy="32702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4260" y="2366010"/>
            <a:ext cx="3023235" cy="31572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3090" y="2365375"/>
            <a:ext cx="2583180" cy="31578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4260" y="2366010"/>
            <a:ext cx="2969260" cy="31578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kern="1200" dirty="0">
                <a:solidFill>
                  <a:prstClr val="black"/>
                </a:solidFill>
                <a:latin typeface="+mn-ea"/>
              </a:rPr>
              <a:t>x = f (</a:t>
            </a:r>
            <a:r>
              <a:rPr lang="en-US" altLang="zh-CN" sz="4400" b="1" kern="1200" dirty="0" err="1">
                <a:solidFill>
                  <a:prstClr val="black"/>
                </a:solidFill>
                <a:latin typeface="+mn-ea"/>
              </a:rPr>
              <a:t>y+l</a:t>
            </a:r>
            <a:r>
              <a:rPr lang="en-US" altLang="zh-CN" sz="4400" b="1" kern="1200" dirty="0">
                <a:solidFill>
                  <a:prstClr val="black"/>
                </a:solidFill>
                <a:latin typeface="+mn-ea"/>
              </a:rPr>
              <a:t>) + 2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36245" y="1691005"/>
            <a:ext cx="4529455" cy="40557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23305" y="1691005"/>
            <a:ext cx="2051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三地址指令：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9555480" y="1691005"/>
            <a:ext cx="24072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四元组：</a:t>
            </a:r>
            <a:endParaRPr lang="zh-CN" altLang="en-US" sz="2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680" y="2888615"/>
            <a:ext cx="2654300" cy="24257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8415" y="2888615"/>
            <a:ext cx="3054350" cy="25006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kern="1200" dirty="0">
                <a:solidFill>
                  <a:prstClr val="black"/>
                </a:solidFill>
                <a:latin typeface="+mn-ea"/>
              </a:rPr>
              <a:t>x = *p + &amp;y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80695" y="1832610"/>
            <a:ext cx="4243070" cy="37998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52820" y="1832610"/>
            <a:ext cx="2876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三地址指令：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9742170" y="1832610"/>
            <a:ext cx="15259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四元组：</a:t>
            </a:r>
            <a:endParaRPr lang="en-US" altLang="zh-CN" sz="2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155" y="2534920"/>
            <a:ext cx="3546475" cy="28130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9370" y="2675890"/>
            <a:ext cx="3197225" cy="244602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8616,&quot;width&quot;:9624}"/>
</p:tagLst>
</file>

<file path=ppt/tags/tag2.xml><?xml version="1.0" encoding="utf-8"?>
<p:tagLst xmlns:p="http://schemas.openxmlformats.org/presentationml/2006/main">
  <p:tag name="KSO_WM_UNIT_PLACING_PICTURE_USER_VIEWPORT" val="{&quot;height&quot;:8616,&quot;width&quot;:9624}"/>
</p:tagLst>
</file>

<file path=ppt/tags/tag3.xml><?xml version="1.0" encoding="utf-8"?>
<p:tagLst xmlns:p="http://schemas.openxmlformats.org/presentationml/2006/main">
  <p:tag name="KSO_WM_UNIT_PLACING_PICTURE_USER_VIEWPORT" val="{&quot;height&quot;:8616,&quot;width&quot;:9624}"/>
</p:tagLst>
</file>

<file path=ppt/tags/tag4.xml><?xml version="1.0" encoding="utf-8"?>
<p:tagLst xmlns:p="http://schemas.openxmlformats.org/presentationml/2006/main">
  <p:tag name="KSO_WM_UNIT_PLACING_PICTURE_USER_VIEWPORT" val="{&quot;height&quot;:8616,&quot;width&quot;:9624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WPS 演示</Application>
  <PresentationFormat>宽屏</PresentationFormat>
  <Paragraphs>33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(1) a= b[i] +c[j] </vt:lpstr>
      <vt:lpstr>a[i] = b*c - b*d</vt:lpstr>
      <vt:lpstr>x = f (y+l) + 2</vt:lpstr>
      <vt:lpstr>x = *p + &amp;y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 兴博</dc:creator>
  <cp:lastModifiedBy>且听风吟°</cp:lastModifiedBy>
  <cp:revision>11</cp:revision>
  <dcterms:created xsi:type="dcterms:W3CDTF">2021-04-11T09:03:00Z</dcterms:created>
  <dcterms:modified xsi:type="dcterms:W3CDTF">2021-04-15T00:20:50Z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86D1108038C249BE9271BEBBD4BD9E49</vt:lpwstr>
  </property>
  <property fmtid="{D5CDD505-2E9C-101B-9397-08002B2CF9AE}" pid="3" name="KSOProductBuildVer">
    <vt:lpwstr>2052-11.1.0.10356</vt:lpwstr>
  </property>
</Properties>
</file>