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81" r:id="rId2"/>
    <p:sldId id="382" r:id="rId3"/>
    <p:sldId id="385" r:id="rId4"/>
    <p:sldId id="38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0B5BA-BDBB-4645-9C62-1242321755DC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B2DAD-5554-4992-97DB-D14EEFBF1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5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12.4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72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2DAD-5554-4992-97DB-D14EEFBF1D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42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9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1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5" y="160527"/>
            <a:ext cx="8116391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2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0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3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4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5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9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01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848414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修改下图中的翻译方案，使之适合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Fortran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风格的数组引用，也就是说，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维数组的引用为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id[E</a:t>
            </a:r>
            <a:r>
              <a:rPr lang="en-US" altLang="zh-CN" sz="24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4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…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4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94" y="2002597"/>
            <a:ext cx="7360170" cy="45180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49312" y="2002597"/>
            <a:ext cx="7666064" cy="45180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Tahoma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248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6B276-2FB4-43ED-AE09-40D5C6BA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65345-50D3-4EF5-9D2A-0B41B1A3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42" y="966152"/>
            <a:ext cx="8523516" cy="5632768"/>
          </a:xfrm>
        </p:spPr>
        <p:txBody>
          <a:bodyPr/>
          <a:lstStyle/>
          <a:p>
            <a:r>
              <a:rPr lang="en-US" altLang="zh-CN" sz="2000" i="1" dirty="0"/>
              <a:t>L </a:t>
            </a:r>
            <a:r>
              <a:rPr lang="zh-CN" altLang="en-US" sz="2000" i="1" dirty="0"/>
              <a:t>→ </a:t>
            </a:r>
            <a:r>
              <a:rPr lang="en-US" altLang="zh-CN" sz="2000" i="1" dirty="0" smtClean="0"/>
              <a:t>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] </a:t>
            </a:r>
            <a:r>
              <a:rPr lang="en-US" altLang="zh-CN" sz="2000" dirty="0">
                <a:solidFill>
                  <a:srgbClr val="398AF5"/>
                </a:solidFill>
              </a:rPr>
              <a:t>{	</a:t>
            </a:r>
            <a:r>
              <a:rPr lang="en-US" altLang="zh-CN" sz="2000" i="1" dirty="0" err="1" smtClean="0">
                <a:solidFill>
                  <a:srgbClr val="398AF5"/>
                </a:solidFill>
              </a:rPr>
              <a:t>L.array</a:t>
            </a:r>
            <a:r>
              <a:rPr lang="en-US" altLang="zh-CN" sz="2000" i="1" dirty="0" smtClean="0">
                <a:solidFill>
                  <a:srgbClr val="398AF5"/>
                </a:solidFill>
              </a:rPr>
              <a:t> </a:t>
            </a:r>
            <a:r>
              <a:rPr lang="en-US" altLang="zh-CN" sz="2000" dirty="0">
                <a:solidFill>
                  <a:srgbClr val="398AF5"/>
                </a:solidFill>
              </a:rPr>
              <a:t>= </a:t>
            </a:r>
            <a:r>
              <a:rPr lang="en-US" altLang="zh-CN" sz="2000" i="1" dirty="0" err="1" smtClean="0">
                <a:solidFill>
                  <a:srgbClr val="398AF5"/>
                </a:solidFill>
              </a:rPr>
              <a:t>A.array</a:t>
            </a:r>
            <a:r>
              <a:rPr lang="en-US" altLang="zh-CN" sz="2000" dirty="0" smtClean="0">
                <a:solidFill>
                  <a:srgbClr val="398AF5"/>
                </a:solidFill>
              </a:rPr>
              <a:t>; </a:t>
            </a:r>
            <a:endParaRPr lang="en-US" altLang="zh-CN" sz="2000" dirty="0">
              <a:solidFill>
                <a:srgbClr val="398AF5"/>
              </a:solidFill>
            </a:endParaRPr>
          </a:p>
          <a:p>
            <a:pPr marL="0" indent="0">
              <a:buNone/>
            </a:pPr>
            <a:r>
              <a:rPr lang="en-US" altLang="zh-CN" sz="2000" i="1" dirty="0">
                <a:solidFill>
                  <a:srgbClr val="398AF5"/>
                </a:solidFill>
              </a:rPr>
              <a:t>		</a:t>
            </a:r>
            <a:r>
              <a:rPr lang="en-US" altLang="zh-CN" sz="2000" dirty="0" err="1" smtClean="0">
                <a:solidFill>
                  <a:srgbClr val="398AF5"/>
                </a:solidFill>
              </a:rPr>
              <a:t>L.offset</a:t>
            </a:r>
            <a:r>
              <a:rPr lang="en-US" altLang="zh-CN" sz="2000" dirty="0" smtClean="0">
                <a:solidFill>
                  <a:srgbClr val="398AF5"/>
                </a:solidFill>
              </a:rPr>
              <a:t>=</a:t>
            </a:r>
            <a:r>
              <a:rPr lang="en-US" altLang="zh-CN" sz="2000" dirty="0" err="1" smtClean="0">
                <a:solidFill>
                  <a:srgbClr val="398AF5"/>
                </a:solidFill>
              </a:rPr>
              <a:t>newtemp</a:t>
            </a:r>
            <a:r>
              <a:rPr lang="en-US" altLang="zh-CN" sz="2000" dirty="0" smtClean="0">
                <a:solidFill>
                  <a:srgbClr val="398AF5"/>
                </a:solidFill>
              </a:rPr>
              <a:t>()</a:t>
            </a:r>
            <a:endParaRPr lang="en-US" altLang="zh-CN" sz="1200" dirty="0" smtClean="0">
              <a:solidFill>
                <a:srgbClr val="398AF5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398AF5"/>
                </a:solidFill>
              </a:rPr>
              <a:t>		</a:t>
            </a:r>
            <a:r>
              <a:rPr lang="en-US" altLang="zh-CN" sz="2000" i="1" dirty="0" err="1" smtClean="0">
                <a:solidFill>
                  <a:srgbClr val="398AF5"/>
                </a:solidFill>
              </a:rPr>
              <a:t>L.offset</a:t>
            </a:r>
            <a:r>
              <a:rPr lang="en-US" altLang="zh-CN" sz="2000" i="1" dirty="0" smtClean="0">
                <a:solidFill>
                  <a:srgbClr val="398AF5"/>
                </a:solidFill>
              </a:rPr>
              <a:t> = </a:t>
            </a:r>
            <a:r>
              <a:rPr lang="en-US" altLang="zh-CN" sz="2000" i="1" dirty="0" err="1" smtClean="0">
                <a:solidFill>
                  <a:srgbClr val="398AF5"/>
                </a:solidFill>
              </a:rPr>
              <a:t>A.offset</a:t>
            </a:r>
            <a:r>
              <a:rPr lang="en-US" altLang="zh-CN" sz="2000" dirty="0" smtClean="0">
                <a:solidFill>
                  <a:srgbClr val="398AF5"/>
                </a:solidFill>
              </a:rPr>
              <a:t>; }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i="1" dirty="0" smtClean="0"/>
              <a:t>A </a:t>
            </a:r>
            <a:r>
              <a:rPr lang="zh-CN" altLang="en-US" sz="2000" i="1" dirty="0" smtClean="0"/>
              <a:t>→ </a:t>
            </a:r>
            <a:r>
              <a:rPr lang="en-US" altLang="zh-CN" sz="2000" dirty="0" smtClean="0"/>
              <a:t>id[</a:t>
            </a:r>
            <a:r>
              <a:rPr lang="en-US" altLang="zh-CN" sz="2000" i="1" dirty="0" smtClean="0"/>
              <a:t>E          </a:t>
            </a:r>
            <a:r>
              <a:rPr lang="en-US" altLang="zh-CN" sz="2000" dirty="0" smtClean="0">
                <a:solidFill>
                  <a:srgbClr val="398AF5"/>
                </a:solidFill>
              </a:rPr>
              <a:t>{ </a:t>
            </a:r>
            <a:r>
              <a:rPr lang="en-US" altLang="zh-CN" sz="2000" i="1" dirty="0" err="1" smtClean="0">
                <a:solidFill>
                  <a:srgbClr val="398AF5"/>
                </a:solidFill>
              </a:rPr>
              <a:t>A.array</a:t>
            </a:r>
            <a:r>
              <a:rPr lang="en-US" altLang="zh-CN" sz="2000" dirty="0" smtClean="0">
                <a:solidFill>
                  <a:srgbClr val="398AF5"/>
                </a:solidFill>
              </a:rPr>
              <a:t> = </a:t>
            </a:r>
            <a:r>
              <a:rPr lang="en-US" altLang="zh-CN" sz="2000" i="1" dirty="0" smtClean="0">
                <a:solidFill>
                  <a:srgbClr val="398AF5"/>
                </a:solidFill>
              </a:rPr>
              <a:t>lookup</a:t>
            </a:r>
            <a:r>
              <a:rPr lang="en-US" altLang="zh-CN" sz="2000" dirty="0" smtClean="0">
                <a:solidFill>
                  <a:srgbClr val="398AF5"/>
                </a:solidFill>
              </a:rPr>
              <a:t>(</a:t>
            </a:r>
            <a:r>
              <a:rPr lang="en-US" altLang="zh-CN" sz="2000" dirty="0" err="1" smtClean="0">
                <a:solidFill>
                  <a:srgbClr val="398AF5"/>
                </a:solidFill>
              </a:rPr>
              <a:t>id.</a:t>
            </a:r>
            <a:r>
              <a:rPr lang="en-US" altLang="zh-CN" sz="2000" i="1" dirty="0" err="1" smtClean="0">
                <a:solidFill>
                  <a:srgbClr val="398AF5"/>
                </a:solidFill>
              </a:rPr>
              <a:t>lexeme</a:t>
            </a:r>
            <a:r>
              <a:rPr lang="en-US" altLang="zh-CN" sz="2000" dirty="0" smtClean="0">
                <a:solidFill>
                  <a:srgbClr val="398AF5"/>
                </a:solidFill>
              </a:rPr>
              <a:t>); </a:t>
            </a:r>
            <a:endParaRPr lang="en-US" altLang="zh-CN" sz="2000" dirty="0" smtClean="0">
              <a:solidFill>
                <a:srgbClr val="398AF5"/>
              </a:solidFill>
            </a:endParaRPr>
          </a:p>
          <a:p>
            <a:pPr marL="0" indent="0">
              <a:buNone/>
            </a:pPr>
            <a:r>
              <a:rPr lang="en-US" altLang="zh-CN" sz="2000" i="1" dirty="0" smtClean="0">
                <a:solidFill>
                  <a:srgbClr val="398AF5"/>
                </a:solidFill>
              </a:rPr>
              <a:t>	</a:t>
            </a:r>
            <a:r>
              <a:rPr lang="en-US" altLang="zh-CN" sz="2000" i="1" dirty="0">
                <a:solidFill>
                  <a:srgbClr val="398AF5"/>
                </a:solidFill>
              </a:rPr>
              <a:t>	if </a:t>
            </a:r>
            <a:r>
              <a:rPr lang="en-US" altLang="zh-CN" sz="2000" i="1" dirty="0" err="1" smtClean="0">
                <a:solidFill>
                  <a:srgbClr val="398AF5"/>
                </a:solidFill>
              </a:rPr>
              <a:t>A.array</a:t>
            </a:r>
            <a:r>
              <a:rPr lang="en-US" altLang="zh-CN" sz="2000" i="1" dirty="0" smtClean="0">
                <a:solidFill>
                  <a:srgbClr val="398AF5"/>
                </a:solidFill>
              </a:rPr>
              <a:t> </a:t>
            </a:r>
            <a:r>
              <a:rPr lang="en-US" altLang="zh-CN" sz="2000" i="1" dirty="0">
                <a:solidFill>
                  <a:srgbClr val="398AF5"/>
                </a:solidFill>
              </a:rPr>
              <a:t>== nil then error</a:t>
            </a:r>
            <a:r>
              <a:rPr lang="en-US" altLang="zh-CN" sz="2000" i="1" dirty="0" smtClean="0">
                <a:solidFill>
                  <a:srgbClr val="398AF5"/>
                </a:solidFill>
              </a:rPr>
              <a:t>;</a:t>
            </a:r>
            <a:endParaRPr lang="en-US" altLang="zh-CN" sz="2000" i="1" dirty="0" smtClean="0">
              <a:solidFill>
                <a:srgbClr val="398AF5"/>
              </a:solidFill>
            </a:endParaRPr>
          </a:p>
          <a:p>
            <a:pPr marL="0" indent="0">
              <a:buNone/>
            </a:pPr>
            <a:r>
              <a:rPr lang="en-US" altLang="zh-CN" sz="2000" i="1" dirty="0">
                <a:solidFill>
                  <a:srgbClr val="398AF5"/>
                </a:solidFill>
              </a:rPr>
              <a:t>	</a:t>
            </a:r>
            <a:r>
              <a:rPr lang="en-US" altLang="zh-CN" sz="2000" i="1" dirty="0" smtClean="0">
                <a:solidFill>
                  <a:srgbClr val="398AF5"/>
                </a:solidFill>
              </a:rPr>
              <a:t>	</a:t>
            </a:r>
            <a:r>
              <a:rPr lang="en-US" altLang="zh-CN" sz="2000" i="1" dirty="0" err="1" smtClean="0">
                <a:solidFill>
                  <a:srgbClr val="398AF5"/>
                </a:solidFill>
              </a:rPr>
              <a:t>A.type</a:t>
            </a:r>
            <a:r>
              <a:rPr lang="en-US" altLang="zh-CN" sz="2000" i="1" dirty="0" smtClean="0">
                <a:solidFill>
                  <a:srgbClr val="398AF5"/>
                </a:solidFill>
              </a:rPr>
              <a:t> </a:t>
            </a:r>
            <a:r>
              <a:rPr lang="en-US" altLang="zh-CN" sz="2000" dirty="0" smtClean="0">
                <a:solidFill>
                  <a:srgbClr val="398AF5"/>
                </a:solidFill>
              </a:rPr>
              <a:t>= </a:t>
            </a:r>
            <a:r>
              <a:rPr lang="en-US" altLang="zh-CN" sz="2000" i="1" dirty="0" err="1" smtClean="0">
                <a:solidFill>
                  <a:srgbClr val="398AF5"/>
                </a:solidFill>
              </a:rPr>
              <a:t>A.array.type.elem</a:t>
            </a:r>
            <a:r>
              <a:rPr lang="en-US" altLang="zh-CN" sz="2000" dirty="0" smtClean="0">
                <a:solidFill>
                  <a:srgbClr val="398AF5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398AF5"/>
                </a:solidFill>
              </a:rPr>
              <a:t>		</a:t>
            </a:r>
            <a:r>
              <a:rPr lang="en-US" altLang="zh-CN" sz="2000" i="1" dirty="0">
                <a:solidFill>
                  <a:srgbClr val="398AF5"/>
                </a:solidFill>
              </a:rPr>
              <a:t>A.offset</a:t>
            </a:r>
            <a:r>
              <a:rPr lang="en-US" altLang="zh-CN" sz="2000" dirty="0">
                <a:solidFill>
                  <a:srgbClr val="398AF5"/>
                </a:solidFill>
              </a:rPr>
              <a:t> = </a:t>
            </a:r>
            <a:r>
              <a:rPr lang="en-US" altLang="zh-CN" sz="2000" i="1" dirty="0">
                <a:solidFill>
                  <a:srgbClr val="398AF5"/>
                </a:solidFill>
              </a:rPr>
              <a:t>newtemp</a:t>
            </a:r>
            <a:r>
              <a:rPr lang="en-US" altLang="zh-CN" sz="2000" dirty="0">
                <a:solidFill>
                  <a:srgbClr val="398AF5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398AF5"/>
                </a:solidFill>
              </a:rPr>
              <a:t>		</a:t>
            </a:r>
            <a:r>
              <a:rPr lang="en-US" altLang="zh-CN" sz="2000" i="1" dirty="0">
                <a:solidFill>
                  <a:srgbClr val="398AF5"/>
                </a:solidFill>
              </a:rPr>
              <a:t>gen</a:t>
            </a:r>
            <a:r>
              <a:rPr lang="en-US" altLang="zh-CN" sz="2000" dirty="0">
                <a:solidFill>
                  <a:srgbClr val="398AF5"/>
                </a:solidFill>
              </a:rPr>
              <a:t>( </a:t>
            </a:r>
            <a:r>
              <a:rPr lang="en-US" altLang="zh-CN" sz="2000" i="1" dirty="0">
                <a:solidFill>
                  <a:srgbClr val="398AF5"/>
                </a:solidFill>
              </a:rPr>
              <a:t>A.offset </a:t>
            </a:r>
            <a:r>
              <a:rPr lang="en-US" altLang="zh-CN" sz="2000" dirty="0">
                <a:solidFill>
                  <a:srgbClr val="398AF5"/>
                </a:solidFill>
              </a:rPr>
              <a:t>‘=’</a:t>
            </a:r>
            <a:r>
              <a:rPr lang="en-US" altLang="zh-CN" sz="2000" i="1" dirty="0">
                <a:solidFill>
                  <a:srgbClr val="398AF5"/>
                </a:solidFill>
              </a:rPr>
              <a:t> E.addr </a:t>
            </a:r>
            <a:r>
              <a:rPr lang="en-US" altLang="zh-CN" sz="2000" dirty="0">
                <a:solidFill>
                  <a:srgbClr val="398AF5"/>
                </a:solidFill>
              </a:rPr>
              <a:t>‘*’</a:t>
            </a:r>
            <a:r>
              <a:rPr lang="en-US" altLang="zh-CN" sz="2000" i="1" dirty="0">
                <a:solidFill>
                  <a:srgbClr val="398AF5"/>
                </a:solidFill>
              </a:rPr>
              <a:t> A.type.width</a:t>
            </a:r>
            <a:r>
              <a:rPr lang="en-US" altLang="zh-CN" sz="2000" dirty="0">
                <a:solidFill>
                  <a:srgbClr val="398AF5"/>
                </a:solidFill>
              </a:rPr>
              <a:t>); }</a:t>
            </a:r>
          </a:p>
          <a:p>
            <a:pPr marL="0" indent="0">
              <a:buNone/>
            </a:pPr>
            <a:endParaRPr lang="en-US" altLang="zh-CN" sz="2000" i="1" dirty="0"/>
          </a:p>
          <a:p>
            <a:r>
              <a:rPr lang="en-US" altLang="zh-CN" sz="2000" i="1" dirty="0"/>
              <a:t>A </a:t>
            </a:r>
            <a:r>
              <a:rPr lang="zh-CN" altLang="en-US" sz="2000" i="1" dirty="0"/>
              <a:t>→ </a:t>
            </a:r>
            <a:r>
              <a:rPr lang="en-US" altLang="zh-CN" sz="2000" i="1" dirty="0"/>
              <a:t>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,</a:t>
            </a:r>
            <a:r>
              <a:rPr lang="en-US" altLang="zh-CN" sz="2000" i="1" dirty="0"/>
              <a:t> E    </a:t>
            </a:r>
            <a:r>
              <a:rPr lang="en-US" altLang="zh-CN" sz="2000" dirty="0" smtClean="0">
                <a:solidFill>
                  <a:srgbClr val="398AF5"/>
                </a:solidFill>
              </a:rPr>
              <a:t>{ </a:t>
            </a:r>
            <a:r>
              <a:rPr lang="en-US" altLang="zh-CN" sz="2000" i="1" dirty="0" err="1" smtClean="0">
                <a:solidFill>
                  <a:srgbClr val="398AF5"/>
                </a:solidFill>
              </a:rPr>
              <a:t>A.array</a:t>
            </a:r>
            <a:r>
              <a:rPr lang="en-US" altLang="zh-CN" sz="2000" i="1" dirty="0" smtClean="0">
                <a:solidFill>
                  <a:srgbClr val="398AF5"/>
                </a:solidFill>
              </a:rPr>
              <a:t> </a:t>
            </a:r>
            <a:r>
              <a:rPr lang="en-US" altLang="zh-CN" sz="2000" dirty="0" smtClean="0">
                <a:solidFill>
                  <a:srgbClr val="398AF5"/>
                </a:solidFill>
              </a:rPr>
              <a:t>= </a:t>
            </a:r>
            <a:r>
              <a:rPr lang="en-US" altLang="zh-CN" sz="2000" i="1" dirty="0" smtClean="0">
                <a:solidFill>
                  <a:srgbClr val="398AF5"/>
                </a:solidFill>
              </a:rPr>
              <a:t>A</a:t>
            </a:r>
            <a:r>
              <a:rPr lang="en-US" altLang="zh-CN" sz="2000" baseline="-25000" dirty="0" smtClean="0">
                <a:solidFill>
                  <a:srgbClr val="398AF5"/>
                </a:solidFill>
              </a:rPr>
              <a:t>1</a:t>
            </a:r>
            <a:r>
              <a:rPr lang="en-US" altLang="zh-CN" sz="2000" i="1" dirty="0" smtClean="0">
                <a:solidFill>
                  <a:srgbClr val="398AF5"/>
                </a:solidFill>
              </a:rPr>
              <a:t>.array</a:t>
            </a:r>
            <a:r>
              <a:rPr lang="en-US" altLang="zh-CN" sz="2000" dirty="0" smtClean="0">
                <a:solidFill>
                  <a:srgbClr val="398AF5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398AF5"/>
                </a:solidFill>
              </a:rPr>
              <a:t>		</a:t>
            </a:r>
            <a:r>
              <a:rPr lang="en-US" altLang="zh-CN" sz="2000" i="1" dirty="0" err="1" smtClean="0">
                <a:solidFill>
                  <a:srgbClr val="398AF5"/>
                </a:solidFill>
              </a:rPr>
              <a:t>A.type</a:t>
            </a:r>
            <a:r>
              <a:rPr lang="en-US" altLang="zh-CN" sz="2000" dirty="0" smtClean="0">
                <a:solidFill>
                  <a:srgbClr val="398AF5"/>
                </a:solidFill>
              </a:rPr>
              <a:t> = </a:t>
            </a:r>
            <a:r>
              <a:rPr lang="en-US" altLang="zh-CN" sz="2000" i="1" dirty="0" smtClean="0">
                <a:solidFill>
                  <a:srgbClr val="398AF5"/>
                </a:solidFill>
              </a:rPr>
              <a:t>A</a:t>
            </a:r>
            <a:r>
              <a:rPr lang="en-US" altLang="zh-CN" sz="2000" baseline="-25000" dirty="0" smtClean="0">
                <a:solidFill>
                  <a:srgbClr val="398AF5"/>
                </a:solidFill>
              </a:rPr>
              <a:t>1</a:t>
            </a:r>
            <a:r>
              <a:rPr lang="en-US" altLang="zh-CN" sz="2000" i="1" dirty="0" smtClean="0">
                <a:solidFill>
                  <a:srgbClr val="398AF5"/>
                </a:solidFill>
              </a:rPr>
              <a:t>.type.elem</a:t>
            </a:r>
            <a:r>
              <a:rPr lang="en-US" altLang="zh-CN" sz="2000" dirty="0" smtClean="0">
                <a:solidFill>
                  <a:srgbClr val="398AF5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398AF5"/>
                </a:solidFill>
              </a:rPr>
              <a:t>		</a:t>
            </a:r>
            <a:r>
              <a:rPr lang="en-US" altLang="zh-CN" sz="2000" i="1" dirty="0">
                <a:solidFill>
                  <a:srgbClr val="398AF5"/>
                </a:solidFill>
              </a:rPr>
              <a:t>t = newtemp</a:t>
            </a:r>
            <a:r>
              <a:rPr lang="en-US" altLang="zh-CN" sz="2000" dirty="0">
                <a:solidFill>
                  <a:srgbClr val="398AF5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398AF5"/>
                </a:solidFill>
              </a:rPr>
              <a:t>		</a:t>
            </a:r>
            <a:r>
              <a:rPr lang="en-US" altLang="zh-CN" sz="2000" i="1" dirty="0">
                <a:solidFill>
                  <a:srgbClr val="398AF5"/>
                </a:solidFill>
              </a:rPr>
              <a:t>gen</a:t>
            </a:r>
            <a:r>
              <a:rPr lang="en-US" altLang="zh-CN" sz="2000" dirty="0">
                <a:solidFill>
                  <a:srgbClr val="398AF5"/>
                </a:solidFill>
              </a:rPr>
              <a:t>( </a:t>
            </a:r>
            <a:r>
              <a:rPr lang="en-US" altLang="zh-CN" sz="2000" i="1" dirty="0">
                <a:solidFill>
                  <a:srgbClr val="398AF5"/>
                </a:solidFill>
              </a:rPr>
              <a:t>t </a:t>
            </a:r>
            <a:r>
              <a:rPr lang="en-US" altLang="zh-CN" sz="2000" dirty="0">
                <a:solidFill>
                  <a:srgbClr val="398AF5"/>
                </a:solidFill>
              </a:rPr>
              <a:t>‘=’ </a:t>
            </a:r>
            <a:r>
              <a:rPr lang="en-US" altLang="zh-CN" sz="2000" i="1" dirty="0">
                <a:solidFill>
                  <a:srgbClr val="398AF5"/>
                </a:solidFill>
              </a:rPr>
              <a:t>E.addr </a:t>
            </a:r>
            <a:r>
              <a:rPr lang="en-US" altLang="zh-CN" sz="2000" dirty="0">
                <a:solidFill>
                  <a:srgbClr val="398AF5"/>
                </a:solidFill>
              </a:rPr>
              <a:t>‘*’ </a:t>
            </a:r>
            <a:r>
              <a:rPr lang="en-US" altLang="zh-CN" sz="2000" i="1" dirty="0">
                <a:solidFill>
                  <a:srgbClr val="398AF5"/>
                </a:solidFill>
              </a:rPr>
              <a:t>A.type.width </a:t>
            </a:r>
            <a:r>
              <a:rPr lang="en-US" altLang="zh-CN" sz="2000" dirty="0">
                <a:solidFill>
                  <a:srgbClr val="398AF5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398AF5"/>
                </a:solidFill>
              </a:rPr>
              <a:t>		</a:t>
            </a:r>
            <a:r>
              <a:rPr lang="en-US" altLang="zh-CN" sz="2000" i="1" dirty="0">
                <a:solidFill>
                  <a:srgbClr val="398AF5"/>
                </a:solidFill>
              </a:rPr>
              <a:t>A.offset = newtemp</a:t>
            </a:r>
            <a:r>
              <a:rPr lang="en-US" altLang="zh-CN" sz="2000" dirty="0">
                <a:solidFill>
                  <a:srgbClr val="398AF5"/>
                </a:solidFill>
              </a:rPr>
              <a:t>();</a:t>
            </a:r>
            <a:endParaRPr lang="en-US" altLang="zh-CN" sz="2000" i="1" dirty="0">
              <a:solidFill>
                <a:srgbClr val="398AF5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398AF5"/>
                </a:solidFill>
              </a:rPr>
              <a:t>		</a:t>
            </a:r>
            <a:r>
              <a:rPr lang="en-US" altLang="zh-CN" sz="2000" i="1" dirty="0">
                <a:solidFill>
                  <a:srgbClr val="398AF5"/>
                </a:solidFill>
              </a:rPr>
              <a:t>gen</a:t>
            </a:r>
            <a:r>
              <a:rPr lang="en-US" altLang="zh-CN" sz="2000" dirty="0">
                <a:solidFill>
                  <a:srgbClr val="398AF5"/>
                </a:solidFill>
              </a:rPr>
              <a:t>( </a:t>
            </a:r>
            <a:r>
              <a:rPr lang="en-US" altLang="zh-CN" sz="2000" i="1" dirty="0">
                <a:solidFill>
                  <a:srgbClr val="398AF5"/>
                </a:solidFill>
              </a:rPr>
              <a:t>A.offset </a:t>
            </a:r>
            <a:r>
              <a:rPr lang="en-US" altLang="zh-CN" sz="2000" dirty="0">
                <a:solidFill>
                  <a:srgbClr val="398AF5"/>
                </a:solidFill>
              </a:rPr>
              <a:t>‘=’</a:t>
            </a:r>
            <a:r>
              <a:rPr lang="en-US" altLang="zh-CN" sz="2000" i="1" dirty="0">
                <a:solidFill>
                  <a:srgbClr val="398AF5"/>
                </a:solidFill>
              </a:rPr>
              <a:t> A</a:t>
            </a:r>
            <a:r>
              <a:rPr lang="en-US" altLang="zh-CN" sz="2000" baseline="-25000" dirty="0">
                <a:solidFill>
                  <a:srgbClr val="398AF5"/>
                </a:solidFill>
              </a:rPr>
              <a:t>1</a:t>
            </a:r>
            <a:r>
              <a:rPr lang="en-US" altLang="zh-CN" sz="2000" i="1" dirty="0">
                <a:solidFill>
                  <a:srgbClr val="398AF5"/>
                </a:solidFill>
              </a:rPr>
              <a:t>.offset </a:t>
            </a:r>
            <a:r>
              <a:rPr lang="en-US" altLang="zh-CN" sz="2000" dirty="0">
                <a:solidFill>
                  <a:srgbClr val="398AF5"/>
                </a:solidFill>
              </a:rPr>
              <a:t>‘+’</a:t>
            </a:r>
            <a:r>
              <a:rPr lang="en-US" altLang="zh-CN" sz="2000" i="1" dirty="0">
                <a:solidFill>
                  <a:srgbClr val="398AF5"/>
                </a:solidFill>
              </a:rPr>
              <a:t> t</a:t>
            </a:r>
            <a:r>
              <a:rPr lang="en-US" altLang="zh-CN" sz="2000" dirty="0">
                <a:solidFill>
                  <a:srgbClr val="398AF5"/>
                </a:solidFill>
              </a:rPr>
              <a:t>); }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16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6B276-2FB4-43ED-AE09-40D5C6BA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A257739-C4B3-4DE2-8CCC-C8A24BBDDC47}"/>
              </a:ext>
            </a:extLst>
          </p:cNvPr>
          <p:cNvCxnSpPr>
            <a:cxnSpLocks/>
          </p:cNvCxnSpPr>
          <p:nvPr/>
        </p:nvCxnSpPr>
        <p:spPr>
          <a:xfrm flipH="1">
            <a:off x="109859" y="4249856"/>
            <a:ext cx="1566263" cy="51400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6882807-1CCD-4B21-9789-03D30B86FAAF}"/>
              </a:ext>
            </a:extLst>
          </p:cNvPr>
          <p:cNvCxnSpPr>
            <a:cxnSpLocks/>
          </p:cNvCxnSpPr>
          <p:nvPr/>
        </p:nvCxnSpPr>
        <p:spPr>
          <a:xfrm>
            <a:off x="4136501" y="1905121"/>
            <a:ext cx="2283396" cy="34231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5B9F22D-A103-4FF6-9F40-3620CC1A0E8A}"/>
              </a:ext>
            </a:extLst>
          </p:cNvPr>
          <p:cNvCxnSpPr>
            <a:cxnSpLocks/>
          </p:cNvCxnSpPr>
          <p:nvPr/>
        </p:nvCxnSpPr>
        <p:spPr>
          <a:xfrm flipH="1">
            <a:off x="3926716" y="1903441"/>
            <a:ext cx="128621" cy="31814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C97C45F-EF78-4333-9024-DB81BB9E40E3}"/>
              </a:ext>
            </a:extLst>
          </p:cNvPr>
          <p:cNvCxnSpPr>
            <a:cxnSpLocks/>
          </p:cNvCxnSpPr>
          <p:nvPr/>
        </p:nvCxnSpPr>
        <p:spPr>
          <a:xfrm flipH="1">
            <a:off x="973968" y="4278873"/>
            <a:ext cx="744141" cy="56211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5" name="Rectangle 13">
            <a:extLst>
              <a:ext uri="{FF2B5EF4-FFF2-40B4-BE49-F238E27FC236}">
                <a16:creationId xmlns:a16="http://schemas.microsoft.com/office/drawing/2014/main" id="{FC49F951-6859-4583-9AED-2322A6AAD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149" y="1673570"/>
            <a:ext cx="323912" cy="2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56" name="Rectangle 13">
            <a:extLst>
              <a:ext uri="{FF2B5EF4-FFF2-40B4-BE49-F238E27FC236}">
                <a16:creationId xmlns:a16="http://schemas.microsoft.com/office/drawing/2014/main" id="{01430322-510D-4A2D-AE83-59890F8EC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304" y="4967725"/>
            <a:ext cx="323912" cy="21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57" name="Rectangle 13">
            <a:extLst>
              <a:ext uri="{FF2B5EF4-FFF2-40B4-BE49-F238E27FC236}">
                <a16:creationId xmlns:a16="http://schemas.microsoft.com/office/drawing/2014/main" id="{FC49E6DF-45B8-41FC-91A2-BC7EA1C37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12" y="4948116"/>
            <a:ext cx="323912" cy="2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</a:p>
        </p:txBody>
      </p:sp>
      <p:sp>
        <p:nvSpPr>
          <p:cNvPr id="58" name="Rectangle 13">
            <a:extLst>
              <a:ext uri="{FF2B5EF4-FFF2-40B4-BE49-F238E27FC236}">
                <a16:creationId xmlns:a16="http://schemas.microsoft.com/office/drawing/2014/main" id="{4AC68352-B9BA-4698-AD4C-C31C792B9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177" y="2430311"/>
            <a:ext cx="323912" cy="2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59" name="Rectangle 13">
            <a:extLst>
              <a:ext uri="{FF2B5EF4-FFF2-40B4-BE49-F238E27FC236}">
                <a16:creationId xmlns:a16="http://schemas.microsoft.com/office/drawing/2014/main" id="{9B81ACCB-DDC8-456C-B000-0B48811AC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108" y="2430311"/>
            <a:ext cx="323912" cy="2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0" name="Rectangle 13">
            <a:extLst>
              <a:ext uri="{FF2B5EF4-FFF2-40B4-BE49-F238E27FC236}">
                <a16:creationId xmlns:a16="http://schemas.microsoft.com/office/drawing/2014/main" id="{80982EC7-3C8E-4F66-A6C7-013C1D03B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818" y="3295604"/>
            <a:ext cx="323912" cy="2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1" name="Rectangle 13">
            <a:extLst>
              <a:ext uri="{FF2B5EF4-FFF2-40B4-BE49-F238E27FC236}">
                <a16:creationId xmlns:a16="http://schemas.microsoft.com/office/drawing/2014/main" id="{554D2616-06A3-4CCF-A8C0-516FDAFC0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902" y="4075972"/>
            <a:ext cx="323912" cy="2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2" name="Rectangle 13">
            <a:extLst>
              <a:ext uri="{FF2B5EF4-FFF2-40B4-BE49-F238E27FC236}">
                <a16:creationId xmlns:a16="http://schemas.microsoft.com/office/drawing/2014/main" id="{C4C3A275-F69F-4D8B-BDC0-A000667BF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450" y="3159020"/>
            <a:ext cx="323912" cy="2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3" name="Rectangle 13">
            <a:extLst>
              <a:ext uri="{FF2B5EF4-FFF2-40B4-BE49-F238E27FC236}">
                <a16:creationId xmlns:a16="http://schemas.microsoft.com/office/drawing/2014/main" id="{528B6776-8F61-48B4-8846-8CEB6D3B6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23" y="4066689"/>
            <a:ext cx="323912" cy="2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4" name="Rectangle 13">
            <a:extLst>
              <a:ext uri="{FF2B5EF4-FFF2-40B4-BE49-F238E27FC236}">
                <a16:creationId xmlns:a16="http://schemas.microsoft.com/office/drawing/2014/main" id="{56042CE5-AAD3-4BFE-A42C-51ED6B6F9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122" y="5031429"/>
            <a:ext cx="323912" cy="2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013000A-FDAA-420D-871F-9841E7EDBA7C}"/>
              </a:ext>
            </a:extLst>
          </p:cNvPr>
          <p:cNvCxnSpPr>
            <a:endCxn id="64" idx="0"/>
          </p:cNvCxnSpPr>
          <p:nvPr/>
        </p:nvCxnSpPr>
        <p:spPr>
          <a:xfrm>
            <a:off x="1807879" y="4284187"/>
            <a:ext cx="30199" cy="74724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30D3104-EE15-4306-81B0-B798EEFE10D6}"/>
              </a:ext>
            </a:extLst>
          </p:cNvPr>
          <p:cNvCxnSpPr/>
          <p:nvPr/>
        </p:nvCxnSpPr>
        <p:spPr>
          <a:xfrm>
            <a:off x="5206858" y="4293470"/>
            <a:ext cx="0" cy="40772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33E9A1E-367D-49FB-9343-90CFB2D0480A}"/>
              </a:ext>
            </a:extLst>
          </p:cNvPr>
          <p:cNvCxnSpPr/>
          <p:nvPr/>
        </p:nvCxnSpPr>
        <p:spPr>
          <a:xfrm>
            <a:off x="6249406" y="3408771"/>
            <a:ext cx="0" cy="40772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BC24C9C-4FC5-41D2-9CD9-CBC353F1F2B5}"/>
              </a:ext>
            </a:extLst>
          </p:cNvPr>
          <p:cNvCxnSpPr/>
          <p:nvPr/>
        </p:nvCxnSpPr>
        <p:spPr>
          <a:xfrm>
            <a:off x="1807879" y="5265026"/>
            <a:ext cx="0" cy="40772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9" name="Rectangle 13">
            <a:extLst>
              <a:ext uri="{FF2B5EF4-FFF2-40B4-BE49-F238E27FC236}">
                <a16:creationId xmlns:a16="http://schemas.microsoft.com/office/drawing/2014/main" id="{11470364-35FE-459D-AFF5-D2490FA01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122" y="5740445"/>
            <a:ext cx="323912" cy="2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70" name="Rectangle 13">
            <a:extLst>
              <a:ext uri="{FF2B5EF4-FFF2-40B4-BE49-F238E27FC236}">
                <a16:creationId xmlns:a16="http://schemas.microsoft.com/office/drawing/2014/main" id="{677FEEB0-A362-4E3A-BB2A-290A383EA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902" y="4716523"/>
            <a:ext cx="323912" cy="2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7AD5CC0-D3FC-4696-AE4E-88763F4F5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450" y="3851342"/>
            <a:ext cx="323912" cy="2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72" name="Rectangle 13">
            <a:extLst>
              <a:ext uri="{FF2B5EF4-FFF2-40B4-BE49-F238E27FC236}">
                <a16:creationId xmlns:a16="http://schemas.microsoft.com/office/drawing/2014/main" id="{E40094AC-E281-475C-8D9E-CE706DFE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122" y="6026001"/>
            <a:ext cx="323912" cy="2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13">
            <a:extLst>
              <a:ext uri="{FF2B5EF4-FFF2-40B4-BE49-F238E27FC236}">
                <a16:creationId xmlns:a16="http://schemas.microsoft.com/office/drawing/2014/main" id="{DC4213AD-DA09-4F8C-A6BB-4058A5AC7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570" y="4928815"/>
            <a:ext cx="323912" cy="2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13">
            <a:extLst>
              <a:ext uri="{FF2B5EF4-FFF2-40B4-BE49-F238E27FC236}">
                <a16:creationId xmlns:a16="http://schemas.microsoft.com/office/drawing/2014/main" id="{E31BF195-1DE1-4045-8D18-B445942C8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450" y="4061375"/>
            <a:ext cx="323912" cy="2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13">
            <a:extLst>
              <a:ext uri="{FF2B5EF4-FFF2-40B4-BE49-F238E27FC236}">
                <a16:creationId xmlns:a16="http://schemas.microsoft.com/office/drawing/2014/main" id="{D12D7866-F405-4BD6-82CE-221D80D23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51391"/>
            <a:ext cx="323912" cy="2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39">
            <a:extLst>
              <a:ext uri="{FF2B5EF4-FFF2-40B4-BE49-F238E27FC236}">
                <a16:creationId xmlns:a16="http://schemas.microsoft.com/office/drawing/2014/main" id="{CEAE36E6-7DB7-4732-9D97-93EC5E2B4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230" y="3215075"/>
            <a:ext cx="22161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(8,</a:t>
            </a:r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int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kumimoji="1" lang="zh-CN" altLang="en-US" sz="1600" b="1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0AFBFA36-35A4-4778-A23B-95526912C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230" y="3429387"/>
            <a:ext cx="10985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offset=t</a:t>
            </a:r>
            <a:r>
              <a:rPr lang="en-US" altLang="zh-CN" sz="1600" b="1" baseline="-25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B225D5F3-62E2-44E9-BB66-CA6C14BD9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452" y="987635"/>
            <a:ext cx="8651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addr=t</a:t>
            </a:r>
            <a:r>
              <a:rPr lang="en-US" altLang="zh-CN" sz="1600" b="1" baseline="-25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0" name="Rectangle 69">
            <a:extLst>
              <a:ext uri="{FF2B5EF4-FFF2-40B4-BE49-F238E27FC236}">
                <a16:creationId xmlns:a16="http://schemas.microsoft.com/office/drawing/2014/main" id="{E8EF103C-8EC1-415B-91DD-12C1ABBC9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835" y="5316620"/>
            <a:ext cx="10874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addr=i</a:t>
            </a:r>
            <a:r>
              <a:rPr lang="en-US" altLang="zh-CN" sz="1600" b="1" baseline="-25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70">
            <a:extLst>
              <a:ext uri="{FF2B5EF4-FFF2-40B4-BE49-F238E27FC236}">
                <a16:creationId xmlns:a16="http://schemas.microsoft.com/office/drawing/2014/main" id="{C2C2F598-06EA-46A6-9A7C-ED9C30763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110" y="4110182"/>
            <a:ext cx="8651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addr=i</a:t>
            </a:r>
            <a:r>
              <a:rPr lang="en-US" altLang="zh-CN" sz="1600" b="1" baseline="-25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" name="Rectangle 71">
            <a:extLst>
              <a:ext uri="{FF2B5EF4-FFF2-40B4-BE49-F238E27FC236}">
                <a16:creationId xmlns:a16="http://schemas.microsoft.com/office/drawing/2014/main" id="{22985789-6653-420E-A011-B08473B64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408" y="3174908"/>
            <a:ext cx="7493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addr=i</a:t>
            </a:r>
            <a:r>
              <a:rPr lang="en-US" altLang="zh-CN" sz="1600" b="1" baseline="-25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3" name="Rectangle 20">
            <a:extLst>
              <a:ext uri="{FF2B5EF4-FFF2-40B4-BE49-F238E27FC236}">
                <a16:creationId xmlns:a16="http://schemas.microsoft.com/office/drawing/2014/main" id="{9B7D59F2-1BDD-4516-B5E6-D10934C37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057" y="4175949"/>
            <a:ext cx="11969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1600" b="1" i="1" dirty="0" smtClean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rray=a</a:t>
            </a:r>
            <a:endParaRPr lang="en-US" altLang="zh-CN" sz="1600" b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DE3530BD-F997-4E5E-A35D-C3EEA7E9A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355" y="4415778"/>
            <a:ext cx="237648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array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8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int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))</a:t>
            </a:r>
            <a:endParaRPr kumimoji="1" lang="zh-CN" altLang="en-US" sz="1600" b="1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CBE351E7-7B2D-49D0-9FDE-D9B1B42FC2EB}"/>
              </a:ext>
            </a:extLst>
          </p:cNvPr>
          <p:cNvCxnSpPr>
            <a:cxnSpLocks/>
          </p:cNvCxnSpPr>
          <p:nvPr/>
        </p:nvCxnSpPr>
        <p:spPr>
          <a:xfrm flipH="1">
            <a:off x="2875797" y="2821227"/>
            <a:ext cx="967605" cy="31577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1138D34-8BB2-4FCB-974C-5515FC0833B6}"/>
              </a:ext>
            </a:extLst>
          </p:cNvPr>
          <p:cNvCxnSpPr>
            <a:cxnSpLocks/>
          </p:cNvCxnSpPr>
          <p:nvPr/>
        </p:nvCxnSpPr>
        <p:spPr>
          <a:xfrm>
            <a:off x="3992040" y="2819529"/>
            <a:ext cx="2283396" cy="34231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3F70AFE-7AF8-44C1-A423-3F6ED701863F}"/>
              </a:ext>
            </a:extLst>
          </p:cNvPr>
          <p:cNvCxnSpPr>
            <a:cxnSpLocks/>
          </p:cNvCxnSpPr>
          <p:nvPr/>
        </p:nvCxnSpPr>
        <p:spPr>
          <a:xfrm flipH="1">
            <a:off x="1855334" y="3730246"/>
            <a:ext cx="967605" cy="31577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CA8425C-3EBC-4FA6-9318-D34661FE43C2}"/>
              </a:ext>
            </a:extLst>
          </p:cNvPr>
          <p:cNvCxnSpPr>
            <a:cxnSpLocks/>
          </p:cNvCxnSpPr>
          <p:nvPr/>
        </p:nvCxnSpPr>
        <p:spPr>
          <a:xfrm>
            <a:off x="2888334" y="3731819"/>
            <a:ext cx="2283396" cy="34231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90" name="Rectangle 40">
            <a:extLst>
              <a:ext uri="{FF2B5EF4-FFF2-40B4-BE49-F238E27FC236}">
                <a16:creationId xmlns:a16="http://schemas.microsoft.com/office/drawing/2014/main" id="{D7467677-11F9-453B-AA32-D5C8A7288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007" y="2281841"/>
            <a:ext cx="11890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type=</a:t>
            </a:r>
            <a:r>
              <a:rPr kumimoji="1" lang="en-US" altLang="zh-CN" sz="1600" b="1" i="1" dirty="0" err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int</a:t>
            </a:r>
            <a:endParaRPr kumimoji="1" lang="zh-CN" altLang="en-US" sz="1600" b="1" i="1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1" name="Rectangle 61">
            <a:extLst>
              <a:ext uri="{FF2B5EF4-FFF2-40B4-BE49-F238E27FC236}">
                <a16:creationId xmlns:a16="http://schemas.microsoft.com/office/drawing/2014/main" id="{E19BF484-7BED-4AFC-A82D-5EF31C16E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007" y="2515203"/>
            <a:ext cx="9175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offset=t</a:t>
            </a:r>
            <a:r>
              <a:rPr lang="en-US" altLang="zh-CN" sz="1600" b="1" baseline="-25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2" name="Rectangle 65">
            <a:extLst>
              <a:ext uri="{FF2B5EF4-FFF2-40B4-BE49-F238E27FC236}">
                <a16:creationId xmlns:a16="http://schemas.microsoft.com/office/drawing/2014/main" id="{75427C19-C7FB-42EE-AED6-FA973C053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007" y="2143893"/>
            <a:ext cx="9175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3" name="Rectangle 61">
            <a:extLst>
              <a:ext uri="{FF2B5EF4-FFF2-40B4-BE49-F238E27FC236}">
                <a16:creationId xmlns:a16="http://schemas.microsoft.com/office/drawing/2014/main" id="{A981E3C1-D97B-43B5-8AA4-08CD4BE09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064" y="1622324"/>
            <a:ext cx="9175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offset=t</a:t>
            </a:r>
            <a:r>
              <a:rPr lang="en-US" altLang="zh-CN" sz="1600" b="1" baseline="-25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4" name="Rectangle 24">
            <a:extLst>
              <a:ext uri="{FF2B5EF4-FFF2-40B4-BE49-F238E27FC236}">
                <a16:creationId xmlns:a16="http://schemas.microsoft.com/office/drawing/2014/main" id="{8BB57D74-1D87-49E3-8EBE-BA55D65F3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697" y="3092657"/>
            <a:ext cx="1122362" cy="1793875"/>
          </a:xfrm>
          <a:prstGeom prst="rect">
            <a:avLst/>
          </a:prstGeom>
          <a:solidFill>
            <a:srgbClr val="FFCC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三地址码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i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160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i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t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+t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i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t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+t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a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95" name="Rectangle 13">
            <a:extLst>
              <a:ext uri="{FF2B5EF4-FFF2-40B4-BE49-F238E27FC236}">
                <a16:creationId xmlns:a16="http://schemas.microsoft.com/office/drawing/2014/main" id="{0993CD27-C732-4F2F-B60D-FAAAE8871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270" y="1025420"/>
            <a:ext cx="323912" cy="2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AEBF0C0-62FD-4ED8-A51B-164B5FCC743E}"/>
              </a:ext>
            </a:extLst>
          </p:cNvPr>
          <p:cNvCxnSpPr/>
          <p:nvPr/>
        </p:nvCxnSpPr>
        <p:spPr>
          <a:xfrm>
            <a:off x="4047226" y="1275171"/>
            <a:ext cx="0" cy="40772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168FF923-3BEE-4CFE-ACBA-EF084AEFCD79}"/>
              </a:ext>
            </a:extLst>
          </p:cNvPr>
          <p:cNvCxnSpPr>
            <a:cxnSpLocks/>
          </p:cNvCxnSpPr>
          <p:nvPr/>
        </p:nvCxnSpPr>
        <p:spPr>
          <a:xfrm>
            <a:off x="2846696" y="3735705"/>
            <a:ext cx="386388" cy="27953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00" name="Rectangle 13">
            <a:extLst>
              <a:ext uri="{FF2B5EF4-FFF2-40B4-BE49-F238E27FC236}">
                <a16:creationId xmlns:a16="http://schemas.microsoft.com/office/drawing/2014/main" id="{9997BF40-D50B-4500-916F-55DFEF9E8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629" y="3966302"/>
            <a:ext cx="323912" cy="2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CA8692D8-3E66-41FF-8CE2-3017277C1763}"/>
              </a:ext>
            </a:extLst>
          </p:cNvPr>
          <p:cNvCxnSpPr>
            <a:cxnSpLocks/>
          </p:cNvCxnSpPr>
          <p:nvPr/>
        </p:nvCxnSpPr>
        <p:spPr>
          <a:xfrm>
            <a:off x="3920654" y="2814146"/>
            <a:ext cx="386388" cy="27953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02" name="Rectangle 13">
            <a:extLst>
              <a:ext uri="{FF2B5EF4-FFF2-40B4-BE49-F238E27FC236}">
                <a16:creationId xmlns:a16="http://schemas.microsoft.com/office/drawing/2014/main" id="{98132EEE-469D-4B23-BAAB-8BD9DA417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9219" y="3014552"/>
            <a:ext cx="323912" cy="2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8">
            <a:extLst>
              <a:ext uri="{FF2B5EF4-FFF2-40B4-BE49-F238E27FC236}">
                <a16:creationId xmlns:a16="http://schemas.microsoft.com/office/drawing/2014/main" id="{624040FC-515A-437B-AA1E-35A36451F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523" y="317259"/>
            <a:ext cx="5186362" cy="628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 anchor="b"/>
          <a:lstStyle/>
          <a:p>
            <a:pPr marL="0" lvl="1" indent="0" eaLnBrk="1" hangingPunct="1"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array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(3,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array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(5,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array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(8,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) )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b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翻译语句片段“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”</a:t>
            </a:r>
          </a:p>
        </p:txBody>
      </p:sp>
      <p:sp>
        <p:nvSpPr>
          <p:cNvPr id="79" name="Rectangle 20">
            <a:extLst>
              <a:ext uri="{FF2B5EF4-FFF2-40B4-BE49-F238E27FC236}">
                <a16:creationId xmlns:a16="http://schemas.microsoft.com/office/drawing/2014/main" id="{9B7D59F2-1BDD-4516-B5E6-D10934C37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911" y="4705765"/>
            <a:ext cx="11969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offset=t</a:t>
            </a:r>
            <a:r>
              <a:rPr lang="en-US" altLang="zh-CN" sz="1600" b="1" baseline="-25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5" name="Rectangle 59">
            <a:extLst>
              <a:ext uri="{FF2B5EF4-FFF2-40B4-BE49-F238E27FC236}">
                <a16:creationId xmlns:a16="http://schemas.microsoft.com/office/drawing/2014/main" id="{0AFBFA36-35A4-4778-A23B-95526912C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595" y="3053387"/>
            <a:ext cx="10985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5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0" grpId="0"/>
      <p:bldP spid="81" grpId="0"/>
      <p:bldP spid="82" grpId="0"/>
      <p:bldP spid="83" grpId="0"/>
      <p:bldP spid="84" grpId="0"/>
      <p:bldP spid="90" grpId="0"/>
      <p:bldP spid="91" grpId="0"/>
      <p:bldP spid="92" grpId="0"/>
      <p:bldP spid="93" grpId="0"/>
      <p:bldP spid="95" grpId="0"/>
      <p:bldP spid="100" grpId="0"/>
      <p:bldP spid="102" grpId="0"/>
      <p:bldP spid="79" grpId="0"/>
      <p:bldP spid="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14279" cy="51787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279" y="0"/>
            <a:ext cx="5729721" cy="49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130</Words>
  <Application>Microsoft Office PowerPoint</Application>
  <PresentationFormat>全屏显示(4:3)</PresentationFormat>
  <Paragraphs>65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等线</vt:lpstr>
      <vt:lpstr>华文楷体</vt:lpstr>
      <vt:lpstr>楷体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Blends</vt:lpstr>
      <vt:lpstr>习题12.4</vt:lpstr>
      <vt:lpstr>修改部分</vt:lpstr>
      <vt:lpstr>示例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 Yuanming</dc:creator>
  <cp:lastModifiedBy>ROG</cp:lastModifiedBy>
  <cp:revision>43</cp:revision>
  <dcterms:created xsi:type="dcterms:W3CDTF">2021-04-10T02:10:08Z</dcterms:created>
  <dcterms:modified xsi:type="dcterms:W3CDTF">2021-04-12T07:41:32Z</dcterms:modified>
</cp:coreProperties>
</file>