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</a:fld>
            <a:endParaRPr lang="en-US" altLang="zh-CN">
              <a:solidFill>
                <a:srgbClr val="1C1C1C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/>
          <p:nvPr userDrawn="1"/>
        </p:nvGrpSpPr>
        <p:grpSpPr bwMode="auto">
          <a:xfrm>
            <a:off x="0" y="195263"/>
            <a:ext cx="1007533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445" y="160525"/>
            <a:ext cx="10821855" cy="643913"/>
          </a:xfrm>
        </p:spPr>
        <p:txBody>
          <a:bodyPr/>
          <a:lstStyle>
            <a:lvl1pPr>
              <a:defRPr b="0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4" y="214313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为下面的产生式写出一个和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SPOC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讲义</a:t>
            </a:r>
            <a:r>
              <a:rPr lang="en-GB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6.3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节（控制语句的翻译）中</a:t>
            </a:r>
            <a:r>
              <a:rPr lang="en-GB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SDT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类似的</a:t>
            </a:r>
            <a:r>
              <a:rPr lang="en-GB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SDT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。该产生式表示一个常见的</a:t>
            </a:r>
            <a:r>
              <a:rPr lang="en-GB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语言中的控制流结构。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		S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kern="1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‘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800" kern="1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’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1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‘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2800" kern="1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’</a:t>
            </a:r>
            <a:endParaRPr lang="en-US" altLang="zh-CN" sz="2800" kern="1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		L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L S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| </a:t>
            </a:r>
            <a:r>
              <a:rPr lang="zh-CN" altLang="zh-CN" sz="2800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ε</a:t>
            </a:r>
            <a:endParaRPr lang="zh-CN" altLang="zh-CN" sz="2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6583" y="160872"/>
            <a:ext cx="8215312" cy="4885257"/>
          </a:xfrm>
        </p:spPr>
        <p:txBody>
          <a:bodyPr/>
          <a:lstStyle/>
          <a:p>
            <a:pPr marL="0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	           S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kern="1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‘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800" kern="1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’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1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‘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2800" kern="1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’</a:t>
            </a:r>
            <a:endParaRPr lang="en-US" altLang="zh-CN" sz="2800" kern="1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		L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L 1S2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| </a:t>
            </a:r>
            <a:r>
              <a:rPr lang="zh-CN" altLang="zh-CN" sz="2800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ε</a:t>
            </a:r>
            <a:endParaRPr lang="zh-CN" altLang="zh-CN" sz="2800" i="1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S→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kern="1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+mn-ea"/>
              </a:rPr>
              <a:t>‘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{</a:t>
            </a:r>
            <a:r>
              <a:rPr lang="en-US" altLang="zh-CN" sz="2800" kern="1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+mn-ea"/>
              </a:rPr>
              <a:t>’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+mn-ea"/>
              </a:rPr>
              <a:t>{ L</a:t>
            </a:r>
            <a:r>
              <a:rPr lang="en-US" altLang="zh-CN" sz="2800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+mn-ea"/>
              </a:rPr>
              <a:t>.next</a:t>
            </a: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+mn-ea"/>
              </a:rPr>
              <a:t> = </a:t>
            </a:r>
            <a:r>
              <a:rPr lang="en-US" altLang="zh-CN" sz="2800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+mn-ea"/>
              </a:rPr>
              <a:t>newlabel</a:t>
            </a: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+mn-ea"/>
              </a:rPr>
              <a:t>(); } 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+mn-ea"/>
              </a:rPr>
              <a:t>{ </a:t>
            </a:r>
            <a:r>
              <a:rPr lang="en-US" altLang="zh-CN" sz="2800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+mn-ea"/>
              </a:rPr>
              <a:t>label</a:t>
            </a: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+mn-ea"/>
              </a:rPr>
              <a:t>(L.next); </a:t>
            </a:r>
            <a:r>
              <a:rPr lang="en-US" altLang="zh-CN" sz="2800" kern="1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+mn-ea"/>
              </a:rPr>
              <a:t>‘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}</a:t>
            </a:r>
            <a:r>
              <a:rPr lang="en-US" altLang="zh-CN" sz="2800" kern="1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+mn-ea"/>
              </a:rPr>
              <a:t>’</a:t>
            </a:r>
            <a:endParaRPr lang="en-US" altLang="zh-CN" sz="2800" kern="1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  <a:sym typeface="+mn-ea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L→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zh-CN" sz="2800" i="1" kern="100" dirty="0"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ε</a:t>
            </a:r>
            <a:endParaRPr lang="zh-CN" altLang="zh-CN" sz="2800" i="1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1" indent="0">
              <a:lnSpc>
                <a:spcPts val="35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en-US" altLang="zh-CN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L </a:t>
            </a:r>
            <a:r>
              <a:rPr lang="en-US" altLang="zh-CN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+mn-ea"/>
              </a:rPr>
              <a:t>{ L1</a:t>
            </a:r>
            <a:r>
              <a:rPr lang="en-US" altLang="zh-CN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+mn-ea"/>
              </a:rPr>
              <a:t>.next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+mn-ea"/>
              </a:rPr>
              <a:t> = </a:t>
            </a:r>
            <a:r>
              <a:rPr lang="en-US" altLang="zh-CN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+mn-ea"/>
              </a:rPr>
              <a:t>newlabel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+mn-ea"/>
              </a:rPr>
              <a:t>(); } </a:t>
            </a:r>
            <a:r>
              <a:rPr lang="en-US" altLang="zh-CN" dirty="0">
                <a:solidFill>
                  <a:schemeClr val="bg2"/>
                </a:solidFill>
                <a:ea typeface="楷体_GB2312" pitchFamily="49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baseline="-30000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   </a:t>
            </a:r>
            <a:endParaRPr lang="en-US" altLang="zh-CN" b="1" baseline="-300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ts val="35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		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+mn-ea"/>
              </a:rPr>
              <a:t>{ </a:t>
            </a:r>
            <a:r>
              <a:rPr lang="en-US" altLang="zh-CN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+mn-ea"/>
              </a:rPr>
              <a:t>label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+mn-ea"/>
              </a:rPr>
              <a:t>(L1.next); </a:t>
            </a:r>
            <a:r>
              <a:rPr lang="en-US" altLang="zh-CN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+mn-ea"/>
              </a:rPr>
              <a:t>S2.next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+mn-ea"/>
              </a:rPr>
              <a:t>= L</a:t>
            </a:r>
            <a:r>
              <a:rPr lang="en-US" altLang="zh-CN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+mn-ea"/>
              </a:rPr>
              <a:t>.next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+mn-ea"/>
              </a:rPr>
              <a:t> ; } </a:t>
            </a:r>
            <a:r>
              <a:rPr lang="en-US" altLang="zh-CN" i="1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S2</a:t>
            </a:r>
            <a:endParaRPr lang="en-US" altLang="zh-CN" sz="2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5850" y="804545"/>
            <a:ext cx="5259705" cy="11550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005" y="2404110"/>
            <a:ext cx="3287395" cy="12750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WPS 演示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Arial Unicode MS</vt:lpstr>
      <vt:lpstr>华文楷体</vt:lpstr>
      <vt:lpstr>Times New Roman</vt:lpstr>
      <vt:lpstr>Symbol</vt:lpstr>
      <vt:lpstr>Meiryo</vt:lpstr>
      <vt:lpstr>Tahoma</vt:lpstr>
      <vt:lpstr>Yu Gothic UI</vt:lpstr>
      <vt:lpstr>楷体_GB2312</vt:lpstr>
      <vt:lpstr>新宋体</vt:lpstr>
      <vt:lpstr>楷体</vt:lpstr>
      <vt:lpstr>Office 主题</vt:lpstr>
      <vt:lpstr>Blends</vt:lpstr>
      <vt:lpstr>习题13.2</vt:lpstr>
      <vt:lpstr>习题13.2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归璨</cp:lastModifiedBy>
  <cp:revision>13</cp:revision>
  <dcterms:created xsi:type="dcterms:W3CDTF">2021-04-19T10:38:15Z</dcterms:created>
  <dcterms:modified xsi:type="dcterms:W3CDTF">2021-04-19T14:28:14Z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64F136DABD7843A0B92AC94E70D1CDEE</vt:lpwstr>
  </property>
  <property fmtid="{D5CDD505-2E9C-101B-9397-08002B2CF9AE}" pid="3" name="KSOProductBuildVer">
    <vt:lpwstr>2052-11.1.0.10356</vt:lpwstr>
  </property>
</Properties>
</file>