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i:=1 step 1 until n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while a&lt;b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if c&gt;d then x:=-b+c else x:=a*b+c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13.3(3)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633730" y="1384300"/>
            <a:ext cx="914400" cy="61150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i:=1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2264410" y="1384935"/>
            <a:ext cx="914400" cy="61150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t1:=n</a:t>
            </a:r>
            <a:endParaRPr lang="en-US" altLang="zh-CN"/>
          </a:p>
        </p:txBody>
      </p:sp>
      <p:sp>
        <p:nvSpPr>
          <p:cNvPr id="12" name="流程图: 决策 11"/>
          <p:cNvSpPr/>
          <p:nvPr/>
        </p:nvSpPr>
        <p:spPr>
          <a:xfrm>
            <a:off x="4077970" y="1269365"/>
            <a:ext cx="1439545" cy="8407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i&lt;=t1</a:t>
            </a:r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079240" y="2570480"/>
            <a:ext cx="1439545" cy="8407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a&lt;b</a:t>
            </a:r>
            <a:endParaRPr lang="en-US"/>
          </a:p>
        </p:txBody>
      </p:sp>
      <p:sp>
        <p:nvSpPr>
          <p:cNvPr id="14" name="流程图: 决策 13"/>
          <p:cNvSpPr/>
          <p:nvPr/>
        </p:nvSpPr>
        <p:spPr>
          <a:xfrm>
            <a:off x="4079240" y="3923665"/>
            <a:ext cx="1439545" cy="8407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c&gt;d</a:t>
            </a:r>
            <a:endParaRPr 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4262120" y="5460365"/>
            <a:ext cx="1070610" cy="61150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x:=-b+c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1848485" y="4038600"/>
            <a:ext cx="1273810" cy="61150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x:=a*b+c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 flipH="1">
            <a:off x="4797425" y="4764405"/>
            <a:ext cx="1905" cy="69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54400" y="3975735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722495" y="18808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5" idx="1"/>
          </p:cNvCxnSpPr>
          <p:nvPr/>
        </p:nvCxnSpPr>
        <p:spPr>
          <a:xfrm>
            <a:off x="1548130" y="1690370"/>
            <a:ext cx="7162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>
            <a:off x="4798060" y="2110105"/>
            <a:ext cx="1270" cy="460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流程图: 可选过程 27"/>
          <p:cNvSpPr/>
          <p:nvPr/>
        </p:nvSpPr>
        <p:spPr>
          <a:xfrm>
            <a:off x="4041775" y="167005"/>
            <a:ext cx="1511300" cy="61150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i:=i+1</a:t>
            </a:r>
            <a:endParaRPr lang="en-US" altLang="zh-CN"/>
          </a:p>
        </p:txBody>
      </p:sp>
      <p:cxnSp>
        <p:nvCxnSpPr>
          <p:cNvPr id="31" name="肘形连接符 30"/>
          <p:cNvCxnSpPr/>
          <p:nvPr/>
        </p:nvCxnSpPr>
        <p:spPr>
          <a:xfrm flipV="1">
            <a:off x="5518785" y="473075"/>
            <a:ext cx="71755" cy="2517775"/>
          </a:xfrm>
          <a:prstGeom prst="bentConnector3">
            <a:avLst>
              <a:gd name="adj1" fmla="val 650619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971665" y="262255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13" idx="2"/>
            <a:endCxn id="14" idx="0"/>
          </p:cNvCxnSpPr>
          <p:nvPr/>
        </p:nvCxnSpPr>
        <p:spPr>
          <a:xfrm>
            <a:off x="4799330" y="341122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  <a:endCxn id="12" idx="1"/>
          </p:cNvCxnSpPr>
          <p:nvPr/>
        </p:nvCxnSpPr>
        <p:spPr>
          <a:xfrm flipV="1">
            <a:off x="3178810" y="1689735"/>
            <a:ext cx="89916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2"/>
            <a:endCxn id="12" idx="0"/>
          </p:cNvCxnSpPr>
          <p:nvPr/>
        </p:nvCxnSpPr>
        <p:spPr>
          <a:xfrm>
            <a:off x="4797425" y="778510"/>
            <a:ext cx="635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数据 35"/>
          <p:cNvSpPr/>
          <p:nvPr/>
        </p:nvSpPr>
        <p:spPr>
          <a:xfrm>
            <a:off x="7015480" y="1383665"/>
            <a:ext cx="1585595" cy="61150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12" idx="3"/>
            <a:endCxn id="36" idx="2"/>
          </p:cNvCxnSpPr>
          <p:nvPr/>
        </p:nvCxnSpPr>
        <p:spPr>
          <a:xfrm>
            <a:off x="5517515" y="1689735"/>
            <a:ext cx="1656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129020" y="132270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39" name="直接箭头连接符 38"/>
          <p:cNvCxnSpPr>
            <a:stCxn id="14" idx="1"/>
            <a:endCxn id="17" idx="3"/>
          </p:cNvCxnSpPr>
          <p:nvPr/>
        </p:nvCxnSpPr>
        <p:spPr>
          <a:xfrm flipH="1">
            <a:off x="3122295" y="4344035"/>
            <a:ext cx="95694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0800000">
            <a:off x="4079240" y="2990850"/>
            <a:ext cx="182880" cy="2775585"/>
          </a:xfrm>
          <a:prstGeom prst="bentConnector3">
            <a:avLst>
              <a:gd name="adj1" fmla="val 186284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7" idx="1"/>
          </p:cNvCxnSpPr>
          <p:nvPr/>
        </p:nvCxnSpPr>
        <p:spPr>
          <a:xfrm flipH="1" flipV="1">
            <a:off x="873125" y="4344035"/>
            <a:ext cx="97536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73125" y="410210"/>
            <a:ext cx="198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程序流程图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62890"/>
            <a:ext cx="3520440" cy="5986780"/>
          </a:xfrm>
        </p:spPr>
        <p:txBody>
          <a:bodyPr/>
          <a:p>
            <a:pPr marL="0" indent="0">
              <a:buNone/>
            </a:pPr>
            <a:r>
              <a:rPr lang="en-US" altLang="zh-CN"/>
              <a:t>100  (:=, i, , 1)                                   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101  (:=, n, , t1)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102  </a:t>
            </a:r>
            <a:r>
              <a:rPr lang="en-US" altLang="zh-CN">
                <a:sym typeface="+mn-ea"/>
              </a:rPr>
              <a:t>(j&lt;=, i, t1, 107)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103  </a:t>
            </a:r>
            <a:r>
              <a:rPr lang="en-US" altLang="zh-CN">
                <a:sym typeface="+mn-ea"/>
              </a:rPr>
              <a:t>(j, , , 117)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104  (+, i, 1, t2)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105</a:t>
            </a:r>
            <a:r>
              <a:rPr lang="en-US" altLang="zh-CN">
                <a:sym typeface="+mn-ea"/>
              </a:rPr>
              <a:t>  (:=, t2, , i)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106</a:t>
            </a:r>
            <a:r>
              <a:rPr lang="en-US" altLang="zh-CN">
                <a:sym typeface="+mn-ea"/>
              </a:rPr>
              <a:t>  (j, , , 102)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107</a:t>
            </a:r>
            <a:r>
              <a:rPr lang="en-US" altLang="zh-CN">
                <a:sym typeface="+mn-ea"/>
              </a:rPr>
              <a:t>  (j&lt;, a, b, 109)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108</a:t>
            </a:r>
            <a:r>
              <a:rPr lang="en-US" altLang="zh-CN">
                <a:sym typeface="+mn-ea"/>
              </a:rPr>
              <a:t>  (j, , , 104)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109</a:t>
            </a:r>
            <a:r>
              <a:rPr lang="en-US" altLang="zh-CN">
                <a:sym typeface="+mn-ea"/>
              </a:rPr>
              <a:t>  (j&gt;, c, d, 114)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110</a:t>
            </a:r>
            <a:r>
              <a:rPr lang="en-US" altLang="zh-CN">
                <a:sym typeface="+mn-ea"/>
              </a:rPr>
              <a:t>  (*, a, b, t3)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745355" y="262890"/>
            <a:ext cx="3520440" cy="59867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111  (+, t3, c, t4)                                   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112  (:=, t4, , x)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113</a:t>
            </a:r>
            <a:r>
              <a:rPr lang="en-US" altLang="zh-CN">
                <a:sym typeface="+mn-ea"/>
              </a:rPr>
              <a:t>  (j, , , 107)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114</a:t>
            </a:r>
            <a:r>
              <a:rPr lang="en-US" altLang="zh-CN">
                <a:sym typeface="+mn-ea"/>
              </a:rPr>
              <a:t>  (-, c, b, t5)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115</a:t>
            </a:r>
            <a:r>
              <a:rPr lang="en-US" altLang="zh-CN">
                <a:sym typeface="+mn-ea"/>
              </a:rPr>
              <a:t>  (:=, t5, , x)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116</a:t>
            </a:r>
            <a:r>
              <a:rPr lang="en-US" altLang="zh-CN">
                <a:sym typeface="+mn-ea"/>
              </a:rPr>
              <a:t>  (j, , , 113)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117</a:t>
            </a:r>
            <a:r>
              <a:rPr lang="en-US" altLang="zh-CN">
                <a:sym typeface="+mn-ea"/>
              </a:rPr>
              <a:t>  .......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宽屏</PresentationFormat>
  <Paragraphs>55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Tahoma</vt:lpstr>
      <vt:lpstr>Office 主题​​</vt:lpstr>
      <vt:lpstr>习题13.3(3)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郭晓鹏</cp:lastModifiedBy>
  <cp:revision>183</cp:revision>
  <dcterms:created xsi:type="dcterms:W3CDTF">2019-06-19T02:08:00Z</dcterms:created>
  <dcterms:modified xsi:type="dcterms:W3CDTF">2021-04-19T10:39:15Z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