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47" r:id="rId3"/>
    <p:sldId id="585" r:id="rId5"/>
    <p:sldId id="586" r:id="rId6"/>
    <p:sldId id="592" r:id="rId7"/>
    <p:sldId id="594" r:id="rId8"/>
    <p:sldId id="595" r:id="rId9"/>
    <p:sldId id="597" r:id="rId10"/>
    <p:sldId id="588" r:id="rId11"/>
  </p:sldIdLst>
  <p:sldSz cx="9144000" cy="6858000" type="screen4x3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26" autoAdjust="0"/>
    <p:restoredTop sz="74128" autoAdjust="0"/>
  </p:normalViewPr>
  <p:slideViewPr>
    <p:cSldViewPr snapToGrid="0">
      <p:cViewPr varScale="1">
        <p:scale>
          <a:sx n="50" d="100"/>
          <a:sy n="50" d="100"/>
        </p:scale>
        <p:origin x="1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85762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Pascal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语言的标准将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语句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algn="ctr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for v := E1 to E2 do S1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定义成和下面的代码序列有同样的含义：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begin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v :=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E1; 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	while v &lt;= E2 do begin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S1;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	v := </a:t>
            </a:r>
            <a:r>
              <a:rPr lang="en-US" altLang="zh-CN" sz="2800" kern="1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succ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(v);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end</a:t>
            </a:r>
            <a:endParaRPr lang="en-US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请为</a:t>
            </a:r>
            <a:r>
              <a:rPr lang="en-US" altLang="zh-CN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语句设计一种合理的中间代码结构，并写出产生中间代码的翻译方案</a:t>
            </a: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endParaRPr lang="zh-CN" altLang="zh-CN" sz="2800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13.4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01210" y="314960"/>
            <a:ext cx="4355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莫开宝        </a:t>
            </a:r>
            <a:r>
              <a:rPr lang="en-US" sz="2800" b="1">
                <a:sym typeface="+mn-ea"/>
              </a:rPr>
              <a:t>1180300701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71880" y="483235"/>
            <a:ext cx="36277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v := E1 to E2 do S1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335145" y="1656715"/>
            <a:ext cx="480885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begin 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v := E1; 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while v &lt;= E2 do begin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S1;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v := succ(v);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end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 rot="2280000">
            <a:off x="3643630" y="1106805"/>
            <a:ext cx="892175" cy="4641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05510" y="5698490"/>
            <a:ext cx="32277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 E' do N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05510" y="5037455"/>
            <a:ext cx="4336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(v := E1) to (E2) do (S1)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8280000">
            <a:off x="3592830" y="4468495"/>
            <a:ext cx="892175" cy="4641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81405" y="213360"/>
            <a:ext cx="4295140" cy="22453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 do N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484370" y="2236470"/>
            <a:ext cx="4808855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begin 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v := E1; 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while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v &lt;= E2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do begin</a:t>
            </a:r>
            <a:endParaRPr lang="en-US" altLang="zh-CN" sz="2800" b="1" kern="12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S1;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v := succ(v);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end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end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96180" y="491490"/>
            <a:ext cx="172593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b="1">
                <a:solidFill>
                  <a:srgbClr val="FF0000"/>
                </a:solidFill>
              </a:rPr>
              <a:t>构造</a:t>
            </a:r>
            <a:r>
              <a:rPr lang="en-US" altLang="zh-CN" b="1">
                <a:solidFill>
                  <a:srgbClr val="FF0000"/>
                </a:solidFill>
              </a:rPr>
              <a:t>while</a:t>
            </a:r>
            <a:r>
              <a:rPr lang="zh-CN" altLang="en-US" b="1">
                <a:solidFill>
                  <a:srgbClr val="FF0000"/>
                </a:solidFill>
              </a:rPr>
              <a:t>语句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938530" y="3846830"/>
            <a:ext cx="2258695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增加属性：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M.v	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变量名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E'.v	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变量名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N.v	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变量名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E'.true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E'.false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81405" y="213360"/>
            <a:ext cx="5380990" cy="38792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 do N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lookup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id.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lexeme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i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         if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==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nil then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error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        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‘=’ 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E.addr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         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M.v = id.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lexeme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96180" y="491490"/>
            <a:ext cx="172593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b="1">
                <a:solidFill>
                  <a:srgbClr val="FF0000"/>
                </a:solidFill>
              </a:rPr>
              <a:t>构造</a:t>
            </a:r>
            <a:r>
              <a:rPr lang="en-US" altLang="zh-CN" b="1">
                <a:solidFill>
                  <a:srgbClr val="FF0000"/>
                </a:solidFill>
              </a:rPr>
              <a:t>while</a:t>
            </a:r>
            <a:r>
              <a:rPr lang="zh-CN" altLang="en-US" b="1">
                <a:solidFill>
                  <a:srgbClr val="FF0000"/>
                </a:solidFill>
              </a:rPr>
              <a:t>语句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81405" y="213360"/>
            <a:ext cx="5514975" cy="5254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E'.v = M.v;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 	 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S.begin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E'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.true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			E'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.false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S.next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N.v = M.v;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     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(E'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.true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			      N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.next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;}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		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(‘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’ </a:t>
            </a:r>
            <a:r>
              <a:rPr lang="en-US" altLang="zh-CN" sz="2800" b="1" i="1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sz="2800" b="1" i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{a'}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4450" y="4951095"/>
            <a:ext cx="4015105" cy="1694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81405" y="213360"/>
            <a:ext cx="5705475" cy="5029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 do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{a'}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14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{b;</a:t>
            </a:r>
            <a:endParaRPr lang="en-US" altLang="zh-CN" sz="16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16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 = lookup(E'.v);</a:t>
            </a:r>
            <a:endParaRPr lang="en-US" altLang="zh-CN" sz="16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       if </a:t>
            </a:r>
            <a:r>
              <a:rPr lang="en-US" altLang="zh-CN" sz="16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==nil then error ;</a:t>
            </a:r>
            <a:endParaRPr lang="en-US" altLang="zh-CN" sz="16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R="0" lvl="0" algn="l" defTabSz="914400" rtl="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gen(‘if ’ </a:t>
            </a:r>
            <a:r>
              <a:rPr lang="en-US" altLang="zh-CN" sz="16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&lt;= E'.addr </a:t>
            </a:r>
            <a:r>
              <a:rPr lang="en-US" altLang="zh-CN" sz="16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goto’  E'.true)</a:t>
            </a:r>
            <a:r>
              <a:rPr lang="zh-CN" altLang="en-US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；                 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algn="l" defTabSz="914400" rtl="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        gen(</a:t>
            </a:r>
            <a:r>
              <a:rPr lang="en-US" altLang="zh-CN" sz="16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goto’ E'.false);</a:t>
            </a:r>
            <a:r>
              <a:rPr lang="en-US" altLang="zh-CN" sz="16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96180" y="491490"/>
            <a:ext cx="172593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b="1">
                <a:solidFill>
                  <a:srgbClr val="FF0000"/>
                </a:solidFill>
              </a:rPr>
              <a:t>构造</a:t>
            </a:r>
            <a:r>
              <a:rPr lang="en-US" altLang="zh-CN" b="1">
                <a:solidFill>
                  <a:srgbClr val="FF0000"/>
                </a:solidFill>
              </a:rPr>
              <a:t>while</a:t>
            </a:r>
            <a:r>
              <a:rPr lang="zh-CN" altLang="en-US" b="1">
                <a:solidFill>
                  <a:srgbClr val="FF0000"/>
                </a:solidFill>
              </a:rPr>
              <a:t>语句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6715" y="1767840"/>
            <a:ext cx="3347085" cy="174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3693160"/>
            <a:ext cx="4464685" cy="560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18480" y="3928110"/>
            <a:ext cx="319532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b="1">
                <a:solidFill>
                  <a:schemeClr val="tx1"/>
                </a:solidFill>
              </a:rPr>
              <a:t>为方便表示，上面的语义动作皆用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r>
              <a:rPr lang="zh-CN" altLang="en-US" b="1">
                <a:solidFill>
                  <a:schemeClr val="tx1"/>
                </a:solidFill>
              </a:rPr>
              <a:t>标识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55" y="5310505"/>
            <a:ext cx="4323080" cy="435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81405" y="213360"/>
            <a:ext cx="7498080" cy="428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solidFill>
                  <a:prstClr val="black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 do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{x}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{a'}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E'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{a'}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N→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{S.next = N.next}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lookup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N.v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i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         if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==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nil then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error 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                            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‘=’ </a:t>
            </a:r>
            <a:r>
              <a:rPr lang="en-US" altLang="zh-CN" sz="2800" b="1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N.v</a:t>
            </a:r>
            <a:r>
              <a:rPr lang="en-US" altLang="zh-CN" sz="2800" b="1" i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1);</a:t>
            </a: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	</a:t>
            </a:r>
            <a:endParaRPr lang="en-US" altLang="zh-CN" sz="2800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			        </a:t>
            </a:r>
            <a:r>
              <a:rPr lang="en-US" altLang="zh-CN" sz="10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0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这个指令可能不准确</a:t>
            </a:r>
            <a:r>
              <a:rPr lang="en-US" altLang="zh-CN" sz="1000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996180" y="491490"/>
            <a:ext cx="1725930" cy="4756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eaLnBrk="1" hangingPunct="1">
              <a:lnSpc>
                <a:spcPts val="3000"/>
              </a:lnSpc>
              <a:buClrTx/>
              <a:buSzPct val="100000"/>
              <a:buNone/>
              <a:defRPr/>
            </a:pPr>
            <a:r>
              <a:rPr lang="zh-CN" altLang="en-US" b="1">
                <a:solidFill>
                  <a:srgbClr val="FF0000"/>
                </a:solidFill>
              </a:rPr>
              <a:t>构造</a:t>
            </a:r>
            <a:r>
              <a:rPr lang="en-US" altLang="zh-CN" b="1">
                <a:solidFill>
                  <a:srgbClr val="FF0000"/>
                </a:solidFill>
              </a:rPr>
              <a:t>while</a:t>
            </a:r>
            <a:r>
              <a:rPr lang="zh-CN" altLang="en-US" b="1">
                <a:solidFill>
                  <a:srgbClr val="FF0000"/>
                </a:solidFill>
              </a:rPr>
              <a:t>语句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87730" y="207010"/>
            <a:ext cx="9060815" cy="6137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endParaRPr kumimoji="0" lang="en-US" altLang="zh-CN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endParaRPr kumimoji="0" lang="en-US" altLang="zh-CN" b="1" i="0" u="none" strike="noStrike" kern="1200" cap="none" spc="0" normalizeH="0" baseline="-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id=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	   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baseline="-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id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}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endParaRPr kumimoji="0" lang="en-US" altLang="zh-CN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id[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endParaRPr kumimoji="0" lang="en-US" altLang="zh-CN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if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then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if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then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else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while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do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a}</a:t>
            </a:r>
            <a:r>
              <a:rPr lang="en-US" altLang="zh-CN" b="1" i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baseline="-30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endParaRPr lang="en-US" altLang="zh-CN" b="1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for M to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{E'.v = M.v;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S.begin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i="1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);E'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.true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newlabel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();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	   E'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.false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S.next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;}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E'do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{N.v = M.v;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(E'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.true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);N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.next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;}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1780" marR="0" lvl="0" indent="-27178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	  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(‘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’ </a:t>
            </a:r>
            <a:r>
              <a:rPr lang="en-US" altLang="zh-CN" b="1" i="1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S.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begin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→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or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not 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| (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b="1" i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err="1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relop</a:t>
            </a:r>
            <a:r>
              <a:rPr lang="en-US" altLang="zh-CN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| true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| false</a:t>
            </a:r>
            <a:r>
              <a:rPr lang="en-US" altLang="zh-CN" b="1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{a}</a:t>
            </a:r>
            <a:endParaRPr lang="en-US" altLang="zh-CN" b="1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/>
          </a:p>
          <a:p>
            <a:pPr algn="l"/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→id=E;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lookup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id.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lexeme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==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nil then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error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‘=’ </a:t>
            </a:r>
            <a:r>
              <a:rPr lang="en-US" altLang="zh-CN" b="1" i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E.addr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</a:t>
            </a:r>
            <a:endParaRPr lang="en-US" altLang="zh-CN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M.v = id.lexeme;}</a:t>
            </a:r>
            <a:endParaRPr kumimoji="0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E'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→E1+E2| -E1| (E1)| id| L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{b;t = lookup(E'.v);if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==nil then error ;</a:t>
            </a:r>
            <a:endParaRPr lang="en-US" altLang="zh-CN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R="0" lvl="0" algn="l" defTabSz="914400" rtl="0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       gen(‘if ’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&lt;= E'.addr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goto’  E'.true);gen(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goto’ E'.false);}</a:t>
            </a:r>
            <a:endParaRPr lang="en-US" altLang="zh-CN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L="272415" marR="0" lvl="0" indent="-272415" algn="l" defTabSz="914400" rtl="0" eaLnBrk="1" fontAlgn="base" latinLnBrk="0" hangingPunct="1">
              <a:lnSpc>
                <a:spcPct val="80000"/>
              </a:lnSpc>
              <a:spcBef>
                <a:spcPct val="15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N→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{S.next = N.next}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=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lookup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N.v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);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if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==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nil then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error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gen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‘=’ </a:t>
            </a:r>
            <a:r>
              <a:rPr lang="en-US" altLang="zh-CN" b="1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N.v</a:t>
            </a:r>
            <a:r>
              <a:rPr lang="en-US" altLang="zh-CN" b="1" i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en-US" altLang="zh-CN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1);}</a:t>
            </a:r>
            <a:endParaRPr lang="en-US" altLang="zh-CN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WPS Presentation</Application>
  <PresentationFormat>全屏显示(4:3)</PresentationFormat>
  <Paragraphs>130</Paragraphs>
  <Slides>8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Tahoma</vt:lpstr>
      <vt:lpstr>楷体_GB2312</vt:lpstr>
      <vt:lpstr>新宋体</vt:lpstr>
      <vt:lpstr>Calibri</vt:lpstr>
      <vt:lpstr>Times New Roman</vt:lpstr>
      <vt:lpstr>楷体</vt:lpstr>
      <vt:lpstr>华文楷体</vt:lpstr>
      <vt:lpstr>Symbol</vt:lpstr>
      <vt:lpstr>微软雅黑</vt:lpstr>
      <vt:lpstr>Arial Unicode MS</vt:lpstr>
      <vt:lpstr>Blends</vt:lpstr>
      <vt:lpstr>习题13.4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MKB</cp:lastModifiedBy>
  <cp:revision>206</cp:revision>
  <cp:lastPrinted>2020-01-12T02:45:00Z</cp:lastPrinted>
  <dcterms:created xsi:type="dcterms:W3CDTF">2016-09-11T10:44:00Z</dcterms:created>
  <dcterms:modified xsi:type="dcterms:W3CDTF">2021-04-19T23:37:25Z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