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等线" panose="02010600030101010101" pitchFamily="2" charset="-122"/>
      <p:regular r:id="rId6"/>
      <p:bold r:id="rId7"/>
    </p:embeddedFont>
    <p:embeddedFont>
      <p:font typeface="等线 Light" panose="02010600030101010101" pitchFamily="2" charset="-122"/>
      <p:regular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3064-0AE7-496F-8111-E1A974C8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64972F-A13E-4D46-B816-328EEF9F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ED57D-D1DE-4EE4-ABF9-F0E9FD17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3DB6-B810-4578-93EB-407BD8B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14D97-1046-4C49-8D72-0F7C9915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9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9D2A-4CD9-4A7A-8C2B-B0D5669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AEB16-D5B2-40ED-A101-841B48A9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66A18-CA80-4DC9-BF73-63B02F84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88586-E9DD-4665-9983-FA12EAC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CCEA1-EAC0-4D44-A936-39CE00C5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5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AD972E-ED71-4248-8E8F-BED6281F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31000-5BD9-43DD-B224-974157E3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F109B-EE74-4389-ACB5-090019F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D0DCD-3FE5-4837-84C1-6C55DBC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FC461-4758-4780-B3B7-E6467FE8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0F31-0C35-4FE9-AA40-CEC03D0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116D9-E596-4DCF-A2FE-66123718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FE02-FA2C-4F83-BEAC-09DC79F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A999E-5F7C-4E9F-9817-48CB700A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F61FA-E882-44C3-9B18-332DF2FE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713C1-AAAC-4DC6-9707-2A2308AB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8F03-5B6B-4B17-B046-0632BDCC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F3156-BACD-45F8-8691-C13D4AD2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7D7F-5D30-4254-AB9D-802B9DC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2E28B-E2EB-4CBE-8FEB-1576B74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10EC-223F-4D48-845C-3508B370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F3642-1E03-458B-BEC2-E8F6BF5E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E9C26-3180-486C-BB53-1133824F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FB91D-5B70-47FB-9944-0156391D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D92B0-DD9A-4FD3-8E01-1CB75E24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E9B10-F6DA-4EB3-B684-067B81BD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464E-A2F5-41A9-94D4-0E0C446C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13167-2E44-420E-8D5B-72A7B5F3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19B73-7CA6-4648-9A6F-13FABA2DD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40447-8E04-4CE8-8999-99CF03B13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1D6D4C-CD32-43AB-A1E8-B1E75F0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3947A-7B79-4791-B0C5-D5E029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1AC9B-6F81-4C05-B73A-A42843F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2D1D6F-B070-4259-9F64-3EAA39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2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6B379-9C26-4C2D-8880-08017E54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0F1F3-5DA3-433C-9CD4-91EF8359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36CA6A-2E1C-471A-9914-3C6C19BF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99ED9-4957-4233-A8CD-05BA4CEC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0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614F21-36B1-4F53-8B25-EA59BA19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032DA-62E2-46DF-A0B8-426DA8CF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EB446-4CF2-4E68-A085-594AADA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1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2EADB-EE13-413D-8274-BBBEBF73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E147E-513F-41BD-8739-63C937D7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2D962-131E-4993-881D-3EB5E522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C4E32-D7F9-48BF-9908-190D951B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B9C59-618E-4999-9AE8-BB07BC38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CF530-4547-4C85-B8B5-70025190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2F1BF-222C-43FC-8934-86715D25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40A3F-6E89-4607-9AA0-D1C91A5EE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200B5-13F9-4B82-A45B-28A5BF8E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6CDCE-2052-48D0-BA0B-F5E8470A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8CB28-C9F9-4F09-AC53-EEAC04D3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145F6-B8E9-4C00-9CC6-DFD999B0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D1815-0EE8-4140-9B0A-CE041424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A31CD-5929-4693-A90F-62005A79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9BA3-C00A-49FF-85D8-7F9A3BD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F8AB-0F88-4BCC-88F4-14DDFE582EE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DA249-8FBE-4B61-8A74-1E684E51F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69C95-31BA-4B76-9EF2-87793C6A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9E7F-1E12-411A-BE4E-BFD7FA2F7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9E108B-00ED-47EE-814D-CA4B3B48DD45}"/>
              </a:ext>
            </a:extLst>
          </p:cNvPr>
          <p:cNvSpPr/>
          <p:nvPr/>
        </p:nvSpPr>
        <p:spPr>
          <a:xfrm>
            <a:off x="0" y="2334827"/>
            <a:ext cx="4358936" cy="109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C8B79-8AAA-4388-99AE-018E15F2B901}"/>
              </a:ext>
            </a:extLst>
          </p:cNvPr>
          <p:cNvSpPr txBox="1"/>
          <p:nvPr/>
        </p:nvSpPr>
        <p:spPr>
          <a:xfrm>
            <a:off x="275208" y="242024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习题</a:t>
            </a:r>
            <a:r>
              <a:rPr lang="zh-CN" altLang="en-US" sz="4800" dirty="0">
                <a:solidFill>
                  <a:schemeClr val="bg1"/>
                </a:solidFill>
              </a:rPr>
              <a:t> </a:t>
            </a:r>
            <a:r>
              <a:rPr lang="en-US" altLang="zh-CN" sz="4800" dirty="0">
                <a:solidFill>
                  <a:schemeClr val="bg1"/>
                </a:solidFill>
              </a:rPr>
              <a:t>13.5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F1C61-F2BA-4D08-A76C-CEB9D4B8DC9D}"/>
              </a:ext>
            </a:extLst>
          </p:cNvPr>
          <p:cNvSpPr txBox="1"/>
          <p:nvPr/>
        </p:nvSpPr>
        <p:spPr>
          <a:xfrm>
            <a:off x="275208" y="3911760"/>
            <a:ext cx="1927131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1180300824 </a:t>
            </a:r>
            <a:r>
              <a:rPr lang="zh-CN" altLang="en-US" dirty="0"/>
              <a:t>赵坤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1180300829 </a:t>
            </a:r>
            <a:r>
              <a:rPr lang="zh-CN" altLang="en-US" dirty="0"/>
              <a:t>余涛</a:t>
            </a:r>
          </a:p>
        </p:txBody>
      </p:sp>
    </p:spTree>
    <p:extLst>
      <p:ext uri="{BB962C8B-B14F-4D97-AF65-F5344CB8AC3E}">
        <p14:creationId xmlns:p14="http://schemas.microsoft.com/office/powerpoint/2010/main" val="10428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9F097F-5F54-408E-809F-00D6950C72DE}"/>
              </a:ext>
            </a:extLst>
          </p:cNvPr>
          <p:cNvSpPr txBox="1"/>
          <p:nvPr/>
        </p:nvSpPr>
        <p:spPr>
          <a:xfrm>
            <a:off x="204186" y="1743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习题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B97B8-C0C4-4F2E-A4DA-28910432A9A1}"/>
              </a:ext>
            </a:extLst>
          </p:cNvPr>
          <p:cNvSpPr txBox="1"/>
          <p:nvPr/>
        </p:nvSpPr>
        <p:spPr>
          <a:xfrm>
            <a:off x="938073" y="1194991"/>
            <a:ext cx="10315853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设有如下的文法 </a:t>
            </a:r>
            <a:r>
              <a:rPr lang="en-US" altLang="zh-CN" sz="2400" dirty="0">
                <a:latin typeface="Georgia" panose="02040502050405020303" pitchFamily="18" charset="0"/>
              </a:rPr>
              <a:t>G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   </a:t>
            </a:r>
            <a:r>
              <a:rPr lang="en-US" altLang="zh-CN" sz="2400" dirty="0">
                <a:latin typeface="Consolas" panose="020B0609020204030204" pitchFamily="49" charset="0"/>
              </a:rPr>
              <a:t>S → id := 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| if B then 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| while B do 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| begin S ; S end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  | break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试给出完成如下翻译所要求的翻译模式：如果发现 </a:t>
            </a:r>
            <a:r>
              <a:rPr lang="en-US" altLang="zh-CN" sz="2400" dirty="0">
                <a:latin typeface="Consolas" panose="020B0609020204030204" pitchFamily="49" charset="0"/>
              </a:rPr>
              <a:t>break</a:t>
            </a:r>
            <a:r>
              <a:rPr lang="en-US" altLang="zh-CN" sz="2400" dirty="0"/>
              <a:t> </a:t>
            </a:r>
            <a:r>
              <a:rPr lang="zh-CN" altLang="en-US" sz="2400" dirty="0"/>
              <a:t>未出现在循环语句中，则报告错误。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768BAA-A21B-47FE-8AEF-10B2060A9447}"/>
              </a:ext>
            </a:extLst>
          </p:cNvPr>
          <p:cNvSpPr/>
          <p:nvPr/>
        </p:nvSpPr>
        <p:spPr>
          <a:xfrm>
            <a:off x="-62144" y="174399"/>
            <a:ext cx="26633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40539C-112F-419C-8D02-AA3DA649BCB3}"/>
              </a:ext>
            </a:extLst>
          </p:cNvPr>
          <p:cNvSpPr txBox="1"/>
          <p:nvPr/>
        </p:nvSpPr>
        <p:spPr>
          <a:xfrm>
            <a:off x="204186" y="1743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5B0E6-EB3D-49D1-8FEB-CABBD80CE724}"/>
              </a:ext>
            </a:extLst>
          </p:cNvPr>
          <p:cNvSpPr txBox="1"/>
          <p:nvPr/>
        </p:nvSpPr>
        <p:spPr>
          <a:xfrm>
            <a:off x="938073" y="1748989"/>
            <a:ext cx="10315853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可以对每个非终结符 </a:t>
            </a:r>
            <a:r>
              <a:rPr lang="en-US" altLang="zh-CN" sz="2400" dirty="0">
                <a:latin typeface="Georgia" panose="02040502050405020303" pitchFamily="18" charset="0"/>
              </a:rPr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添加一个继承属性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zh-CN" altLang="en-US" sz="2400" dirty="0"/>
              <a:t>，标记这个 </a:t>
            </a:r>
            <a:r>
              <a:rPr lang="en-US" altLang="zh-CN" sz="2400" dirty="0">
                <a:latin typeface="Georgia" panose="02040502050405020303" pitchFamily="18" charset="0"/>
              </a:rPr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是不是在一个循环内部。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这样我们需要对文法加入一个新开始符号 </a:t>
            </a:r>
            <a:r>
              <a:rPr lang="en-US" altLang="zh-CN" sz="2400" dirty="0">
                <a:latin typeface="Georgia" panose="02040502050405020303" pitchFamily="18" charset="0"/>
              </a:rPr>
              <a:t>S’</a:t>
            </a:r>
            <a:r>
              <a:rPr lang="zh-CN" altLang="en-US" sz="2400" dirty="0"/>
              <a:t>，将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en-US" altLang="zh-CN" sz="2400" dirty="0"/>
              <a:t> </a:t>
            </a:r>
            <a:r>
              <a:rPr lang="zh-CN" altLang="en-US" sz="2400" dirty="0"/>
              <a:t>初始化为 </a:t>
            </a:r>
            <a:r>
              <a:rPr lang="en-US" altLang="zh-CN" sz="2400" dirty="0">
                <a:latin typeface="Consolas" panose="020B0609020204030204" pitchFamily="49" charset="0"/>
              </a:rPr>
              <a:t>false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对于非循环语句中包含的 </a:t>
            </a:r>
            <a:r>
              <a:rPr lang="en-US" altLang="zh-CN" sz="2400" dirty="0">
                <a:latin typeface="Georgia" panose="02040502050405020303" pitchFamily="18" charset="0"/>
              </a:rPr>
              <a:t>S</a:t>
            </a:r>
            <a:r>
              <a:rPr lang="zh-CN" altLang="en-US" sz="2400" dirty="0"/>
              <a:t>，让其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en-US" altLang="zh-CN" sz="2400" dirty="0"/>
              <a:t> </a:t>
            </a:r>
            <a:r>
              <a:rPr lang="zh-CN" altLang="en-US" sz="2400" dirty="0"/>
              <a:t>属性继承自己的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en-US" altLang="zh-CN" sz="2400" dirty="0"/>
              <a:t> </a:t>
            </a:r>
            <a:r>
              <a:rPr lang="zh-CN" altLang="en-US" sz="2400" dirty="0"/>
              <a:t>属性。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对于循环语句中包含的 </a:t>
            </a:r>
            <a:r>
              <a:rPr lang="en-US" altLang="zh-CN" sz="2400" dirty="0">
                <a:latin typeface="Georgia" panose="02040502050405020303" pitchFamily="18" charset="0"/>
              </a:rPr>
              <a:t>S</a:t>
            </a:r>
            <a:r>
              <a:rPr lang="zh-CN" altLang="en-US" sz="2400" dirty="0"/>
              <a:t>，让其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en-US" altLang="zh-CN" sz="2400" dirty="0"/>
              <a:t> </a:t>
            </a:r>
            <a:r>
              <a:rPr lang="zh-CN" altLang="en-US" sz="2400" dirty="0"/>
              <a:t>属性为 </a:t>
            </a:r>
            <a:r>
              <a:rPr lang="en-US" altLang="zh-CN" sz="2400" dirty="0">
                <a:latin typeface="Consolas" panose="020B0609020204030204" pitchFamily="49" charset="0"/>
              </a:rPr>
              <a:t>true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break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/>
              <a:t>语句检查自己的 </a:t>
            </a:r>
            <a:r>
              <a:rPr lang="en-US" altLang="zh-CN" sz="2400" dirty="0">
                <a:latin typeface="Consolas" panose="020B0609020204030204" pitchFamily="49" charset="0"/>
              </a:rPr>
              <a:t>loop</a:t>
            </a:r>
            <a:r>
              <a:rPr lang="en-US" altLang="zh-CN" sz="2400" dirty="0"/>
              <a:t> </a:t>
            </a:r>
            <a:r>
              <a:rPr lang="zh-CN" altLang="en-US" sz="2400" dirty="0"/>
              <a:t>属性，如果不为 </a:t>
            </a:r>
            <a:r>
              <a:rPr lang="en-US" altLang="zh-CN" sz="2400" dirty="0">
                <a:latin typeface="Consolas" panose="020B0609020204030204" pitchFamily="49" charset="0"/>
              </a:rPr>
              <a:t>true</a:t>
            </a:r>
            <a:r>
              <a:rPr lang="en-US" altLang="zh-CN" sz="2400" dirty="0"/>
              <a:t> </a:t>
            </a:r>
            <a:r>
              <a:rPr lang="zh-CN" altLang="en-US" sz="2400" dirty="0"/>
              <a:t>则报错。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B84557-20C1-468F-90D7-7B95B08C977C}"/>
              </a:ext>
            </a:extLst>
          </p:cNvPr>
          <p:cNvSpPr/>
          <p:nvPr/>
        </p:nvSpPr>
        <p:spPr>
          <a:xfrm>
            <a:off x="-62144" y="174399"/>
            <a:ext cx="26633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B71DB7-7F53-4BA5-A950-947BECC810E5}"/>
              </a:ext>
            </a:extLst>
          </p:cNvPr>
          <p:cNvSpPr txBox="1"/>
          <p:nvPr/>
        </p:nvSpPr>
        <p:spPr>
          <a:xfrm>
            <a:off x="204186" y="17439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2B0C9-C28D-472E-9A18-229A179CDA91}"/>
              </a:ext>
            </a:extLst>
          </p:cNvPr>
          <p:cNvSpPr txBox="1"/>
          <p:nvPr/>
        </p:nvSpPr>
        <p:spPr>
          <a:xfrm>
            <a:off x="649550" y="1750495"/>
            <a:ext cx="10892900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S’ →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S.loop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= false;} </a:t>
            </a:r>
            <a:r>
              <a:rPr lang="en-US" altLang="zh-CN" sz="2400" dirty="0">
                <a:latin typeface="Consolas" panose="020B0609020204030204" pitchFamily="49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S  → id := 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| if B then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{S</a:t>
            </a:r>
            <a:r>
              <a:rPr lang="en-US" altLang="zh-CN" sz="2400" baseline="-25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.loop = </a:t>
            </a:r>
            <a:r>
              <a:rPr lang="en-US" altLang="zh-CN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S.loop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r>
              <a:rPr lang="en-US" altLang="zh-CN" sz="2400" baseline="-25000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| while B do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{S</a:t>
            </a:r>
            <a:r>
              <a:rPr lang="en-US" altLang="zh-CN" sz="2400" baseline="-25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.loop = true;} </a:t>
            </a:r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r>
              <a:rPr lang="en-US" altLang="zh-CN" sz="2400" baseline="-25000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| begin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{S</a:t>
            </a:r>
            <a:r>
              <a:rPr lang="en-US" altLang="zh-CN" sz="2400" baseline="-25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.loop = </a:t>
            </a:r>
            <a:r>
              <a:rPr lang="en-US" altLang="zh-CN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S.loop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r>
              <a:rPr lang="en-US" altLang="zh-CN" sz="2400" baseline="-25000" dirty="0"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{S</a:t>
            </a:r>
            <a:r>
              <a:rPr lang="en-US" altLang="zh-CN" sz="2400" baseline="-25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.loop = </a:t>
            </a:r>
            <a:r>
              <a:rPr lang="en-US" altLang="zh-CN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S.loop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r>
              <a:rPr lang="en-US" altLang="zh-CN" sz="24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</a:rPr>
              <a:t> end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   | break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{if not </a:t>
            </a:r>
            <a:r>
              <a:rPr lang="en-US" altLang="zh-CN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S.loop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then error;}</a:t>
            </a:r>
            <a:endParaRPr lang="zh-CN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4783BA-6C2D-40D6-8E29-03146E9B911F}"/>
              </a:ext>
            </a:extLst>
          </p:cNvPr>
          <p:cNvSpPr/>
          <p:nvPr/>
        </p:nvSpPr>
        <p:spPr>
          <a:xfrm>
            <a:off x="-62144" y="174399"/>
            <a:ext cx="26633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244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Georgia</vt:lpstr>
      <vt:lpstr>等线 Light</vt:lpstr>
      <vt:lpstr>Consolas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LTS Maker</dc:creator>
  <cp:lastModifiedBy>LTS Maker</cp:lastModifiedBy>
  <cp:revision>6</cp:revision>
  <dcterms:created xsi:type="dcterms:W3CDTF">2021-04-19T18:15:07Z</dcterms:created>
  <dcterms:modified xsi:type="dcterms:W3CDTF">2021-04-19T18:56:36Z</dcterms:modified>
</cp:coreProperties>
</file>