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49" r:id="rId2"/>
    <p:sldId id="585" r:id="rId3"/>
    <p:sldId id="586" r:id="rId4"/>
    <p:sldId id="587" r:id="rId5"/>
    <p:sldId id="588" r:id="rId6"/>
    <p:sldId id="589" r:id="rId7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84F3"/>
    <a:srgbClr val="0DC0FF"/>
    <a:srgbClr val="3366FF"/>
    <a:srgbClr val="FFFFFF"/>
    <a:srgbClr val="B5C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526" autoAdjust="0"/>
    <p:restoredTop sz="74128" autoAdjust="0"/>
  </p:normalViewPr>
  <p:slideViewPr>
    <p:cSldViewPr snapToGrid="0">
      <p:cViewPr varScale="1">
        <p:scale>
          <a:sx n="64" d="100"/>
          <a:sy n="64" d="100"/>
        </p:scale>
        <p:origin x="141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83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2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r">
              <a:defRPr sz="1300"/>
            </a:lvl1pPr>
          </a:lstStyle>
          <a:p>
            <a:fld id="{3F11E259-0704-4A96-9029-583C193F35AA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2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r">
              <a:defRPr sz="1300"/>
            </a:lvl1pPr>
          </a:lstStyle>
          <a:p>
            <a:fld id="{17F8DA47-DAB9-4E9B-8B11-A8AC769C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2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r">
              <a:defRPr sz="1300"/>
            </a:lvl1pPr>
          </a:lstStyle>
          <a:p>
            <a:fld id="{07E45AC4-77D2-4720-9D3F-883BC1DDD57E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23" tIns="47713" rIns="95423" bIns="47713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4"/>
            <a:ext cx="5408930" cy="3914865"/>
          </a:xfrm>
          <a:prstGeom prst="rect">
            <a:avLst/>
          </a:prstGeom>
        </p:spPr>
        <p:txBody>
          <a:bodyPr vert="horz" lIns="95423" tIns="47713" rIns="95423" bIns="47713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2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r">
              <a:defRPr sz="1300"/>
            </a:lvl1pPr>
          </a:lstStyle>
          <a:p>
            <a:fld id="{9849400F-177C-4236-BC7C-5112B38429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t>1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9400F-177C-4236-BC7C-5112B38429B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76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07A3F0-6A55-4A74-B752-4361FB4EE8D7}" type="slidenum">
              <a:rPr lang="zh-CN" altLang="en-US">
                <a:solidFill>
                  <a:srgbClr val="1C1C1C"/>
                </a:solidFill>
              </a:r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BB1D6-10ED-487A-9AB9-66A1F63C30F8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E0279-D67A-45F5-90E0-7F3CAED49191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/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60525"/>
            <a:ext cx="8116391" cy="643913"/>
          </a:xfrm>
        </p:spPr>
        <p:txBody>
          <a:bodyPr/>
          <a:lstStyle>
            <a:lvl1pPr>
              <a:defRPr b="0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E5E9-B6EE-4128-87EA-E68AACC1DC92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CBAFB-72E0-4A51-95B2-31955ECFFBCF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337C1-E69E-4D4A-A8F9-0B0A666610E6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86C3E-F850-41DA-9F5D-9EE5C191B968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A0416-C3C0-4A55-B3AB-D651B26F6A2A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637BA-84C5-4ADB-ABDF-79D51ACBCEC6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FBD3B-9A15-4503-8327-F7D8166B63ED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D91E8-F6AA-40E0-AE34-F0118636E012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7FF5F-E73E-4BCA-AB54-9F078C7126B9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3868" y="98637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写出条件赋值语句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id := if B then E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else E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的语义子程序。其中，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为布尔表达式，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E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E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是算术表达式，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代表与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E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E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同类的简单变量。按照写出的语义子程序，生成条件赋值语句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m := if a&gt;c then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x+y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else 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x-y+0.5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的四元式序列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13.6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4185" y="3986530"/>
            <a:ext cx="800290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该条件赋值语句的文法如下：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S→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id := E</a:t>
            </a: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E→if B then E</a:t>
            </a:r>
            <a:r>
              <a:rPr lang="en-US" altLang="zh-CN" sz="28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else E</a:t>
            </a:r>
            <a:r>
              <a:rPr lang="en-US" altLang="zh-CN" sz="28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endParaRPr lang="en-US" altLang="zh-CN" sz="2800" b="1" kern="12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1670" y="911225"/>
            <a:ext cx="7820660" cy="45847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None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条件赋值语句的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SDT</a:t>
            </a:r>
          </a:p>
          <a:p>
            <a:pPr algn="l">
              <a:buClrTx/>
              <a:buSzTx/>
              <a:buNone/>
            </a:pP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S→id :=</a:t>
            </a:r>
            <a:r>
              <a:rPr lang="en-US" altLang="zh-CN" sz="2400" b="1" dirty="0">
                <a:solidFill>
                  <a:srgbClr val="2C84F3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i="1" dirty="0">
                <a:solidFill>
                  <a:srgbClr val="2C84F3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{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E.next=newlable();</a:t>
            </a:r>
            <a:r>
              <a:rPr lang="en-US" altLang="zh-CN" sz="2400" b="1" i="1" dirty="0">
                <a:solidFill>
                  <a:srgbClr val="2C84F3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}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400" b="1" i="1" dirty="0">
                <a:solidFill>
                  <a:srgbClr val="2C84F3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{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lable(E.next);</a:t>
            </a:r>
            <a:endParaRPr lang="en-US" altLang="zh-CN" sz="2400" b="1" i="1" dirty="0">
              <a:solidFill>
                <a:srgbClr val="2C84F3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en-US" altLang="zh-CN" sz="2400" b="1" i="1" dirty="0">
                <a:solidFill>
                  <a:srgbClr val="2C84F3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	      p = lookup(id.lexeme); </a:t>
            </a:r>
          </a:p>
          <a:p>
            <a:pPr algn="l">
              <a:buClrTx/>
              <a:buSzTx/>
              <a:buNone/>
            </a:pPr>
            <a:r>
              <a:rPr lang="en-US" altLang="zh-CN" sz="2400" b="1" i="1" dirty="0">
                <a:solidFill>
                  <a:srgbClr val="2C84F3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	     if p == nil then error ;gen( p ‘=’ E.addr );}</a:t>
            </a:r>
          </a:p>
          <a:p>
            <a:pPr algn="l">
              <a:buClrTx/>
              <a:buSzTx/>
              <a:buNone/>
            </a:pPr>
            <a:r>
              <a:rPr lang="en-US" altLang="zh-CN" sz="2400" dirty="0"/>
              <a:t>	</a:t>
            </a:r>
          </a:p>
          <a:p>
            <a:pPr algn="l">
              <a:buClrTx/>
              <a:buSzTx/>
              <a:buNone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E→if </a:t>
            </a:r>
            <a:r>
              <a:rPr lang="en-US" altLang="zh-CN" sz="2400" b="1" i="1" dirty="0">
                <a:solidFill>
                  <a:srgbClr val="2C84F3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{ B.true = newlabel(); B.false = newlabel(); }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B </a:t>
            </a:r>
          </a:p>
          <a:p>
            <a:pPr algn="l">
              <a:buClrTx/>
              <a:buSzTx/>
              <a:buNone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       then </a:t>
            </a:r>
            <a:r>
              <a:rPr lang="en-US" altLang="zh-CN" sz="2400" b="1" i="1" dirty="0">
                <a:solidFill>
                  <a:srgbClr val="2C84F3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{ label(B.true); E</a:t>
            </a:r>
            <a:r>
              <a:rPr lang="en-US" altLang="zh-CN" sz="2400" b="1" i="1" baseline="-25000" dirty="0">
                <a:solidFill>
                  <a:srgbClr val="2C84F3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400" b="1" i="1" dirty="0">
                <a:solidFill>
                  <a:srgbClr val="2C84F3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.next = E.next; }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400" b="1" i="1" dirty="0">
                <a:solidFill>
                  <a:srgbClr val="2C84F3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{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E.addr=E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.addr;</a:t>
            </a:r>
            <a:r>
              <a:rPr lang="en-US" altLang="zh-CN" sz="2400" b="1" i="1" dirty="0">
                <a:solidFill>
                  <a:srgbClr val="2C84F3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gen( ‘goto’ E.next ) }</a:t>
            </a:r>
          </a:p>
          <a:p>
            <a:pPr algn="l">
              <a:buClrTx/>
              <a:buSzTx/>
              <a:buNone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       else  </a:t>
            </a:r>
            <a:r>
              <a:rPr lang="en-US" altLang="zh-CN" sz="2400" b="1" i="1" dirty="0">
                <a:solidFill>
                  <a:srgbClr val="2C84F3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{ label(B.false); E</a:t>
            </a:r>
            <a:r>
              <a:rPr lang="en-US" altLang="zh-CN" sz="2400" b="1" i="1" baseline="-25000" dirty="0">
                <a:solidFill>
                  <a:srgbClr val="2C84F3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="1" i="1" dirty="0">
                <a:solidFill>
                  <a:srgbClr val="2C84F3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.next = E.next; }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en-US" altLang="zh-CN" sz="2400" b="1" i="1" dirty="0">
                <a:solidFill>
                  <a:srgbClr val="2C84F3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	{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E.addr=E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.addr;</a:t>
            </a:r>
            <a:r>
              <a:rPr lang="en-US" altLang="zh-CN" sz="2400" b="1" i="1" dirty="0">
                <a:solidFill>
                  <a:srgbClr val="2C84F3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sz="2800" b="1" kern="12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l">
              <a:buClrTx/>
              <a:buSzTx/>
              <a:buNone/>
            </a:pPr>
            <a:r>
              <a:rPr lang="en-US" altLang="zh-CN" sz="2800" dirty="0"/>
              <a:t>	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452755" y="590550"/>
            <a:ext cx="2576830" cy="2622550"/>
            <a:chOff x="558" y="884"/>
            <a:chExt cx="4058" cy="4130"/>
          </a:xfrm>
        </p:grpSpPr>
        <p:sp>
          <p:nvSpPr>
            <p:cNvPr id="4" name="文本框 3"/>
            <p:cNvSpPr txBox="1"/>
            <p:nvPr/>
          </p:nvSpPr>
          <p:spPr>
            <a:xfrm>
              <a:off x="558" y="1090"/>
              <a:ext cx="4058" cy="392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 sz="2400" b="1" i="1" dirty="0">
                  <a:solidFill>
                    <a:prstClr val="black"/>
                  </a:solidFill>
                  <a:ea typeface="华文楷体" panose="02010600040101010101" pitchFamily="2" charset="-122"/>
                  <a:sym typeface="+mn-ea"/>
                </a:rPr>
                <a:t>m := </a:t>
              </a:r>
            </a:p>
            <a:p>
              <a:pPr algn="l"/>
              <a:r>
                <a:rPr lang="en-US" altLang="zh-CN" sz="2400" b="1" i="1" dirty="0">
                  <a:solidFill>
                    <a:prstClr val="black"/>
                  </a:solidFill>
                  <a:ea typeface="华文楷体" panose="02010600040101010101" pitchFamily="2" charset="-122"/>
                  <a:sym typeface="+mn-ea"/>
                </a:rPr>
                <a:t>        if a&gt;c then</a:t>
              </a:r>
            </a:p>
            <a:p>
              <a:pPr algn="l"/>
              <a:r>
                <a:rPr lang="en-US" altLang="zh-CN" sz="2400" b="1" i="1" dirty="0" err="1">
                  <a:solidFill>
                    <a:prstClr val="black"/>
                  </a:solidFill>
                  <a:ea typeface="华文楷体" panose="02010600040101010101" pitchFamily="2" charset="-122"/>
                  <a:sym typeface="+mn-ea"/>
                </a:rPr>
                <a:t>      	x+y</a:t>
              </a:r>
              <a:r>
                <a:rPr lang="en-US" altLang="zh-CN" sz="2400" b="1" i="1" dirty="0">
                  <a:solidFill>
                    <a:prstClr val="black"/>
                  </a:solidFill>
                  <a:ea typeface="华文楷体" panose="02010600040101010101" pitchFamily="2" charset="-122"/>
                  <a:sym typeface="+mn-ea"/>
                </a:rPr>
                <a:t> </a:t>
              </a:r>
            </a:p>
            <a:p>
              <a:pPr algn="l"/>
              <a:r>
                <a:rPr lang="en-US" altLang="zh-CN" sz="2400" b="1" i="1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  <a:sym typeface="+mn-ea"/>
                </a:rPr>
                <a:t>        else </a:t>
              </a:r>
            </a:p>
            <a:p>
              <a:pPr algn="l"/>
              <a:r>
                <a:rPr lang="en-US" altLang="zh-CN" sz="2400" b="1" i="1" dirty="0">
                  <a:solidFill>
                    <a:prstClr val="black"/>
                  </a:solidFill>
                  <a:ea typeface="华文楷体" panose="02010600040101010101" pitchFamily="2" charset="-122"/>
                  <a:sym typeface="+mn-ea"/>
                </a:rPr>
                <a:t>      	x-y+0.5</a:t>
              </a:r>
              <a:endParaRPr lang="zh-CN" altLang="en-US" sz="2400" b="1" i="1"/>
            </a:p>
            <a:p>
              <a:pPr algn="l"/>
              <a:endParaRPr lang="en-US" altLang="zh-CN" i="1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endParaRPr>
            </a:p>
            <a:p>
              <a:pPr algn="l"/>
              <a:endParaRPr lang="zh-CN" altLang="en-US" i="1"/>
            </a:p>
          </p:txBody>
        </p:sp>
        <p:sp>
          <p:nvSpPr>
            <p:cNvPr id="5" name="矩形 4"/>
            <p:cNvSpPr/>
            <p:nvPr/>
          </p:nvSpPr>
          <p:spPr>
            <a:xfrm>
              <a:off x="2298" y="1848"/>
              <a:ext cx="1066" cy="457"/>
            </a:xfrm>
            <a:prstGeom prst="rect">
              <a:avLst/>
            </a:prstGeom>
            <a:noFill/>
            <a:ln w="28575">
              <a:solidFill>
                <a:srgbClr val="2C84F3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3186" y="1464"/>
              <a:ext cx="252" cy="300"/>
            </a:xfrm>
            <a:prstGeom prst="line">
              <a:avLst/>
            </a:prstGeom>
            <a:ln w="28575">
              <a:solidFill>
                <a:srgbClr val="2C84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3438" y="884"/>
              <a:ext cx="804" cy="8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>
                  <a:solidFill>
                    <a:srgbClr val="2C84F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2108" y="2436"/>
              <a:ext cx="1079" cy="515"/>
            </a:xfrm>
            <a:prstGeom prst="rect">
              <a:avLst/>
            </a:prstGeom>
            <a:noFill/>
            <a:ln w="28575">
              <a:solidFill>
                <a:srgbClr val="2C84F3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1266" y="1848"/>
              <a:ext cx="504" cy="2159"/>
            </a:xfrm>
            <a:prstGeom prst="leftBrace">
              <a:avLst>
                <a:gd name="adj1" fmla="val 30833"/>
                <a:gd name="adj2" fmla="val 50000"/>
              </a:avLst>
            </a:prstGeom>
            <a:ln w="28575">
              <a:solidFill>
                <a:srgbClr val="2C84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42" y="2565"/>
              <a:ext cx="614" cy="72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2400" b="1" i="1" dirty="0">
                  <a:solidFill>
                    <a:srgbClr val="2C84F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</a:t>
              </a:r>
              <a:endParaRPr lang="zh-CN" altLang="en-US" sz="2400" baseline="-250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108" y="3551"/>
              <a:ext cx="2133" cy="456"/>
            </a:xfrm>
            <a:prstGeom prst="rect">
              <a:avLst/>
            </a:prstGeom>
            <a:noFill/>
            <a:ln w="28575">
              <a:solidFill>
                <a:srgbClr val="2C84F3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463" y="2320"/>
              <a:ext cx="764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 sz="2400" b="1" i="1">
                  <a:solidFill>
                    <a:srgbClr val="2C84F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</a:t>
              </a:r>
              <a:r>
                <a:rPr lang="en-US" altLang="zh-CN" sz="2400" b="1" i="1" baseline="-25000">
                  <a:solidFill>
                    <a:srgbClr val="2C84F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1</a:t>
              </a:r>
              <a:endParaRPr lang="zh-CN" altLang="en-US" sz="24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454" y="3383"/>
              <a:ext cx="764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2400" b="1" i="1">
                  <a:solidFill>
                    <a:srgbClr val="2C84F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</a:t>
              </a:r>
              <a:r>
                <a:rPr lang="en-US" altLang="zh-CN" sz="2400" b="1" i="1" baseline="-25000">
                  <a:solidFill>
                    <a:srgbClr val="2C84F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2</a:t>
              </a:r>
              <a:endParaRPr lang="zh-CN" altLang="en-US" sz="240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902335" y="2710815"/>
            <a:ext cx="7421300" cy="3693785"/>
            <a:chOff x="1631" y="3045"/>
            <a:chExt cx="10749" cy="5350"/>
          </a:xfrm>
        </p:grpSpPr>
        <p:sp>
          <p:nvSpPr>
            <p:cNvPr id="28" name="文本框 27"/>
            <p:cNvSpPr txBox="1"/>
            <p:nvPr/>
          </p:nvSpPr>
          <p:spPr>
            <a:xfrm>
              <a:off x="4424" y="6739"/>
              <a:ext cx="535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b="1" i="1" dirty="0">
                  <a:solidFill>
                    <a:srgbClr val="2C84F3"/>
                  </a:solidFill>
                  <a:ea typeface="华文楷体" panose="02010600040101010101" pitchFamily="2" charset="-122"/>
                  <a:sym typeface="+mn-ea"/>
                </a:rPr>
                <a:t>if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631" y="3045"/>
              <a:ext cx="10749" cy="5350"/>
              <a:chOff x="1556" y="3055"/>
              <a:chExt cx="10749" cy="5350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7092" y="3055"/>
                <a:ext cx="555" cy="66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 sz="2400" b="1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S</a:t>
                </a:r>
              </a:p>
            </p:txBody>
          </p:sp>
          <p:cxnSp>
            <p:nvCxnSpPr>
              <p:cNvPr id="18" name="直接连接符 17"/>
              <p:cNvCxnSpPr>
                <a:stCxn id="16" idx="2"/>
              </p:cNvCxnSpPr>
              <p:nvPr/>
            </p:nvCxnSpPr>
            <p:spPr>
              <a:xfrm flipH="1">
                <a:off x="2208" y="3722"/>
                <a:ext cx="5162" cy="154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/>
              <p:cNvSpPr txBox="1"/>
              <p:nvPr/>
            </p:nvSpPr>
            <p:spPr>
              <a:xfrm>
                <a:off x="1556" y="5184"/>
                <a:ext cx="1267" cy="53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/>
                <a:r>
                  <a:rPr lang="en-US" altLang="zh-CN" b="1" i="1" dirty="0">
                    <a:solidFill>
                      <a:srgbClr val="2C84F3"/>
                    </a:solidFill>
                    <a:ea typeface="华文楷体" panose="02010600040101010101" pitchFamily="2" charset="-122"/>
                    <a:sym typeface="+mn-ea"/>
                  </a:rPr>
                  <a:t>m := </a:t>
                </a:r>
              </a:p>
            </p:txBody>
          </p:sp>
          <p:cxnSp>
            <p:nvCxnSpPr>
              <p:cNvPr id="20" name="直接连接符 19"/>
              <p:cNvCxnSpPr>
                <a:stCxn id="16" idx="2"/>
              </p:cNvCxnSpPr>
              <p:nvPr/>
            </p:nvCxnSpPr>
            <p:spPr>
              <a:xfrm>
                <a:off x="7370" y="3722"/>
                <a:ext cx="2602" cy="1404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9636" y="5038"/>
                <a:ext cx="764" cy="66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E</a:t>
                </a:r>
                <a:endParaRPr lang="en-US" altLang="zh-CN" sz="2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</p:txBody>
          </p:sp>
          <p:cxnSp>
            <p:nvCxnSpPr>
              <p:cNvPr id="22" name="直接连接符 21"/>
              <p:cNvCxnSpPr/>
              <p:nvPr/>
            </p:nvCxnSpPr>
            <p:spPr>
              <a:xfrm flipH="1">
                <a:off x="4704" y="5616"/>
                <a:ext cx="5268" cy="12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H="1">
                <a:off x="6828" y="5604"/>
                <a:ext cx="3180" cy="12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H="1">
                <a:off x="7728" y="5628"/>
                <a:ext cx="2256" cy="12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H="1">
                <a:off x="9156" y="5652"/>
                <a:ext cx="816" cy="12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9996" y="5652"/>
                <a:ext cx="36" cy="12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9972" y="5628"/>
                <a:ext cx="1512" cy="12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6492" y="6739"/>
                <a:ext cx="608" cy="66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 sz="2400" b="1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B</a:t>
                </a: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7236" y="6727"/>
                <a:ext cx="1112" cy="53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 b="1" i="1" dirty="0">
                    <a:solidFill>
                      <a:srgbClr val="2C84F3"/>
                    </a:solidFill>
                    <a:ea typeface="华文楷体" panose="02010600040101010101" pitchFamily="2" charset="-122"/>
                    <a:sym typeface="+mn-ea"/>
                  </a:rPr>
                  <a:t>then</a:t>
                </a: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8807" y="6775"/>
                <a:ext cx="764" cy="66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 sz="2400" b="1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E</a:t>
                </a:r>
                <a:r>
                  <a:rPr lang="en-US" altLang="zh-CN" sz="24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9456" y="6739"/>
                <a:ext cx="1115" cy="53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 b="1" i="1" dirty="0">
                    <a:solidFill>
                      <a:srgbClr val="2C84F3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else </a:t>
                </a: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11149" y="6720"/>
                <a:ext cx="764" cy="66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 sz="2400" b="1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E</a:t>
                </a:r>
                <a:r>
                  <a:rPr lang="en-US" altLang="zh-CN" sz="24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2</a:t>
                </a:r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>
                <a:off x="6756" y="7343"/>
                <a:ext cx="3" cy="5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9140" y="7343"/>
                <a:ext cx="3" cy="5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11481" y="7319"/>
                <a:ext cx="3" cy="5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6247" y="7860"/>
                <a:ext cx="989" cy="53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 b="1" i="1" dirty="0">
                    <a:solidFill>
                      <a:srgbClr val="2C84F3"/>
                    </a:solidFill>
                    <a:ea typeface="华文楷体" panose="02010600040101010101" pitchFamily="2" charset="-122"/>
                    <a:sym typeface="+mn-ea"/>
                  </a:rPr>
                  <a:t>a&gt;c</a:t>
                </a: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8628" y="7872"/>
                <a:ext cx="1008" cy="53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 b="1" i="1" dirty="0" err="1">
                    <a:solidFill>
                      <a:srgbClr val="2C84F3"/>
                    </a:solidFill>
                    <a:ea typeface="华文楷体" panose="02010600040101010101" pitchFamily="2" charset="-122"/>
                    <a:sym typeface="+mn-ea"/>
                  </a:rPr>
                  <a:t>x+y</a:t>
                </a: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0571" y="7860"/>
                <a:ext cx="1734" cy="53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/>
                <a:r>
                  <a:rPr lang="en-US" altLang="zh-CN" b="1" i="1" dirty="0">
                    <a:solidFill>
                      <a:srgbClr val="2C84F3"/>
                    </a:solidFill>
                    <a:ea typeface="华文楷体" panose="02010600040101010101" pitchFamily="2" charset="-122"/>
                    <a:sym typeface="+mn-ea"/>
                  </a:rPr>
                  <a:t>x-y+0.5</a:t>
                </a: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887730" y="2369185"/>
            <a:ext cx="6824980" cy="3426460"/>
            <a:chOff x="1631" y="3045"/>
            <a:chExt cx="10748" cy="5396"/>
          </a:xfrm>
        </p:grpSpPr>
        <p:sp>
          <p:nvSpPr>
            <p:cNvPr id="28" name="文本框 27"/>
            <p:cNvSpPr txBox="1"/>
            <p:nvPr/>
          </p:nvSpPr>
          <p:spPr>
            <a:xfrm>
              <a:off x="4424" y="6739"/>
              <a:ext cx="535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b="1" i="1" dirty="0">
                  <a:solidFill>
                    <a:srgbClr val="2C84F3"/>
                  </a:solidFill>
                  <a:ea typeface="华文楷体" panose="02010600040101010101" pitchFamily="2" charset="-122"/>
                  <a:sym typeface="+mn-ea"/>
                </a:rPr>
                <a:t>if</a:t>
              </a: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631" y="3045"/>
              <a:ext cx="10749" cy="5397"/>
              <a:chOff x="1556" y="3055"/>
              <a:chExt cx="10749" cy="5397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7092" y="3055"/>
                <a:ext cx="555" cy="7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zh-CN" sz="2400" b="1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S</a:t>
                </a:r>
              </a:p>
            </p:txBody>
          </p:sp>
          <p:cxnSp>
            <p:nvCxnSpPr>
              <p:cNvPr id="6" name="直接连接符 5"/>
              <p:cNvCxnSpPr>
                <a:stCxn id="5" idx="2"/>
              </p:cNvCxnSpPr>
              <p:nvPr/>
            </p:nvCxnSpPr>
            <p:spPr>
              <a:xfrm flipH="1">
                <a:off x="2208" y="3780"/>
                <a:ext cx="5162" cy="154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文本框 6"/>
              <p:cNvSpPr txBox="1"/>
              <p:nvPr/>
            </p:nvSpPr>
            <p:spPr>
              <a:xfrm>
                <a:off x="1556" y="5184"/>
                <a:ext cx="1267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:r>
                  <a:rPr lang="en-US" altLang="zh-CN" b="1" i="1" dirty="0">
                    <a:solidFill>
                      <a:srgbClr val="2C84F3"/>
                    </a:solidFill>
                    <a:ea typeface="华文楷体" panose="02010600040101010101" pitchFamily="2" charset="-122"/>
                    <a:sym typeface="+mn-ea"/>
                  </a:rPr>
                  <a:t>m := </a:t>
                </a:r>
              </a:p>
            </p:txBody>
          </p:sp>
          <p:cxnSp>
            <p:nvCxnSpPr>
              <p:cNvPr id="8" name="直接连接符 7"/>
              <p:cNvCxnSpPr>
                <a:stCxn id="5" idx="2"/>
              </p:cNvCxnSpPr>
              <p:nvPr/>
            </p:nvCxnSpPr>
            <p:spPr>
              <a:xfrm>
                <a:off x="7370" y="3780"/>
                <a:ext cx="2602" cy="1404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文本框 8"/>
              <p:cNvSpPr txBox="1"/>
              <p:nvPr/>
            </p:nvSpPr>
            <p:spPr>
              <a:xfrm>
                <a:off x="9636" y="5038"/>
                <a:ext cx="614" cy="72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E</a:t>
                </a:r>
                <a:endParaRPr lang="en-US" altLang="zh-CN" sz="2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</p:txBody>
          </p:sp>
          <p:cxnSp>
            <p:nvCxnSpPr>
              <p:cNvPr id="10" name="直接连接符 9"/>
              <p:cNvCxnSpPr/>
              <p:nvPr/>
            </p:nvCxnSpPr>
            <p:spPr>
              <a:xfrm flipH="1">
                <a:off x="4704" y="5616"/>
                <a:ext cx="5268" cy="12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H="1">
                <a:off x="6828" y="5604"/>
                <a:ext cx="3180" cy="12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H="1">
                <a:off x="7728" y="5628"/>
                <a:ext cx="2256" cy="12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flipH="1">
                <a:off x="9156" y="5652"/>
                <a:ext cx="816" cy="12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9996" y="5652"/>
                <a:ext cx="36" cy="12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9972" y="5628"/>
                <a:ext cx="1512" cy="12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6492" y="6739"/>
                <a:ext cx="608" cy="7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zh-CN" sz="2400" b="1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B</a:t>
                </a: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7236" y="6727"/>
                <a:ext cx="1112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zh-CN" b="1" i="1" dirty="0">
                    <a:solidFill>
                      <a:srgbClr val="2C84F3"/>
                    </a:solidFill>
                    <a:ea typeface="华文楷体" panose="02010600040101010101" pitchFamily="2" charset="-122"/>
                    <a:sym typeface="+mn-ea"/>
                  </a:rPr>
                  <a:t>then</a:t>
                </a: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8807" y="6775"/>
                <a:ext cx="764" cy="7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zh-CN" sz="2400" b="1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E</a:t>
                </a:r>
                <a:r>
                  <a:rPr lang="en-US" altLang="zh-CN" sz="24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9456" y="6739"/>
                <a:ext cx="1115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zh-CN" b="1" i="1" dirty="0">
                    <a:solidFill>
                      <a:srgbClr val="2C84F3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else </a:t>
                </a: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11149" y="6720"/>
                <a:ext cx="764" cy="7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zh-CN" sz="2400" b="1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E</a:t>
                </a:r>
                <a:r>
                  <a:rPr lang="en-US" altLang="zh-CN" sz="24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2</a:t>
                </a:r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>
                <a:off x="6756" y="7343"/>
                <a:ext cx="3" cy="5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9140" y="7343"/>
                <a:ext cx="3" cy="5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11481" y="7319"/>
                <a:ext cx="3" cy="5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/>
              <p:cNvSpPr txBox="1"/>
              <p:nvPr/>
            </p:nvSpPr>
            <p:spPr>
              <a:xfrm>
                <a:off x="6247" y="7860"/>
                <a:ext cx="989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zh-CN" b="1" i="1" dirty="0">
                    <a:solidFill>
                      <a:srgbClr val="2C84F3"/>
                    </a:solidFill>
                    <a:ea typeface="华文楷体" panose="02010600040101010101" pitchFamily="2" charset="-122"/>
                    <a:sym typeface="+mn-ea"/>
                  </a:rPr>
                  <a:t>a&gt;c</a:t>
                </a: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8628" y="7872"/>
                <a:ext cx="1008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zh-CN" b="1" i="1" dirty="0" err="1">
                    <a:solidFill>
                      <a:srgbClr val="2C84F3"/>
                    </a:solidFill>
                    <a:ea typeface="华文楷体" panose="02010600040101010101" pitchFamily="2" charset="-122"/>
                    <a:sym typeface="+mn-ea"/>
                  </a:rPr>
                  <a:t>x+y</a:t>
                </a: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10571" y="7860"/>
                <a:ext cx="1734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:r>
                  <a:rPr lang="en-US" altLang="zh-CN" b="1" i="1" dirty="0">
                    <a:solidFill>
                      <a:srgbClr val="2C84F3"/>
                    </a:solidFill>
                    <a:ea typeface="华文楷体" panose="02010600040101010101" pitchFamily="2" charset="-122"/>
                    <a:sym typeface="+mn-ea"/>
                  </a:rPr>
                  <a:t>x-y+0.5</a:t>
                </a:r>
              </a:p>
            </p:txBody>
          </p:sp>
        </p:grpSp>
      </p:grpSp>
      <p:sp>
        <p:nvSpPr>
          <p:cNvPr id="52" name="文本框 51"/>
          <p:cNvSpPr txBox="1"/>
          <p:nvPr/>
        </p:nvSpPr>
        <p:spPr>
          <a:xfrm>
            <a:off x="274955" y="736600"/>
            <a:ext cx="749363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None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S→id :=</a:t>
            </a:r>
            <a:r>
              <a:rPr lang="en-US" altLang="zh-CN" sz="2400" b="1" dirty="0">
                <a:solidFill>
                  <a:srgbClr val="2C84F3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i="1" dirty="0">
                <a:solidFill>
                  <a:srgbClr val="2C84F3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{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E.next=newlable();</a:t>
            </a:r>
            <a:r>
              <a:rPr lang="en-US" altLang="zh-CN" sz="2400" b="1" i="1" dirty="0">
                <a:solidFill>
                  <a:srgbClr val="2C84F3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}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400" b="1" i="1" dirty="0">
                <a:solidFill>
                  <a:srgbClr val="2C84F3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{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lable(E.next);</a:t>
            </a:r>
            <a:endParaRPr lang="en-US" altLang="zh-CN" sz="2400" b="1" i="1" dirty="0">
              <a:solidFill>
                <a:srgbClr val="2C84F3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en-US" altLang="zh-CN" sz="2400" b="1" i="1" dirty="0">
                <a:solidFill>
                  <a:srgbClr val="2C84F3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	      p = lookup(id.lexeme); </a:t>
            </a:r>
          </a:p>
          <a:p>
            <a:pPr algn="l">
              <a:buClrTx/>
              <a:buSzTx/>
              <a:buNone/>
            </a:pPr>
            <a:r>
              <a:rPr lang="en-US" altLang="zh-CN" sz="2400" b="1" i="1" dirty="0">
                <a:solidFill>
                  <a:srgbClr val="2C84F3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	     if p == nil then error ;gen( p ‘=’ E.addr );}</a:t>
            </a:r>
          </a:p>
          <a:p>
            <a:pPr algn="l">
              <a:buClrTx/>
              <a:buSzTx/>
              <a:buNone/>
            </a:pPr>
            <a:r>
              <a:rPr lang="en-US" altLang="zh-CN" sz="2400">
                <a:sym typeface="+mn-ea"/>
              </a:rPr>
              <a:t>	</a:t>
            </a:r>
            <a:endParaRPr lang="zh-CN" altLang="en-US" sz="2400"/>
          </a:p>
        </p:txBody>
      </p:sp>
      <p:sp>
        <p:nvSpPr>
          <p:cNvPr id="53" name="文本框 52"/>
          <p:cNvSpPr txBox="1"/>
          <p:nvPr>
            <p:custDataLst>
              <p:tags r:id="rId1"/>
            </p:custDataLst>
          </p:nvPr>
        </p:nvSpPr>
        <p:spPr>
          <a:xfrm>
            <a:off x="4534535" y="3658870"/>
            <a:ext cx="14204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i="1" dirty="0">
                <a:solidFill>
                  <a:srgbClr val="2C84F3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E.next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=L</a:t>
            </a:r>
            <a:r>
              <a:rPr lang="en-US" altLang="zh-CN" sz="20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452120" y="2719070"/>
            <a:ext cx="6824980" cy="3426460"/>
            <a:chOff x="1631" y="3045"/>
            <a:chExt cx="10748" cy="5396"/>
          </a:xfrm>
        </p:grpSpPr>
        <p:sp>
          <p:nvSpPr>
            <p:cNvPr id="28" name="文本框 27"/>
            <p:cNvSpPr txBox="1"/>
            <p:nvPr/>
          </p:nvSpPr>
          <p:spPr>
            <a:xfrm>
              <a:off x="4424" y="6739"/>
              <a:ext cx="535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b="1" i="1" dirty="0">
                  <a:solidFill>
                    <a:srgbClr val="2C84F3"/>
                  </a:solidFill>
                  <a:ea typeface="华文楷体" panose="02010600040101010101" pitchFamily="2" charset="-122"/>
                  <a:sym typeface="+mn-ea"/>
                </a:rPr>
                <a:t>if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631" y="3045"/>
              <a:ext cx="10749" cy="5397"/>
              <a:chOff x="1556" y="3055"/>
              <a:chExt cx="10749" cy="5397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7092" y="3055"/>
                <a:ext cx="555" cy="7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zh-CN" sz="2400" b="1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S</a:t>
                </a:r>
              </a:p>
            </p:txBody>
          </p:sp>
          <p:cxnSp>
            <p:nvCxnSpPr>
              <p:cNvPr id="7" name="直接连接符 6"/>
              <p:cNvCxnSpPr>
                <a:stCxn id="6" idx="2"/>
              </p:cNvCxnSpPr>
              <p:nvPr/>
            </p:nvCxnSpPr>
            <p:spPr>
              <a:xfrm flipH="1">
                <a:off x="2208" y="3780"/>
                <a:ext cx="5162" cy="154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文本框 7"/>
              <p:cNvSpPr txBox="1"/>
              <p:nvPr/>
            </p:nvSpPr>
            <p:spPr>
              <a:xfrm>
                <a:off x="1556" y="5184"/>
                <a:ext cx="1267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:r>
                  <a:rPr lang="en-US" altLang="zh-CN" b="1" i="1" dirty="0">
                    <a:solidFill>
                      <a:srgbClr val="2C84F3"/>
                    </a:solidFill>
                    <a:ea typeface="华文楷体" panose="02010600040101010101" pitchFamily="2" charset="-122"/>
                    <a:sym typeface="+mn-ea"/>
                  </a:rPr>
                  <a:t>m := </a:t>
                </a:r>
              </a:p>
            </p:txBody>
          </p:sp>
          <p:cxnSp>
            <p:nvCxnSpPr>
              <p:cNvPr id="9" name="直接连接符 8"/>
              <p:cNvCxnSpPr>
                <a:stCxn id="6" idx="2"/>
              </p:cNvCxnSpPr>
              <p:nvPr/>
            </p:nvCxnSpPr>
            <p:spPr>
              <a:xfrm>
                <a:off x="7370" y="3780"/>
                <a:ext cx="2602" cy="1404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9636" y="5038"/>
                <a:ext cx="614" cy="72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E</a:t>
                </a:r>
                <a:endParaRPr lang="en-US" altLang="zh-CN" sz="2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 flipH="1">
                <a:off x="4704" y="5616"/>
                <a:ext cx="5268" cy="12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H="1">
                <a:off x="6828" y="5604"/>
                <a:ext cx="3180" cy="12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flipH="1">
                <a:off x="7728" y="5628"/>
                <a:ext cx="2256" cy="12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H="1">
                <a:off x="9156" y="5652"/>
                <a:ext cx="816" cy="12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9996" y="5652"/>
                <a:ext cx="36" cy="12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9972" y="5628"/>
                <a:ext cx="1512" cy="12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6492" y="6739"/>
                <a:ext cx="608" cy="7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zh-CN" sz="2400" b="1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B</a:t>
                </a: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7236" y="6727"/>
                <a:ext cx="1112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zh-CN" b="1" i="1" dirty="0">
                    <a:solidFill>
                      <a:srgbClr val="2C84F3"/>
                    </a:solidFill>
                    <a:ea typeface="华文楷体" panose="02010600040101010101" pitchFamily="2" charset="-122"/>
                    <a:sym typeface="+mn-ea"/>
                  </a:rPr>
                  <a:t>then</a:t>
                </a: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8807" y="6775"/>
                <a:ext cx="764" cy="7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zh-CN" sz="2400" b="1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E</a:t>
                </a:r>
                <a:r>
                  <a:rPr lang="en-US" altLang="zh-CN" sz="24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9456" y="6739"/>
                <a:ext cx="1115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zh-CN" b="1" i="1" dirty="0">
                    <a:solidFill>
                      <a:srgbClr val="2C84F3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else </a:t>
                </a: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11149" y="6720"/>
                <a:ext cx="764" cy="7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zh-CN" sz="2400" b="1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E</a:t>
                </a:r>
                <a:r>
                  <a:rPr lang="en-US" altLang="zh-CN" sz="24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2</a:t>
                </a:r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>
                <a:off x="6756" y="7343"/>
                <a:ext cx="3" cy="5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9140" y="7343"/>
                <a:ext cx="3" cy="5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11481" y="7319"/>
                <a:ext cx="3" cy="5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/>
              <p:cNvSpPr txBox="1"/>
              <p:nvPr/>
            </p:nvSpPr>
            <p:spPr>
              <a:xfrm>
                <a:off x="6247" y="7860"/>
                <a:ext cx="989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zh-CN" b="1" i="1" dirty="0">
                    <a:solidFill>
                      <a:srgbClr val="2C84F3"/>
                    </a:solidFill>
                    <a:ea typeface="华文楷体" panose="02010600040101010101" pitchFamily="2" charset="-122"/>
                    <a:sym typeface="+mn-ea"/>
                  </a:rPr>
                  <a:t>a&gt;c</a:t>
                </a: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8628" y="7872"/>
                <a:ext cx="1008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zh-CN" b="1" i="1" dirty="0" err="1">
                    <a:solidFill>
                      <a:srgbClr val="2C84F3"/>
                    </a:solidFill>
                    <a:ea typeface="华文楷体" panose="02010600040101010101" pitchFamily="2" charset="-122"/>
                    <a:sym typeface="+mn-ea"/>
                  </a:rPr>
                  <a:t>x+y</a:t>
                </a: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10571" y="7860"/>
                <a:ext cx="1734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:r>
                  <a:rPr lang="en-US" altLang="zh-CN" b="1" i="1" dirty="0">
                    <a:solidFill>
                      <a:srgbClr val="2C84F3"/>
                    </a:solidFill>
                    <a:ea typeface="华文楷体" panose="02010600040101010101" pitchFamily="2" charset="-122"/>
                    <a:sym typeface="+mn-ea"/>
                  </a:rPr>
                  <a:t>x-y+0.5</a:t>
                </a:r>
              </a:p>
            </p:txBody>
          </p:sp>
        </p:grpSp>
      </p:grpSp>
      <p:sp>
        <p:nvSpPr>
          <p:cNvPr id="18" name="文本框 17"/>
          <p:cNvSpPr txBox="1"/>
          <p:nvPr/>
        </p:nvSpPr>
        <p:spPr>
          <a:xfrm>
            <a:off x="90805" y="739775"/>
            <a:ext cx="587248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E→if </a:t>
            </a:r>
            <a:r>
              <a:rPr lang="en-US" altLang="zh-CN" sz="2000" b="1" i="1" dirty="0">
                <a:solidFill>
                  <a:srgbClr val="2C84F3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{ B.true = newlabel(); B.false = newlabel(); }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B </a:t>
            </a:r>
          </a:p>
          <a:p>
            <a:pPr algn="l">
              <a:buClrTx/>
              <a:buSzTx/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       then </a:t>
            </a:r>
            <a:r>
              <a:rPr lang="en-US" altLang="zh-CN" sz="2000" b="1" i="1" dirty="0">
                <a:solidFill>
                  <a:srgbClr val="2C84F3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{ label(B.true); E</a:t>
            </a:r>
            <a:r>
              <a:rPr lang="en-US" altLang="zh-CN" sz="2000" b="1" i="1" baseline="-25000" dirty="0">
                <a:solidFill>
                  <a:srgbClr val="2C84F3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000" b="1" i="1" dirty="0">
                <a:solidFill>
                  <a:srgbClr val="2C84F3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.next = E.next; }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0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000" b="1" i="1" dirty="0">
                <a:solidFill>
                  <a:srgbClr val="2C84F3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{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E.addr=E</a:t>
            </a:r>
            <a:r>
              <a:rPr lang="en-US" altLang="zh-CN" sz="20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.addr;</a:t>
            </a:r>
            <a:r>
              <a:rPr lang="en-US" altLang="zh-CN" sz="2000" b="1" i="1" dirty="0">
                <a:solidFill>
                  <a:srgbClr val="2C84F3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gen( ‘goto’ E.next ) }</a:t>
            </a:r>
          </a:p>
          <a:p>
            <a:pPr algn="l">
              <a:buClrTx/>
              <a:buSzTx/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       else  </a:t>
            </a:r>
            <a:r>
              <a:rPr lang="en-US" altLang="zh-CN" sz="2000" b="1" i="1" dirty="0">
                <a:solidFill>
                  <a:srgbClr val="2C84F3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{ label(B.false); E</a:t>
            </a:r>
            <a:r>
              <a:rPr lang="en-US" altLang="zh-CN" sz="2000" b="1" i="1" baseline="-25000" dirty="0">
                <a:solidFill>
                  <a:srgbClr val="2C84F3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000" b="1" i="1" dirty="0">
                <a:solidFill>
                  <a:srgbClr val="2C84F3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.next = E.next; }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0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en-US" altLang="zh-CN" sz="2000" b="1" i="1" dirty="0">
                <a:solidFill>
                  <a:srgbClr val="2C84F3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	{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E.addr=E</a:t>
            </a:r>
            <a:r>
              <a:rPr lang="en-US" altLang="zh-CN" sz="20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.addr;</a:t>
            </a:r>
            <a:r>
              <a:rPr lang="en-US" altLang="zh-CN" sz="2000" b="1" i="1" dirty="0">
                <a:solidFill>
                  <a:srgbClr val="2C84F3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}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398645" y="4023995"/>
            <a:ext cx="115608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E.next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=L</a:t>
            </a:r>
            <a:r>
              <a:rPr lang="en-US" altLang="zh-CN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endParaRPr lang="zh-CN" altLang="en-US" dirty="0"/>
          </a:p>
        </p:txBody>
      </p:sp>
      <p:sp>
        <p:nvSpPr>
          <p:cNvPr id="20" name="文本框 19"/>
          <p:cNvSpPr txBox="1"/>
          <p:nvPr>
            <p:custDataLst>
              <p:tags r:id="rId1"/>
            </p:custDataLst>
          </p:nvPr>
        </p:nvSpPr>
        <p:spPr>
          <a:xfrm>
            <a:off x="2625090" y="5153025"/>
            <a:ext cx="11747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B.true=L</a:t>
            </a:r>
            <a:r>
              <a:rPr lang="en-US" altLang="zh-CN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618740" y="5419090"/>
            <a:ext cx="11811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B.false=L</a:t>
            </a:r>
            <a:r>
              <a:rPr lang="en-US" altLang="zh-CN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3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050665" y="5277485"/>
            <a:ext cx="1217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.next=L</a:t>
            </a:r>
            <a:r>
              <a:rPr lang="en-US" altLang="zh-CN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endParaRPr lang="zh-CN" altLang="en-US"/>
          </a:p>
        </p:txBody>
      </p:sp>
      <p:grpSp>
        <p:nvGrpSpPr>
          <p:cNvPr id="60" name="组合 59"/>
          <p:cNvGrpSpPr/>
          <p:nvPr/>
        </p:nvGrpSpPr>
        <p:grpSpPr>
          <a:xfrm>
            <a:off x="6068060" y="451485"/>
            <a:ext cx="2715895" cy="3334385"/>
            <a:chOff x="9556" y="711"/>
            <a:chExt cx="4277" cy="5251"/>
          </a:xfrm>
        </p:grpSpPr>
        <p:sp>
          <p:nvSpPr>
            <p:cNvPr id="23" name="文本框 22"/>
            <p:cNvSpPr txBox="1"/>
            <p:nvPr/>
          </p:nvSpPr>
          <p:spPr>
            <a:xfrm>
              <a:off x="9556" y="1165"/>
              <a:ext cx="4277" cy="4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  a&gt;c goto L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goto L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= x + y</a:t>
              </a: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goto L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 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= x - y</a:t>
              </a:r>
              <a:endPara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= t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+0.5</a:t>
              </a:r>
              <a:endPara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 = t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</a:p>
          </p:txBody>
        </p:sp>
        <p:sp>
          <p:nvSpPr>
            <p:cNvPr id="29" name="椭圆 28"/>
            <p:cNvSpPr/>
            <p:nvPr/>
          </p:nvSpPr>
          <p:spPr>
            <a:xfrm>
              <a:off x="12720" y="1291"/>
              <a:ext cx="571" cy="571"/>
            </a:xfrm>
            <a:prstGeom prst="ellipse">
              <a:avLst/>
            </a:prstGeom>
            <a:noFill/>
            <a:ln>
              <a:solidFill>
                <a:srgbClr val="2C84F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1330" y="1823"/>
              <a:ext cx="1276" cy="629"/>
              <a:chOff x="11945" y="6154"/>
              <a:chExt cx="899" cy="443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11945" y="6193"/>
                <a:ext cx="404" cy="404"/>
              </a:xfrm>
              <a:prstGeom prst="ellipse">
                <a:avLst/>
              </a:prstGeom>
              <a:noFill/>
              <a:ln>
                <a:solidFill>
                  <a:srgbClr val="2C84F3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2359" y="6154"/>
                <a:ext cx="485" cy="40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 dirty="0">
                    <a:solidFill>
                      <a:srgbClr val="2C84F3"/>
                    </a:solidFill>
                    <a:ea typeface="华文楷体" panose="02010600040101010101" pitchFamily="2" charset="-122"/>
                    <a:sym typeface="+mn-ea"/>
                  </a:rPr>
                  <a:t>5</a:t>
                </a: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11303" y="2937"/>
              <a:ext cx="1302" cy="657"/>
              <a:chOff x="11945" y="6154"/>
              <a:chExt cx="899" cy="453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11945" y="6193"/>
                <a:ext cx="414" cy="414"/>
              </a:xfrm>
              <a:prstGeom prst="ellipse">
                <a:avLst/>
              </a:prstGeom>
              <a:noFill/>
              <a:ln>
                <a:solidFill>
                  <a:srgbClr val="2C84F3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2359" y="6154"/>
                <a:ext cx="485" cy="4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 dirty="0">
                    <a:solidFill>
                      <a:srgbClr val="2C84F3"/>
                    </a:solidFill>
                    <a:ea typeface="华文楷体" panose="02010600040101010101" pitchFamily="2" charset="-122"/>
                    <a:sym typeface="+mn-ea"/>
                  </a:rPr>
                  <a:t>7</a:t>
                </a:r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12969" y="711"/>
              <a:ext cx="485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dirty="0">
                  <a:solidFill>
                    <a:srgbClr val="2C84F3"/>
                  </a:solidFill>
                  <a:ea typeface="华文楷体" panose="02010600040101010101" pitchFamily="2" charset="-122"/>
                  <a:sym typeface="+mn-ea"/>
                </a:rPr>
                <a:t>3</a:t>
              </a:r>
              <a:endParaRPr lang="zh-CN" altLang="en-US"/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5468620" y="5277485"/>
            <a:ext cx="1217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.next=L</a:t>
            </a:r>
            <a:r>
              <a:rPr lang="en-US" altLang="zh-CN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>
            <a:off x="1202055" y="1152525"/>
            <a:ext cx="2715895" cy="3334385"/>
            <a:chOff x="9556" y="711"/>
            <a:chExt cx="4277" cy="5251"/>
          </a:xfrm>
        </p:grpSpPr>
        <p:sp>
          <p:nvSpPr>
            <p:cNvPr id="23" name="文本框 22"/>
            <p:cNvSpPr txBox="1"/>
            <p:nvPr/>
          </p:nvSpPr>
          <p:spPr>
            <a:xfrm>
              <a:off x="9556" y="1165"/>
              <a:ext cx="4277" cy="4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  a&gt;c goto L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goto L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= x + y</a:t>
              </a: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goto L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 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= x - y</a:t>
              </a:r>
              <a:endPara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= t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+0.5</a:t>
              </a:r>
              <a:endPara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 = t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</a:p>
          </p:txBody>
        </p:sp>
        <p:sp>
          <p:nvSpPr>
            <p:cNvPr id="29" name="椭圆 28"/>
            <p:cNvSpPr/>
            <p:nvPr/>
          </p:nvSpPr>
          <p:spPr>
            <a:xfrm>
              <a:off x="12720" y="1291"/>
              <a:ext cx="571" cy="571"/>
            </a:xfrm>
            <a:prstGeom prst="ellipse">
              <a:avLst/>
            </a:prstGeom>
            <a:noFill/>
            <a:ln>
              <a:solidFill>
                <a:srgbClr val="2C84F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1330" y="1823"/>
              <a:ext cx="1276" cy="629"/>
              <a:chOff x="11945" y="6154"/>
              <a:chExt cx="899" cy="443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11945" y="6193"/>
                <a:ext cx="404" cy="404"/>
              </a:xfrm>
              <a:prstGeom prst="ellipse">
                <a:avLst/>
              </a:prstGeom>
              <a:noFill/>
              <a:ln>
                <a:solidFill>
                  <a:srgbClr val="2C84F3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2359" y="6154"/>
                <a:ext cx="485" cy="40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 dirty="0">
                    <a:solidFill>
                      <a:srgbClr val="2C84F3"/>
                    </a:solidFill>
                    <a:ea typeface="华文楷体" panose="02010600040101010101" pitchFamily="2" charset="-122"/>
                    <a:sym typeface="+mn-ea"/>
                  </a:rPr>
                  <a:t>5</a:t>
                </a: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11303" y="2937"/>
              <a:ext cx="1302" cy="657"/>
              <a:chOff x="11945" y="6154"/>
              <a:chExt cx="899" cy="453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11945" y="6193"/>
                <a:ext cx="414" cy="414"/>
              </a:xfrm>
              <a:prstGeom prst="ellipse">
                <a:avLst/>
              </a:prstGeom>
              <a:noFill/>
              <a:ln>
                <a:solidFill>
                  <a:srgbClr val="2C84F3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2359" y="6154"/>
                <a:ext cx="485" cy="4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 dirty="0">
                    <a:solidFill>
                      <a:srgbClr val="2C84F3"/>
                    </a:solidFill>
                    <a:ea typeface="华文楷体" panose="02010600040101010101" pitchFamily="2" charset="-122"/>
                    <a:sym typeface="+mn-ea"/>
                  </a:rPr>
                  <a:t>7</a:t>
                </a:r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12969" y="711"/>
              <a:ext cx="485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dirty="0">
                  <a:solidFill>
                    <a:srgbClr val="2C84F3"/>
                  </a:solidFill>
                  <a:ea typeface="华文楷体" panose="02010600040101010101" pitchFamily="2" charset="-122"/>
                  <a:sym typeface="+mn-ea"/>
                </a:rPr>
                <a:t>3</a:t>
              </a:r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314825" y="1520825"/>
            <a:ext cx="373570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j&gt; , a , c , 3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sz="2400" b="1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   ,  - , - , 5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sz="2400" b="1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 , x , y , t</a:t>
            </a:r>
            <a:r>
              <a:rPr lang="en-US" altLang="zh-CN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   ,  - , - , 7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sz="2400" b="1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 - 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 x , y , t</a:t>
            </a:r>
            <a:r>
              <a:rPr lang="en-US" altLang="zh-CN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,  t</a:t>
            </a:r>
            <a:r>
              <a:rPr lang="en-US" altLang="zh-CN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,0.5, t</a:t>
            </a:r>
            <a:r>
              <a:rPr lang="en-US" altLang="zh-CN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7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 =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,  t</a:t>
            </a:r>
            <a:r>
              <a:rPr lang="en-US" altLang="zh-CN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- ,m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18816102411_1_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18819386301_1_1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653</Words>
  <Application>Microsoft Office PowerPoint</Application>
  <PresentationFormat>全屏显示(4:3)</PresentationFormat>
  <Paragraphs>108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Calibri</vt:lpstr>
      <vt:lpstr>Tahoma</vt:lpstr>
      <vt:lpstr>Times New Roman</vt:lpstr>
      <vt:lpstr>Wingdings</vt:lpstr>
      <vt:lpstr>Blends</vt:lpstr>
      <vt:lpstr>习题13.6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</dc:creator>
  <cp:lastModifiedBy>Y BK</cp:lastModifiedBy>
  <cp:revision>206</cp:revision>
  <cp:lastPrinted>2020-01-12T02:45:00Z</cp:lastPrinted>
  <dcterms:created xsi:type="dcterms:W3CDTF">2016-09-11T10:44:00Z</dcterms:created>
  <dcterms:modified xsi:type="dcterms:W3CDTF">2021-04-19T12:11:30Z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C38B4A1EFECF43E6B9942BF19AE8E483</vt:lpwstr>
  </property>
  <property fmtid="{D5CDD505-2E9C-101B-9397-08002B2CF9AE}" pid="3" name="KSOProductBuildVer">
    <vt:lpwstr>2052-11.1.0.10356</vt:lpwstr>
  </property>
</Properties>
</file>