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2" r:id="rId4"/>
    <p:sldId id="413" r:id="rId5"/>
    <p:sldId id="415" r:id="rId6"/>
    <p:sldId id="416" r:id="rId7"/>
    <p:sldId id="417" r:id="rId8"/>
    <p:sldId id="419" r:id="rId9"/>
    <p:sldId id="421" r:id="rId10"/>
    <p:sldId id="41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04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85445" y="151765"/>
            <a:ext cx="5461635" cy="1335405"/>
          </a:xfrm>
        </p:spPr>
        <p:txBody>
          <a:bodyPr/>
          <a:p>
            <a:r>
              <a:rPr lang="zh-CN" altLang="zh-CN"/>
              <a:t>习题</a:t>
            </a:r>
            <a:r>
              <a:rPr lang="en-US" altLang="zh-CN"/>
              <a:t>13.1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10" y="1931035"/>
            <a:ext cx="8296275" cy="23025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94205" y="290830"/>
            <a:ext cx="7752080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S -&gt; for (S1; B; S2) S3   </a:t>
            </a:r>
            <a:endParaRPr lang="zh-CN" altLang="en-US" sz="2800"/>
          </a:p>
          <a:p>
            <a:r>
              <a:rPr lang="zh-CN" altLang="en-US" sz="2800"/>
              <a:t>                          </a:t>
            </a:r>
            <a:r>
              <a:rPr lang="en-US" altLang="zh-CN" sz="2800"/>
              <a:t>{ </a:t>
            </a:r>
            <a:r>
              <a:rPr lang="zh-CN" altLang="en-US" sz="2800"/>
              <a:t>S1.next = newlabel()</a:t>
            </a:r>
            <a:r>
              <a:rPr lang="en-US" altLang="zh-CN" sz="2800"/>
              <a:t>;</a:t>
            </a:r>
            <a:endParaRPr lang="zh-CN" altLang="en-US" sz="2800"/>
          </a:p>
          <a:p>
            <a:r>
              <a:rPr lang="zh-CN" altLang="en-US" sz="2800"/>
              <a:t>                            B.true = newlabel()</a:t>
            </a:r>
            <a:r>
              <a:rPr lang="en-US" altLang="zh-CN" sz="2800"/>
              <a:t>;</a:t>
            </a:r>
            <a:endParaRPr lang="zh-CN" altLang="en-US" sz="2800"/>
          </a:p>
          <a:p>
            <a:r>
              <a:rPr lang="zh-CN" altLang="en-US" sz="2800"/>
              <a:t>                            B.false = S.next</a:t>
            </a:r>
            <a:r>
              <a:rPr lang="en-US" altLang="zh-CN" sz="2800"/>
              <a:t>;</a:t>
            </a:r>
            <a:endParaRPr lang="zh-CN" altLang="en-US" sz="2800"/>
          </a:p>
          <a:p>
            <a:r>
              <a:rPr lang="zh-CN" altLang="en-US" sz="2800"/>
              <a:t>                            S2.next = S1.next</a:t>
            </a:r>
            <a:r>
              <a:rPr lang="en-US" altLang="zh-CN" sz="2800"/>
              <a:t>;</a:t>
            </a:r>
            <a:endParaRPr lang="zh-CN" altLang="en-US" sz="2800"/>
          </a:p>
          <a:p>
            <a:r>
              <a:rPr lang="zh-CN" altLang="en-US" sz="2800"/>
              <a:t>                            S3.next = newlabel()</a:t>
            </a:r>
            <a:r>
              <a:rPr lang="en-US" altLang="zh-CN" sz="2800"/>
              <a:t>;</a:t>
            </a:r>
            <a:endParaRPr lang="zh-CN" altLang="en-US" sz="2800"/>
          </a:p>
          <a:p>
            <a:r>
              <a:rPr lang="zh-CN" altLang="en-US" sz="2800"/>
              <a:t>                            S.code = S1.code</a:t>
            </a:r>
            <a:endParaRPr lang="zh-CN" altLang="en-US" sz="2800"/>
          </a:p>
          <a:p>
            <a:r>
              <a:rPr lang="zh-CN" altLang="en-US" sz="2800"/>
              <a:t>                                || lable(S1.next) || B.code</a:t>
            </a:r>
            <a:endParaRPr lang="zh-CN" altLang="en-US" sz="2800"/>
          </a:p>
          <a:p>
            <a:r>
              <a:rPr lang="zh-CN" altLang="en-US" sz="2800"/>
              <a:t>                                || lable(B.true) || S3.code</a:t>
            </a:r>
            <a:endParaRPr lang="zh-CN" altLang="en-US" sz="2800"/>
          </a:p>
          <a:p>
            <a:r>
              <a:rPr lang="zh-CN" altLang="en-US" sz="2800"/>
              <a:t>                                || label(S3.next) || S2.code</a:t>
            </a:r>
            <a:endParaRPr lang="zh-CN" altLang="en-US" sz="2800"/>
          </a:p>
          <a:p>
            <a:r>
              <a:rPr lang="zh-CN" altLang="en-US" sz="2800"/>
              <a:t>                                || gen('goto', S1.next)</a:t>
            </a:r>
            <a:r>
              <a:rPr lang="en-US" altLang="zh-CN" sz="2800"/>
              <a:t>; }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351790" y="5121910"/>
            <a:ext cx="114890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赋值语句翻译的主要任务是生成对表达式求值的三地址码；因此为文法中的五个非终结符</a:t>
            </a:r>
            <a:r>
              <a:rPr lang="en-US" altLang="zh-CN"/>
              <a:t>S</a:t>
            </a:r>
            <a:r>
              <a:rPr lang="zh-CN" altLang="en-US"/>
              <a:t>，</a:t>
            </a:r>
            <a:r>
              <a:rPr lang="en-US" altLang="zh-CN"/>
              <a:t>S1</a:t>
            </a:r>
            <a:r>
              <a:rPr lang="zh-CN" altLang="en-US"/>
              <a:t>，</a:t>
            </a:r>
            <a:r>
              <a:rPr lang="en-US" altLang="zh-CN"/>
              <a:t>S2</a:t>
            </a:r>
            <a:r>
              <a:rPr lang="zh-CN" altLang="en-US"/>
              <a:t>，</a:t>
            </a:r>
            <a:r>
              <a:rPr lang="en-US" altLang="zh-CN"/>
              <a:t>S3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分别设置了综合属性</a:t>
            </a:r>
            <a:r>
              <a:rPr lang="en-US" altLang="zh-CN"/>
              <a:t>code</a:t>
            </a:r>
            <a:r>
              <a:rPr lang="zh-CN" altLang="en-US"/>
              <a:t>，用来表示这</a:t>
            </a:r>
            <a:r>
              <a:rPr lang="en-US" altLang="zh-CN"/>
              <a:t>5</a:t>
            </a:r>
            <a:r>
              <a:rPr lang="zh-CN" altLang="en-US"/>
              <a:t>个文法符号对应的三地址码；</a:t>
            </a:r>
            <a:endParaRPr lang="zh-CN" altLang="en-US"/>
          </a:p>
          <a:p>
            <a:r>
              <a:rPr lang="en-US" altLang="zh-CN">
                <a:solidFill>
                  <a:srgbClr val="0070C0"/>
                </a:solidFill>
              </a:rPr>
              <a:t>newlabel()</a:t>
            </a:r>
            <a:r>
              <a:rPr lang="zh-CN" altLang="en-US">
                <a:solidFill>
                  <a:srgbClr val="0070C0"/>
                </a:solidFill>
              </a:rPr>
              <a:t>函数：</a:t>
            </a:r>
            <a:r>
              <a:rPr lang="zh-CN" altLang="en-US"/>
              <a:t>无参数，生成一个用于存放标号的新的临时变量</a:t>
            </a:r>
            <a:r>
              <a:rPr lang="en-US" altLang="zh-CN"/>
              <a:t>L</a:t>
            </a:r>
            <a:r>
              <a:rPr lang="zh-CN" altLang="en-US"/>
              <a:t>，并返回变量地址</a:t>
            </a:r>
            <a:endParaRPr lang="zh-CN" altLang="en-US"/>
          </a:p>
          <a:p>
            <a:r>
              <a:rPr lang="en-US" altLang="zh-CN">
                <a:solidFill>
                  <a:srgbClr val="0070C0"/>
                </a:solidFill>
              </a:rPr>
              <a:t>gen(code)</a:t>
            </a:r>
            <a:r>
              <a:rPr lang="zh-CN" altLang="en-US">
                <a:solidFill>
                  <a:srgbClr val="0070C0"/>
                </a:solidFill>
              </a:rPr>
              <a:t>函数：</a:t>
            </a:r>
            <a:r>
              <a:rPr lang="zh-CN" altLang="en-US"/>
              <a:t>参数</a:t>
            </a:r>
            <a:r>
              <a:rPr lang="en-US" altLang="zh-CN"/>
              <a:t>code</a:t>
            </a:r>
            <a:r>
              <a:rPr lang="zh-CN" altLang="en-US"/>
              <a:t>，</a:t>
            </a:r>
            <a:r>
              <a:rPr lang="zh-CN" altLang="en-US"/>
              <a:t>生成三地址指令</a:t>
            </a:r>
            <a:r>
              <a:rPr lang="en-US" altLang="zh-CN"/>
              <a:t>code</a:t>
            </a:r>
            <a:endParaRPr lang="en-US" altLang="zh-CN"/>
          </a:p>
          <a:p>
            <a:r>
              <a:rPr lang="zh-CN" altLang="en-US"/>
              <a:t>语义动作主要就是计算非终结符的属性值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7505" y="896620"/>
            <a:ext cx="688276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S -&gt; for (S1; B; S2) S3   </a:t>
            </a:r>
            <a:endParaRPr lang="zh-CN" altLang="en-US" sz="2400"/>
          </a:p>
          <a:p>
            <a:r>
              <a:rPr lang="zh-CN" altLang="en-US" sz="2400"/>
              <a:t>                          </a:t>
            </a:r>
            <a:r>
              <a:rPr lang="en-US" altLang="zh-CN" sz="2400"/>
              <a:t>{ </a:t>
            </a:r>
            <a:r>
              <a:rPr lang="zh-CN" altLang="en-US" sz="2400">
                <a:solidFill>
                  <a:srgbClr val="0070C0"/>
                </a:solidFill>
              </a:rPr>
              <a:t>S1.next = newlabel()</a:t>
            </a:r>
            <a:r>
              <a:rPr lang="en-US" altLang="zh-CN" sz="2400">
                <a:solidFill>
                  <a:srgbClr val="0070C0"/>
                </a:solidFill>
              </a:rPr>
              <a:t>;</a:t>
            </a:r>
            <a:endParaRPr lang="zh-CN" altLang="en-US" sz="2400"/>
          </a:p>
          <a:p>
            <a:r>
              <a:rPr lang="zh-CN" altLang="en-US" sz="2400"/>
              <a:t>                            B.true = newlabel()</a:t>
            </a:r>
            <a:r>
              <a:rPr lang="en-US" altLang="zh-CN" sz="2400"/>
              <a:t>;</a:t>
            </a:r>
            <a:endParaRPr lang="zh-CN" altLang="en-US" sz="2400"/>
          </a:p>
          <a:p>
            <a:r>
              <a:rPr lang="zh-CN" altLang="en-US" sz="2400"/>
              <a:t>                            B.false = S.next</a:t>
            </a:r>
            <a:r>
              <a:rPr lang="en-US" altLang="zh-CN" sz="2400"/>
              <a:t>;</a:t>
            </a:r>
            <a:endParaRPr lang="zh-CN" altLang="en-US" sz="2400"/>
          </a:p>
          <a:p>
            <a:r>
              <a:rPr lang="zh-CN" altLang="en-US" sz="2400"/>
              <a:t>                            S2.next = S1.next</a:t>
            </a:r>
            <a:r>
              <a:rPr lang="en-US" altLang="zh-CN" sz="2400"/>
              <a:t>;</a:t>
            </a:r>
            <a:endParaRPr lang="zh-CN" altLang="en-US" sz="2400"/>
          </a:p>
          <a:p>
            <a:r>
              <a:rPr lang="zh-CN" altLang="en-US" sz="2400"/>
              <a:t>                            S3.next = newlabel()</a:t>
            </a:r>
            <a:r>
              <a:rPr lang="en-US" altLang="zh-CN" sz="2400"/>
              <a:t>;</a:t>
            </a:r>
            <a:endParaRPr lang="zh-CN" altLang="en-US" sz="2400"/>
          </a:p>
          <a:p>
            <a:r>
              <a:rPr lang="zh-CN" altLang="en-US" sz="2400"/>
              <a:t>                            S.code = S1.code</a:t>
            </a:r>
            <a:endParaRPr lang="zh-CN" altLang="en-US" sz="2400"/>
          </a:p>
          <a:p>
            <a:r>
              <a:rPr lang="zh-CN" altLang="en-US" sz="2400"/>
              <a:t>                                || lable(S1.next) || B.code</a:t>
            </a:r>
            <a:endParaRPr lang="zh-CN" altLang="en-US" sz="2400"/>
          </a:p>
          <a:p>
            <a:r>
              <a:rPr lang="zh-CN" altLang="en-US" sz="2400"/>
              <a:t>                                || lable(B.true) || S3.code</a:t>
            </a:r>
            <a:endParaRPr lang="zh-CN" altLang="en-US" sz="2400"/>
          </a:p>
          <a:p>
            <a:r>
              <a:rPr lang="zh-CN" altLang="en-US" sz="2400"/>
              <a:t>                                || label(S3.next) || S2.code</a:t>
            </a:r>
            <a:endParaRPr lang="zh-CN" altLang="en-US" sz="2400"/>
          </a:p>
          <a:p>
            <a:r>
              <a:rPr lang="zh-CN" altLang="en-US" sz="2400"/>
              <a:t>                                || gen('goto', S1.next)</a:t>
            </a:r>
            <a:r>
              <a:rPr lang="en-US" altLang="zh-CN" sz="2400"/>
              <a:t>; }</a:t>
            </a:r>
            <a:endParaRPr lang="en-US" altLang="zh-CN" sz="2400"/>
          </a:p>
        </p:txBody>
      </p:sp>
      <p:sp>
        <p:nvSpPr>
          <p:cNvPr id="3" name="圆角矩形标注 2"/>
          <p:cNvSpPr/>
          <p:nvPr/>
        </p:nvSpPr>
        <p:spPr>
          <a:xfrm>
            <a:off x="7108825" y="1136650"/>
            <a:ext cx="4065905" cy="1521460"/>
          </a:xfrm>
          <a:prstGeom prst="wedgeRoundRectCallout">
            <a:avLst>
              <a:gd name="adj1" fmla="val -83843"/>
              <a:gd name="adj2" fmla="val -26001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调用</a:t>
            </a:r>
            <a:r>
              <a:rPr lang="en-US" altLang="zh-CN"/>
              <a:t>newlabel()</a:t>
            </a:r>
            <a:r>
              <a:rPr lang="zh-CN" altLang="en-US"/>
              <a:t>函数，生成一个用于寻访标号的临时变量</a:t>
            </a:r>
            <a:r>
              <a:rPr lang="en-US" altLang="zh-CN"/>
              <a:t>L</a:t>
            </a:r>
            <a:r>
              <a:rPr lang="zh-CN" altLang="en-US"/>
              <a:t>，返回变量地址，并将返回地址赋给</a:t>
            </a:r>
            <a:r>
              <a:rPr lang="en-US" altLang="zh-CN"/>
              <a:t>S1.next</a:t>
            </a:r>
            <a:r>
              <a:rPr lang="zh-CN" altLang="en-US"/>
              <a:t>， 变量</a:t>
            </a:r>
            <a:r>
              <a:rPr lang="en-US" altLang="zh-CN"/>
              <a:t>L</a:t>
            </a:r>
            <a:r>
              <a:rPr lang="zh-CN" altLang="en-US"/>
              <a:t>中将存放</a:t>
            </a:r>
            <a:r>
              <a:rPr lang="zh-CN" altLang="en-US">
                <a:sym typeface="+mn-ea"/>
              </a:rPr>
              <a:t>紧跟在</a:t>
            </a:r>
            <a:r>
              <a:rPr lang="en-US" altLang="zh-CN">
                <a:sym typeface="+mn-ea"/>
              </a:rPr>
              <a:t>S1</a:t>
            </a:r>
            <a:r>
              <a:rPr lang="zh-CN" altLang="en-US">
                <a:sym typeface="+mn-ea"/>
              </a:rPr>
              <a:t>代码之后的指令的标号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7505" y="440690"/>
            <a:ext cx="688276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S -&gt; for (S1; B; S2) S3   </a:t>
            </a:r>
            <a:endParaRPr lang="zh-CN" altLang="en-US" sz="2400"/>
          </a:p>
          <a:p>
            <a:r>
              <a:rPr lang="zh-CN" altLang="en-US" sz="2400"/>
              <a:t>                          </a:t>
            </a:r>
            <a:r>
              <a:rPr lang="en-US" altLang="zh-CN" sz="2400"/>
              <a:t>{ </a:t>
            </a:r>
            <a:r>
              <a:rPr lang="zh-CN" altLang="en-US" sz="2400">
                <a:solidFill>
                  <a:schemeClr val="tx1"/>
                </a:solidFill>
              </a:rPr>
              <a:t>S1.next = newlabel()</a:t>
            </a:r>
            <a:r>
              <a:rPr lang="en-US" altLang="zh-CN" sz="2400">
                <a:solidFill>
                  <a:schemeClr val="tx1"/>
                </a:solidFill>
              </a:rPr>
              <a:t>;</a:t>
            </a:r>
            <a:endParaRPr lang="zh-CN" altLang="en-US" sz="2400"/>
          </a:p>
          <a:p>
            <a:r>
              <a:rPr lang="zh-CN" altLang="en-US" sz="2400"/>
              <a:t>                            </a:t>
            </a:r>
            <a:r>
              <a:rPr lang="zh-CN" altLang="en-US" sz="2400">
                <a:solidFill>
                  <a:srgbClr val="0070C0"/>
                </a:solidFill>
              </a:rPr>
              <a:t>B.true = newlabel()</a:t>
            </a:r>
            <a:r>
              <a:rPr lang="en-US" altLang="zh-CN" sz="2400">
                <a:solidFill>
                  <a:srgbClr val="0070C0"/>
                </a:solidFill>
              </a:rPr>
              <a:t>;</a:t>
            </a:r>
            <a:endParaRPr lang="zh-CN" altLang="en-US" sz="2400"/>
          </a:p>
          <a:p>
            <a:r>
              <a:rPr lang="zh-CN" altLang="en-US" sz="2400"/>
              <a:t>                            B.false = S.next</a:t>
            </a:r>
            <a:r>
              <a:rPr lang="en-US" altLang="zh-CN" sz="2400"/>
              <a:t>;</a:t>
            </a:r>
            <a:endParaRPr lang="zh-CN" altLang="en-US" sz="2400"/>
          </a:p>
          <a:p>
            <a:r>
              <a:rPr lang="zh-CN" altLang="en-US" sz="2400"/>
              <a:t>                            S2.next = S1.next</a:t>
            </a:r>
            <a:r>
              <a:rPr lang="en-US" altLang="zh-CN" sz="2400"/>
              <a:t>;</a:t>
            </a:r>
            <a:endParaRPr lang="zh-CN" altLang="en-US" sz="2400"/>
          </a:p>
          <a:p>
            <a:r>
              <a:rPr lang="zh-CN" altLang="en-US" sz="2400"/>
              <a:t>                            S3.next = newlabel()</a:t>
            </a:r>
            <a:r>
              <a:rPr lang="en-US" altLang="zh-CN" sz="2400"/>
              <a:t>;</a:t>
            </a:r>
            <a:endParaRPr lang="zh-CN" altLang="en-US" sz="2400"/>
          </a:p>
          <a:p>
            <a:r>
              <a:rPr lang="zh-CN" altLang="en-US" sz="2400"/>
              <a:t>                            S.code = S1.code</a:t>
            </a:r>
            <a:endParaRPr lang="zh-CN" altLang="en-US" sz="2400"/>
          </a:p>
          <a:p>
            <a:r>
              <a:rPr lang="zh-CN" altLang="en-US" sz="2400"/>
              <a:t>                                || lable(S1.next) || B.code</a:t>
            </a:r>
            <a:endParaRPr lang="zh-CN" altLang="en-US" sz="2400"/>
          </a:p>
          <a:p>
            <a:r>
              <a:rPr lang="zh-CN" altLang="en-US" sz="2400"/>
              <a:t>                                || lable(B.true) || S3.code</a:t>
            </a:r>
            <a:endParaRPr lang="zh-CN" altLang="en-US" sz="2400"/>
          </a:p>
          <a:p>
            <a:r>
              <a:rPr lang="zh-CN" altLang="en-US" sz="2400"/>
              <a:t>                                || label(S3.next) || S2.code</a:t>
            </a:r>
            <a:endParaRPr lang="zh-CN" altLang="en-US" sz="2400"/>
          </a:p>
          <a:p>
            <a:r>
              <a:rPr lang="zh-CN" altLang="en-US" sz="2400"/>
              <a:t>                                || gen('goto', S1.next)</a:t>
            </a:r>
            <a:r>
              <a:rPr lang="en-US" altLang="zh-CN" sz="2400"/>
              <a:t>; }</a:t>
            </a:r>
            <a:endParaRPr lang="en-US" altLang="zh-CN" sz="2400"/>
          </a:p>
        </p:txBody>
      </p:sp>
      <p:sp>
        <p:nvSpPr>
          <p:cNvPr id="4" name="圆角矩形标注 3"/>
          <p:cNvSpPr/>
          <p:nvPr/>
        </p:nvSpPr>
        <p:spPr>
          <a:xfrm>
            <a:off x="6552565" y="1158875"/>
            <a:ext cx="4424680" cy="1527175"/>
          </a:xfrm>
          <a:prstGeom prst="wedgeRoundRectCallout">
            <a:avLst>
              <a:gd name="adj1" fmla="val -74268"/>
              <a:gd name="adj2" fmla="val -33659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布尔表达式</a:t>
            </a:r>
            <a:r>
              <a:rPr lang="en-US" altLang="zh-CN"/>
              <a:t>B</a:t>
            </a:r>
            <a:r>
              <a:rPr lang="zh-CN" altLang="en-US"/>
              <a:t>被翻译成由跳转指令构成的跳转代码；</a:t>
            </a:r>
            <a:r>
              <a:rPr lang="en-US" altLang="zh-CN"/>
              <a:t>B.true</a:t>
            </a:r>
            <a:r>
              <a:rPr lang="zh-CN" altLang="en-US"/>
              <a:t>：是一个地址，存放了</a:t>
            </a:r>
            <a:r>
              <a:rPr lang="en-US" altLang="zh-CN"/>
              <a:t>B</a:t>
            </a:r>
            <a:r>
              <a:rPr lang="zh-CN" altLang="en-US"/>
              <a:t>为真时控制流转向的指令标号，这里</a:t>
            </a:r>
            <a:r>
              <a:rPr lang="en-US" altLang="zh-CN"/>
              <a:t>B</a:t>
            </a:r>
            <a:r>
              <a:rPr lang="zh-CN" altLang="en-US"/>
              <a:t>为真时控制流转向临时变量</a:t>
            </a:r>
            <a:r>
              <a:rPr lang="en-US" altLang="zh-CN"/>
              <a:t>L</a:t>
            </a:r>
            <a:r>
              <a:rPr lang="zh-CN" altLang="en-US"/>
              <a:t>的地址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7505" y="440690"/>
            <a:ext cx="688276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S -&gt; for (S1; B; S2) S3   </a:t>
            </a:r>
            <a:endParaRPr lang="zh-CN" altLang="en-US" sz="2400"/>
          </a:p>
          <a:p>
            <a:r>
              <a:rPr lang="zh-CN" altLang="en-US" sz="2400"/>
              <a:t>                          </a:t>
            </a:r>
            <a:r>
              <a:rPr lang="en-US" altLang="zh-CN" sz="2400"/>
              <a:t>{ </a:t>
            </a:r>
            <a:r>
              <a:rPr lang="zh-CN" altLang="en-US" sz="2400">
                <a:solidFill>
                  <a:schemeClr val="tx1"/>
                </a:solidFill>
              </a:rPr>
              <a:t>S1.next = newlabel()</a:t>
            </a:r>
            <a:r>
              <a:rPr lang="en-US" altLang="zh-CN" sz="2400">
                <a:solidFill>
                  <a:schemeClr val="tx1"/>
                </a:solidFill>
              </a:rPr>
              <a:t>;</a:t>
            </a:r>
            <a:endParaRPr lang="zh-CN" altLang="en-US" sz="2400"/>
          </a:p>
          <a:p>
            <a:r>
              <a:rPr lang="zh-CN" altLang="en-US" sz="2400"/>
              <a:t>                            B.true = newlabel()</a:t>
            </a:r>
            <a:r>
              <a:rPr lang="en-US" altLang="zh-CN" sz="2400"/>
              <a:t>;</a:t>
            </a:r>
            <a:endParaRPr lang="zh-CN" altLang="en-US" sz="2400"/>
          </a:p>
          <a:p>
            <a:r>
              <a:rPr lang="zh-CN" altLang="en-US" sz="2400"/>
              <a:t>                            </a:t>
            </a:r>
            <a:r>
              <a:rPr lang="zh-CN" altLang="en-US" sz="2400">
                <a:solidFill>
                  <a:srgbClr val="0070C0"/>
                </a:solidFill>
              </a:rPr>
              <a:t>B.false = S.next</a:t>
            </a:r>
            <a:r>
              <a:rPr lang="en-US" altLang="zh-CN" sz="2400">
                <a:solidFill>
                  <a:srgbClr val="0070C0"/>
                </a:solidFill>
              </a:rPr>
              <a:t>;</a:t>
            </a:r>
            <a:endParaRPr lang="zh-CN" altLang="en-US" sz="2400"/>
          </a:p>
          <a:p>
            <a:r>
              <a:rPr lang="zh-CN" altLang="en-US" sz="2400"/>
              <a:t>                            S2.next = S1.next</a:t>
            </a:r>
            <a:r>
              <a:rPr lang="en-US" altLang="zh-CN" sz="2400"/>
              <a:t>;</a:t>
            </a:r>
            <a:endParaRPr lang="zh-CN" altLang="en-US" sz="2400"/>
          </a:p>
          <a:p>
            <a:r>
              <a:rPr lang="zh-CN" altLang="en-US" sz="2400"/>
              <a:t>                            S3.next = newlabel()</a:t>
            </a:r>
            <a:r>
              <a:rPr lang="en-US" altLang="zh-CN" sz="2400"/>
              <a:t>;</a:t>
            </a:r>
            <a:endParaRPr lang="zh-CN" altLang="en-US" sz="2400"/>
          </a:p>
          <a:p>
            <a:r>
              <a:rPr lang="zh-CN" altLang="en-US" sz="2400"/>
              <a:t>                            S.code = S1.code</a:t>
            </a:r>
            <a:endParaRPr lang="zh-CN" altLang="en-US" sz="2400"/>
          </a:p>
          <a:p>
            <a:r>
              <a:rPr lang="zh-CN" altLang="en-US" sz="2400"/>
              <a:t>                                || lable(S1.next) || B.code</a:t>
            </a:r>
            <a:endParaRPr lang="zh-CN" altLang="en-US" sz="2400"/>
          </a:p>
          <a:p>
            <a:r>
              <a:rPr lang="zh-CN" altLang="en-US" sz="2400"/>
              <a:t>                                || lable(B.true) || S3.code</a:t>
            </a:r>
            <a:endParaRPr lang="zh-CN" altLang="en-US" sz="2400"/>
          </a:p>
          <a:p>
            <a:r>
              <a:rPr lang="zh-CN" altLang="en-US" sz="2400"/>
              <a:t>                                || label(S3.next) || S2.code</a:t>
            </a:r>
            <a:endParaRPr lang="zh-CN" altLang="en-US" sz="2400"/>
          </a:p>
          <a:p>
            <a:r>
              <a:rPr lang="zh-CN" altLang="en-US" sz="2400"/>
              <a:t>                                || gen('goto', S1.next)</a:t>
            </a:r>
            <a:r>
              <a:rPr lang="en-US" altLang="zh-CN" sz="2400"/>
              <a:t>; }</a:t>
            </a:r>
            <a:endParaRPr lang="en-US" altLang="zh-CN" sz="2400"/>
          </a:p>
        </p:txBody>
      </p:sp>
      <p:sp>
        <p:nvSpPr>
          <p:cNvPr id="5" name="圆角矩形标注 4"/>
          <p:cNvSpPr/>
          <p:nvPr/>
        </p:nvSpPr>
        <p:spPr>
          <a:xfrm>
            <a:off x="6984365" y="896620"/>
            <a:ext cx="3510280" cy="1660525"/>
          </a:xfrm>
          <a:prstGeom prst="wedgeRoundRectCallout">
            <a:avLst>
              <a:gd name="adj1" fmla="val -102062"/>
              <a:gd name="adj2" fmla="val 1625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B.false</a:t>
            </a:r>
            <a:r>
              <a:rPr lang="zh-CN" altLang="en-US"/>
              <a:t>：是一个地址，存放了</a:t>
            </a:r>
            <a:r>
              <a:rPr lang="en-US" altLang="zh-CN"/>
              <a:t>B</a:t>
            </a:r>
            <a:r>
              <a:rPr lang="zh-CN" altLang="en-US"/>
              <a:t>为假时控制流转向的指令标号，这里</a:t>
            </a:r>
            <a:r>
              <a:rPr lang="en-US" altLang="zh-CN"/>
              <a:t>B</a:t>
            </a:r>
            <a:r>
              <a:rPr lang="zh-CN" altLang="en-US"/>
              <a:t>为假时控制流转向</a:t>
            </a:r>
            <a:r>
              <a:rPr lang="en-US" altLang="zh-CN"/>
              <a:t>S.next</a:t>
            </a:r>
            <a:r>
              <a:rPr lang="zh-CN" altLang="en-US"/>
              <a:t>，即循环结束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7505" y="440690"/>
            <a:ext cx="688276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S -&gt; for (S1; B; S2) S3   </a:t>
            </a:r>
            <a:endParaRPr lang="zh-CN" altLang="en-US" sz="2400"/>
          </a:p>
          <a:p>
            <a:r>
              <a:rPr lang="zh-CN" altLang="en-US" sz="2400"/>
              <a:t>                          </a:t>
            </a:r>
            <a:r>
              <a:rPr lang="en-US" altLang="zh-CN" sz="2400"/>
              <a:t>{ </a:t>
            </a:r>
            <a:r>
              <a:rPr lang="zh-CN" altLang="en-US" sz="2400">
                <a:solidFill>
                  <a:schemeClr val="tx1"/>
                </a:solidFill>
              </a:rPr>
              <a:t>S1.next = newlabel()</a:t>
            </a:r>
            <a:r>
              <a:rPr lang="en-US" altLang="zh-CN" sz="2400">
                <a:solidFill>
                  <a:schemeClr val="tx1"/>
                </a:solidFill>
              </a:rPr>
              <a:t>;</a:t>
            </a:r>
            <a:endParaRPr lang="zh-CN" altLang="en-US" sz="2400"/>
          </a:p>
          <a:p>
            <a:r>
              <a:rPr lang="zh-CN" altLang="en-US" sz="2400"/>
              <a:t>                            B.true = newlabel()</a:t>
            </a:r>
            <a:r>
              <a:rPr lang="en-US" altLang="zh-CN" sz="2400"/>
              <a:t>;</a:t>
            </a:r>
            <a:endParaRPr lang="zh-CN" altLang="en-US" sz="2400"/>
          </a:p>
          <a:p>
            <a:r>
              <a:rPr lang="zh-CN" altLang="en-US" sz="2400"/>
              <a:t>                            B.false = S.next</a:t>
            </a:r>
            <a:r>
              <a:rPr lang="en-US" altLang="zh-CN" sz="2400"/>
              <a:t>;</a:t>
            </a:r>
            <a:endParaRPr lang="zh-CN" altLang="en-US" sz="2400"/>
          </a:p>
          <a:p>
            <a:r>
              <a:rPr lang="zh-CN" altLang="en-US" sz="2400"/>
              <a:t>                            </a:t>
            </a:r>
            <a:r>
              <a:rPr lang="zh-CN" altLang="en-US" sz="2400">
                <a:solidFill>
                  <a:srgbClr val="0070C0"/>
                </a:solidFill>
              </a:rPr>
              <a:t>S2.next = S1.next</a:t>
            </a:r>
            <a:r>
              <a:rPr lang="en-US" altLang="zh-CN" sz="2400">
                <a:solidFill>
                  <a:srgbClr val="0070C0"/>
                </a:solidFill>
              </a:rPr>
              <a:t>;</a:t>
            </a:r>
            <a:endParaRPr lang="zh-CN" altLang="en-US" sz="2400"/>
          </a:p>
          <a:p>
            <a:r>
              <a:rPr lang="zh-CN" altLang="en-US" sz="2400"/>
              <a:t>                            S3.next = newlabel()</a:t>
            </a:r>
            <a:r>
              <a:rPr lang="en-US" altLang="zh-CN" sz="2400"/>
              <a:t>;</a:t>
            </a:r>
            <a:endParaRPr lang="zh-CN" altLang="en-US" sz="2400"/>
          </a:p>
          <a:p>
            <a:r>
              <a:rPr lang="zh-CN" altLang="en-US" sz="2400"/>
              <a:t>                            S.code = S1.code</a:t>
            </a:r>
            <a:endParaRPr lang="zh-CN" altLang="en-US" sz="2400"/>
          </a:p>
          <a:p>
            <a:r>
              <a:rPr lang="zh-CN" altLang="en-US" sz="2400"/>
              <a:t>                                || lable(S1.next) || B.code</a:t>
            </a:r>
            <a:endParaRPr lang="zh-CN" altLang="en-US" sz="2400"/>
          </a:p>
          <a:p>
            <a:r>
              <a:rPr lang="zh-CN" altLang="en-US" sz="2400"/>
              <a:t>                                || lable(B.true) || S3.code</a:t>
            </a:r>
            <a:endParaRPr lang="zh-CN" altLang="en-US" sz="2400"/>
          </a:p>
          <a:p>
            <a:r>
              <a:rPr lang="zh-CN" altLang="en-US" sz="2400"/>
              <a:t>                                || label(S3.next) || S2.code</a:t>
            </a:r>
            <a:endParaRPr lang="zh-CN" altLang="en-US" sz="2400"/>
          </a:p>
          <a:p>
            <a:r>
              <a:rPr lang="zh-CN" altLang="en-US" sz="2400"/>
              <a:t>                                || gen('goto', S1.next)</a:t>
            </a:r>
            <a:r>
              <a:rPr lang="en-US" altLang="zh-CN" sz="2400"/>
              <a:t>; }</a:t>
            </a:r>
            <a:endParaRPr lang="en-US" altLang="zh-CN" sz="2400"/>
          </a:p>
        </p:txBody>
      </p:sp>
      <p:sp>
        <p:nvSpPr>
          <p:cNvPr id="3" name="圆角矩形标注 2"/>
          <p:cNvSpPr/>
          <p:nvPr/>
        </p:nvSpPr>
        <p:spPr>
          <a:xfrm>
            <a:off x="6311900" y="1106170"/>
            <a:ext cx="4127500" cy="1196975"/>
          </a:xfrm>
          <a:prstGeom prst="wedgeRoundRectCallout">
            <a:avLst>
              <a:gd name="adj1" fmla="val -72121"/>
              <a:gd name="adj2" fmla="val 33333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S2.next</a:t>
            </a:r>
            <a:r>
              <a:rPr lang="zh-CN" altLang="en-US"/>
              <a:t>即被赋予</a:t>
            </a:r>
            <a:r>
              <a:rPr lang="en-US" altLang="zh-CN"/>
              <a:t>S1.next</a:t>
            </a:r>
            <a:r>
              <a:rPr lang="zh-CN" altLang="en-US"/>
              <a:t>的地址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7505" y="440690"/>
            <a:ext cx="688276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S -&gt; for (S1; B; S2) S3   </a:t>
            </a:r>
            <a:endParaRPr lang="zh-CN" altLang="en-US" sz="2400"/>
          </a:p>
          <a:p>
            <a:r>
              <a:rPr lang="zh-CN" altLang="en-US" sz="2400"/>
              <a:t>                          </a:t>
            </a:r>
            <a:r>
              <a:rPr lang="en-US" altLang="zh-CN" sz="2400"/>
              <a:t>{ </a:t>
            </a:r>
            <a:r>
              <a:rPr lang="zh-CN" altLang="en-US" sz="2400">
                <a:solidFill>
                  <a:schemeClr val="tx1"/>
                </a:solidFill>
              </a:rPr>
              <a:t>S1.next = newlabel()</a:t>
            </a:r>
            <a:r>
              <a:rPr lang="en-US" altLang="zh-CN" sz="2400">
                <a:solidFill>
                  <a:schemeClr val="tx1"/>
                </a:solidFill>
              </a:rPr>
              <a:t>;</a:t>
            </a:r>
            <a:endParaRPr lang="zh-CN" altLang="en-US" sz="2400"/>
          </a:p>
          <a:p>
            <a:r>
              <a:rPr lang="zh-CN" altLang="en-US" sz="2400"/>
              <a:t>                            B.true = newlabel()</a:t>
            </a:r>
            <a:r>
              <a:rPr lang="en-US" altLang="zh-CN" sz="2400"/>
              <a:t>;</a:t>
            </a:r>
            <a:endParaRPr lang="zh-CN" altLang="en-US" sz="2400"/>
          </a:p>
          <a:p>
            <a:r>
              <a:rPr lang="zh-CN" altLang="en-US" sz="2400"/>
              <a:t>                            B.false = S.next</a:t>
            </a:r>
            <a:r>
              <a:rPr lang="en-US" altLang="zh-CN" sz="2400"/>
              <a:t>;</a:t>
            </a:r>
            <a:endParaRPr lang="zh-CN" altLang="en-US" sz="2400"/>
          </a:p>
          <a:p>
            <a:r>
              <a:rPr lang="zh-CN" altLang="en-US" sz="2400"/>
              <a:t>                            S2.next = S1.next</a:t>
            </a:r>
            <a:r>
              <a:rPr lang="en-US" altLang="zh-CN" sz="2400"/>
              <a:t>;</a:t>
            </a:r>
            <a:endParaRPr lang="zh-CN" altLang="en-US" sz="2400"/>
          </a:p>
          <a:p>
            <a:r>
              <a:rPr lang="zh-CN" altLang="en-US" sz="2400"/>
              <a:t>                            </a:t>
            </a:r>
            <a:r>
              <a:rPr lang="zh-CN" altLang="en-US" sz="2400">
                <a:solidFill>
                  <a:srgbClr val="0070C0"/>
                </a:solidFill>
              </a:rPr>
              <a:t>S3.next = newlabel()</a:t>
            </a:r>
            <a:r>
              <a:rPr lang="en-US" altLang="zh-CN" sz="2400">
                <a:solidFill>
                  <a:srgbClr val="0070C0"/>
                </a:solidFill>
              </a:rPr>
              <a:t>;</a:t>
            </a:r>
            <a:endParaRPr lang="zh-CN" altLang="en-US" sz="2400"/>
          </a:p>
          <a:p>
            <a:r>
              <a:rPr lang="zh-CN" altLang="en-US" sz="2400"/>
              <a:t>                            S.code = S1.code</a:t>
            </a:r>
            <a:endParaRPr lang="zh-CN" altLang="en-US" sz="2400"/>
          </a:p>
          <a:p>
            <a:r>
              <a:rPr lang="zh-CN" altLang="en-US" sz="2400"/>
              <a:t>                                || lable(S1.next) || B.code</a:t>
            </a:r>
            <a:endParaRPr lang="zh-CN" altLang="en-US" sz="2400"/>
          </a:p>
          <a:p>
            <a:r>
              <a:rPr lang="zh-CN" altLang="en-US" sz="2400"/>
              <a:t>                                || lable(B.true) || S3.code</a:t>
            </a:r>
            <a:endParaRPr lang="zh-CN" altLang="en-US" sz="2400"/>
          </a:p>
          <a:p>
            <a:r>
              <a:rPr lang="zh-CN" altLang="en-US" sz="2400"/>
              <a:t>                                || label(S3.next) || S2.code</a:t>
            </a:r>
            <a:endParaRPr lang="zh-CN" altLang="en-US" sz="2400"/>
          </a:p>
          <a:p>
            <a:r>
              <a:rPr lang="zh-CN" altLang="en-US" sz="2400"/>
              <a:t>                                || gen('goto', S1.next)</a:t>
            </a:r>
            <a:r>
              <a:rPr lang="en-US" altLang="zh-CN" sz="2400"/>
              <a:t>; }</a:t>
            </a:r>
            <a:endParaRPr lang="en-US" altLang="zh-CN" sz="2400"/>
          </a:p>
        </p:txBody>
      </p:sp>
      <p:sp>
        <p:nvSpPr>
          <p:cNvPr id="3" name="圆角矩形标注 2"/>
          <p:cNvSpPr/>
          <p:nvPr/>
        </p:nvSpPr>
        <p:spPr>
          <a:xfrm>
            <a:off x="6656705" y="1167765"/>
            <a:ext cx="3244850" cy="1591310"/>
          </a:xfrm>
          <a:prstGeom prst="wedgeRoundRectCallout">
            <a:avLst>
              <a:gd name="adj1" fmla="val -72121"/>
              <a:gd name="adj2" fmla="val 33333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newlabel()</a:t>
            </a:r>
            <a:r>
              <a:rPr lang="zh-CN" altLang="en-US">
                <a:sym typeface="+mn-ea"/>
              </a:rPr>
              <a:t>函数生成一个用于寻访标号的临时变量</a:t>
            </a:r>
            <a:r>
              <a:rPr lang="en-US" altLang="zh-CN">
                <a:sym typeface="+mn-ea"/>
              </a:rPr>
              <a:t>L</a:t>
            </a:r>
            <a:r>
              <a:rPr lang="zh-CN" altLang="en-US">
                <a:sym typeface="+mn-ea"/>
              </a:rPr>
              <a:t>，返回地址赋给</a:t>
            </a:r>
            <a:r>
              <a:rPr lang="en-US" altLang="zh-CN">
                <a:sym typeface="+mn-ea"/>
              </a:rPr>
              <a:t>S3.next</a:t>
            </a:r>
            <a:r>
              <a:rPr lang="zh-CN" altLang="en-US">
                <a:sym typeface="+mn-ea"/>
              </a:rPr>
              <a:t>， 变量</a:t>
            </a:r>
            <a:r>
              <a:rPr lang="en-US" altLang="zh-CN">
                <a:sym typeface="+mn-ea"/>
              </a:rPr>
              <a:t>L</a:t>
            </a:r>
            <a:r>
              <a:rPr lang="zh-CN" altLang="en-US">
                <a:sym typeface="+mn-ea"/>
              </a:rPr>
              <a:t>中将存放</a:t>
            </a:r>
            <a:r>
              <a:rPr lang="zh-CN" altLang="en-US">
                <a:sym typeface="+mn-ea"/>
              </a:rPr>
              <a:t>紧跟在</a:t>
            </a:r>
            <a:r>
              <a:rPr lang="en-US" altLang="zh-CN">
                <a:sym typeface="+mn-ea"/>
              </a:rPr>
              <a:t>S3</a:t>
            </a:r>
            <a:r>
              <a:rPr lang="zh-CN" altLang="en-US">
                <a:sym typeface="+mn-ea"/>
              </a:rPr>
              <a:t>代码之后的指令的标号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7505" y="440690"/>
            <a:ext cx="688276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S -&gt; for (S1; B; S2) S3   </a:t>
            </a:r>
            <a:endParaRPr lang="zh-CN" altLang="en-US" sz="2400"/>
          </a:p>
          <a:p>
            <a:r>
              <a:rPr lang="zh-CN" altLang="en-US" sz="2400"/>
              <a:t>                          </a:t>
            </a:r>
            <a:r>
              <a:rPr lang="en-US" altLang="zh-CN" sz="2400"/>
              <a:t>{ </a:t>
            </a:r>
            <a:r>
              <a:rPr lang="zh-CN" altLang="en-US" sz="2400">
                <a:solidFill>
                  <a:schemeClr val="tx1"/>
                </a:solidFill>
              </a:rPr>
              <a:t>S1.next = newlabel()</a:t>
            </a:r>
            <a:r>
              <a:rPr lang="en-US" altLang="zh-CN" sz="2400">
                <a:solidFill>
                  <a:schemeClr val="tx1"/>
                </a:solidFill>
              </a:rPr>
              <a:t>;</a:t>
            </a:r>
            <a:endParaRPr lang="zh-CN" altLang="en-US" sz="2400"/>
          </a:p>
          <a:p>
            <a:r>
              <a:rPr lang="zh-CN" altLang="en-US" sz="2400"/>
              <a:t>                            B.true = newlabel()</a:t>
            </a:r>
            <a:r>
              <a:rPr lang="en-US" altLang="zh-CN" sz="2400"/>
              <a:t>;</a:t>
            </a:r>
            <a:endParaRPr lang="zh-CN" altLang="en-US" sz="2400"/>
          </a:p>
          <a:p>
            <a:r>
              <a:rPr lang="zh-CN" altLang="en-US" sz="2400"/>
              <a:t>                            B.false = S.next</a:t>
            </a:r>
            <a:r>
              <a:rPr lang="en-US" altLang="zh-CN" sz="2400"/>
              <a:t>;</a:t>
            </a:r>
            <a:endParaRPr lang="zh-CN" altLang="en-US" sz="2400"/>
          </a:p>
          <a:p>
            <a:r>
              <a:rPr lang="zh-CN" altLang="en-US" sz="2400"/>
              <a:t>                            S2.next = S1.next</a:t>
            </a:r>
            <a:r>
              <a:rPr lang="en-US" altLang="zh-CN" sz="2400"/>
              <a:t>;</a:t>
            </a:r>
            <a:endParaRPr lang="zh-CN" altLang="en-US" sz="2400"/>
          </a:p>
          <a:p>
            <a:r>
              <a:rPr lang="zh-CN" altLang="en-US" sz="2400"/>
              <a:t>                            S3.next = newlabel()</a:t>
            </a:r>
            <a:r>
              <a:rPr lang="en-US" altLang="zh-CN" sz="2400"/>
              <a:t>;</a:t>
            </a:r>
            <a:endParaRPr lang="zh-CN" altLang="en-US" sz="2400"/>
          </a:p>
          <a:p>
            <a:r>
              <a:rPr lang="zh-CN" altLang="en-US" sz="2400"/>
              <a:t>                            S.code = S1.code</a:t>
            </a:r>
            <a:endParaRPr lang="zh-CN" altLang="en-US" sz="2400"/>
          </a:p>
          <a:p>
            <a:r>
              <a:rPr lang="zh-CN" altLang="en-US" sz="2400"/>
              <a:t>                                || </a:t>
            </a:r>
            <a:r>
              <a:rPr lang="zh-CN" altLang="en-US" sz="2400">
                <a:solidFill>
                  <a:srgbClr val="0070C0"/>
                </a:solidFill>
              </a:rPr>
              <a:t>lable(S1.next)</a:t>
            </a:r>
            <a:r>
              <a:rPr lang="zh-CN" altLang="en-US" sz="2400"/>
              <a:t> || B.code</a:t>
            </a:r>
            <a:endParaRPr lang="zh-CN" altLang="en-US" sz="2400"/>
          </a:p>
          <a:p>
            <a:r>
              <a:rPr lang="zh-CN" altLang="en-US" sz="2400"/>
              <a:t>                                || lable(B.true) || S3.code</a:t>
            </a:r>
            <a:endParaRPr lang="zh-CN" altLang="en-US" sz="2400"/>
          </a:p>
          <a:p>
            <a:r>
              <a:rPr lang="zh-CN" altLang="en-US" sz="2400"/>
              <a:t>                                || label(S3.next) || S2.code</a:t>
            </a:r>
            <a:endParaRPr lang="zh-CN" altLang="en-US" sz="2400"/>
          </a:p>
          <a:p>
            <a:r>
              <a:rPr lang="zh-CN" altLang="en-US" sz="2400"/>
              <a:t>                                || gen('goto', S1.next)</a:t>
            </a:r>
            <a:r>
              <a:rPr lang="en-US" altLang="zh-CN" sz="2400"/>
              <a:t>; }</a:t>
            </a:r>
            <a:endParaRPr lang="en-US" altLang="zh-CN" sz="2400"/>
          </a:p>
        </p:txBody>
      </p:sp>
      <p:sp>
        <p:nvSpPr>
          <p:cNvPr id="3" name="圆角矩形标注 2"/>
          <p:cNvSpPr/>
          <p:nvPr/>
        </p:nvSpPr>
        <p:spPr>
          <a:xfrm>
            <a:off x="6494780" y="1511300"/>
            <a:ext cx="3133090" cy="1531620"/>
          </a:xfrm>
          <a:prstGeom prst="wedgeRoundRectCallout">
            <a:avLst>
              <a:gd name="adj1" fmla="val -89602"/>
              <a:gd name="adj2" fmla="val 51243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label(L)</a:t>
            </a:r>
            <a:r>
              <a:rPr lang="zh-CN" altLang="en-US"/>
              <a:t>：就那个一条三地址指令的标号赋给</a:t>
            </a:r>
            <a:r>
              <a:rPr lang="en-US" altLang="zh-CN"/>
              <a:t>L</a:t>
            </a:r>
            <a:r>
              <a:rPr lang="zh-CN" altLang="en-US"/>
              <a:t>，在这里即</a:t>
            </a:r>
            <a:r>
              <a:rPr lang="en-US" altLang="zh-CN"/>
              <a:t>S1.next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7505" y="440690"/>
            <a:ext cx="688276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S -&gt; for (S1; B; S2) S3   </a:t>
            </a:r>
            <a:endParaRPr lang="zh-CN" altLang="en-US" sz="2400"/>
          </a:p>
          <a:p>
            <a:r>
              <a:rPr lang="zh-CN" altLang="en-US" sz="2400"/>
              <a:t>                          </a:t>
            </a:r>
            <a:r>
              <a:rPr lang="en-US" altLang="zh-CN" sz="2400"/>
              <a:t>{ </a:t>
            </a:r>
            <a:r>
              <a:rPr lang="zh-CN" altLang="en-US" sz="2400">
                <a:solidFill>
                  <a:schemeClr val="tx1"/>
                </a:solidFill>
              </a:rPr>
              <a:t>S1.next = newlabel()</a:t>
            </a:r>
            <a:r>
              <a:rPr lang="en-US" altLang="zh-CN" sz="2400">
                <a:solidFill>
                  <a:schemeClr val="tx1"/>
                </a:solidFill>
              </a:rPr>
              <a:t>;</a:t>
            </a:r>
            <a:endParaRPr lang="zh-CN" altLang="en-US" sz="2400"/>
          </a:p>
          <a:p>
            <a:r>
              <a:rPr lang="zh-CN" altLang="en-US" sz="2400"/>
              <a:t>                            B.true = newlabel()</a:t>
            </a:r>
            <a:r>
              <a:rPr lang="en-US" altLang="zh-CN" sz="2400"/>
              <a:t>;</a:t>
            </a:r>
            <a:endParaRPr lang="zh-CN" altLang="en-US" sz="2400"/>
          </a:p>
          <a:p>
            <a:r>
              <a:rPr lang="zh-CN" altLang="en-US" sz="2400"/>
              <a:t>                            B.false = S.next</a:t>
            </a:r>
            <a:r>
              <a:rPr lang="en-US" altLang="zh-CN" sz="2400"/>
              <a:t>;</a:t>
            </a:r>
            <a:endParaRPr lang="zh-CN" altLang="en-US" sz="2400"/>
          </a:p>
          <a:p>
            <a:r>
              <a:rPr lang="zh-CN" altLang="en-US" sz="2400"/>
              <a:t>                            S2.next = S1.next</a:t>
            </a:r>
            <a:r>
              <a:rPr lang="en-US" altLang="zh-CN" sz="2400"/>
              <a:t>;</a:t>
            </a:r>
            <a:endParaRPr lang="zh-CN" altLang="en-US" sz="2400"/>
          </a:p>
          <a:p>
            <a:r>
              <a:rPr lang="zh-CN" altLang="en-US" sz="2400"/>
              <a:t>                            S3.next = newlabel()</a:t>
            </a:r>
            <a:r>
              <a:rPr lang="en-US" altLang="zh-CN" sz="2400"/>
              <a:t>;</a:t>
            </a:r>
            <a:endParaRPr lang="zh-CN" altLang="en-US" sz="2400"/>
          </a:p>
          <a:p>
            <a:r>
              <a:rPr lang="zh-CN" altLang="en-US" sz="2400"/>
              <a:t>                            S.code = S1.code</a:t>
            </a:r>
            <a:endParaRPr lang="zh-CN" altLang="en-US" sz="2400"/>
          </a:p>
          <a:p>
            <a:r>
              <a:rPr lang="zh-CN" altLang="en-US" sz="2400"/>
              <a:t>                                || lable(S1.next) || B.code</a:t>
            </a:r>
            <a:endParaRPr lang="zh-CN" altLang="en-US" sz="2400"/>
          </a:p>
          <a:p>
            <a:r>
              <a:rPr lang="zh-CN" altLang="en-US" sz="2400"/>
              <a:t>                                || lable(B.true) || S3.code</a:t>
            </a:r>
            <a:endParaRPr lang="zh-CN" altLang="en-US" sz="2400"/>
          </a:p>
          <a:p>
            <a:r>
              <a:rPr lang="zh-CN" altLang="en-US" sz="2400"/>
              <a:t>                                || label(S3.next) || S2.code</a:t>
            </a:r>
            <a:endParaRPr lang="zh-CN" altLang="en-US" sz="2400"/>
          </a:p>
          <a:p>
            <a:r>
              <a:rPr lang="zh-CN" altLang="en-US" sz="2400"/>
              <a:t>                                || </a:t>
            </a:r>
            <a:r>
              <a:rPr lang="zh-CN" altLang="en-US" sz="2400">
                <a:solidFill>
                  <a:srgbClr val="0070C0"/>
                </a:solidFill>
              </a:rPr>
              <a:t>gen('goto' S1.next)</a:t>
            </a:r>
            <a:r>
              <a:rPr lang="en-US" altLang="zh-CN" sz="2400"/>
              <a:t>; }</a:t>
            </a:r>
            <a:endParaRPr lang="en-US" altLang="zh-CN" sz="2400"/>
          </a:p>
        </p:txBody>
      </p:sp>
      <p:sp>
        <p:nvSpPr>
          <p:cNvPr id="3" name="圆角矩形标注 2"/>
          <p:cNvSpPr/>
          <p:nvPr/>
        </p:nvSpPr>
        <p:spPr>
          <a:xfrm>
            <a:off x="7376795" y="3499485"/>
            <a:ext cx="4268470" cy="963930"/>
          </a:xfrm>
          <a:prstGeom prst="wedgeRoundRectCallout">
            <a:avLst>
              <a:gd name="adj1" fmla="val -72121"/>
              <a:gd name="adj2" fmla="val 33333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bg1"/>
                </a:solidFill>
                <a:latin typeface="+mn-ea"/>
                <a:cs typeface="+mn-ea"/>
              </a:rPr>
              <a:t>在</a:t>
            </a:r>
            <a:r>
              <a:rPr lang="en-US" altLang="zh-CN">
                <a:solidFill>
                  <a:schemeClr val="bg1"/>
                </a:solidFill>
                <a:latin typeface="+mn-ea"/>
                <a:cs typeface="+mn-ea"/>
              </a:rPr>
              <a:t>S1</a:t>
            </a:r>
            <a:r>
              <a:rPr lang="zh-CN" altLang="en-US">
                <a:solidFill>
                  <a:schemeClr val="bg1"/>
                </a:solidFill>
                <a:latin typeface="+mn-ea"/>
                <a:cs typeface="+mn-ea"/>
              </a:rPr>
              <a:t>之后要生成一条跳转指令</a:t>
            </a:r>
            <a:r>
              <a:rPr lang="zh-CN" altLang="en-US">
                <a:solidFill>
                  <a:schemeClr val="bg1"/>
                </a:solidFill>
                <a:latin typeface="+mn-ea"/>
                <a:cs typeface="+mn-ea"/>
                <a:sym typeface="+mn-ea"/>
              </a:rPr>
              <a:t>'goto' S1.next，</a:t>
            </a: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S1.next</a:t>
            </a:r>
            <a:r>
              <a:rPr lang="zh-CN" altLang="en-US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即</a:t>
            </a: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S.begin</a:t>
            </a:r>
            <a:endParaRPr lang="zh-CN" altLang="en-US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97990" y="5104130"/>
            <a:ext cx="85007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0070C0"/>
                </a:solidFill>
                <a:sym typeface="+mn-ea"/>
              </a:rPr>
              <a:t>//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这里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||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表示连接运算符，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产生式左部文法符号的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code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属性是由产生式右部的文法符号的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code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属性按顺序连接起来以后，在后面追加上三地址指令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gen(...)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；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4977</Words>
  <Application>WPS 演示</Application>
  <PresentationFormat>宽屏</PresentationFormat>
  <Paragraphs>119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习题13.1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kk</cp:lastModifiedBy>
  <cp:revision>174</cp:revision>
  <dcterms:created xsi:type="dcterms:W3CDTF">2019-06-19T02:08:00Z</dcterms:created>
  <dcterms:modified xsi:type="dcterms:W3CDTF">2021-04-19T10:57:13Z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