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8" r:id="rId3"/>
    <p:sldId id="259" r:id="rId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187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35" indent="-298450" defTabSz="99187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530" indent="-238760" defTabSz="99187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70050" indent="-238760" defTabSz="99187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6935" indent="-238760" defTabSz="99187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455" indent="-238760" defTabSz="99187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340" indent="-238760" defTabSz="99187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225" indent="-238760" defTabSz="99187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745" indent="-238760" defTabSz="99187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90204" pitchFamily="34" charset="0"/>
              </a:rPr>
            </a:fld>
            <a:endParaRPr lang="en-US" altLang="zh-CN">
              <a:solidFill>
                <a:prstClr val="black"/>
              </a:solidFill>
              <a:latin typeface="Arial" panose="020B060402020209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187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35" indent="-298450" defTabSz="99187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530" indent="-238760" defTabSz="99187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70050" indent="-238760" defTabSz="99187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6935" indent="-238760" defTabSz="99187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455" indent="-238760" defTabSz="99187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340" indent="-238760" defTabSz="99187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225" indent="-238760" defTabSz="99187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745" indent="-238760" defTabSz="99187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90204" pitchFamily="34" charset="0"/>
              </a:rPr>
            </a:fld>
            <a:endParaRPr lang="en-US" altLang="zh-CN">
              <a:solidFill>
                <a:prstClr val="black"/>
              </a:solidFill>
              <a:latin typeface="Arial" panose="020B060402020209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 bwMode="auto">
          <a:xfrm>
            <a:off x="0" y="2438400"/>
            <a:ext cx="12012084" cy="1052513"/>
            <a:chOff x="0" y="1536"/>
            <a:chExt cx="5675" cy="663"/>
          </a:xfrm>
        </p:grpSpPr>
        <p:grpSp>
          <p:nvGrpSpPr>
            <p:cNvPr id="5" name="Group 3"/>
            <p:cNvGrpSpPr/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" name="Group 6"/>
            <p:cNvGrpSpPr/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819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320800" y="1676400"/>
            <a:ext cx="103632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819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13208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>
              <a:solidFill>
                <a:srgbClr val="1C1C1C"/>
              </a:solidFill>
            </a:endParaRPr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0" y="6248400"/>
            <a:ext cx="38608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>
              <a:solidFill>
                <a:srgbClr val="1C1C1C"/>
              </a:solidFill>
            </a:endParaRP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440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AC07A3F0-6A55-4A74-B752-4361FB4EE8D7}" type="slidenum">
              <a:rPr lang="zh-CN" altLang="en-US">
                <a:solidFill>
                  <a:srgbClr val="1C1C1C"/>
                </a:solidFill>
              </a:rPr>
            </a:fld>
            <a:endParaRPr lang="en-US" altLang="zh-CN">
              <a:solidFill>
                <a:srgbClr val="1C1C1C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BBB1D6-10ED-487A-9AB9-66A1F63C30F8}" type="slidenum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338733" y="214313"/>
            <a:ext cx="2601384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34584" y="214313"/>
            <a:ext cx="7600949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1E0279-D67A-45F5-90E0-7F3CAED49191}" type="slidenum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5"/>
          <p:cNvGrpSpPr/>
          <p:nvPr userDrawn="1"/>
        </p:nvGrpSpPr>
        <p:grpSpPr bwMode="auto">
          <a:xfrm>
            <a:off x="0" y="195263"/>
            <a:ext cx="1007533" cy="431800"/>
            <a:chOff x="-786" y="195486"/>
            <a:chExt cx="756363" cy="432048"/>
          </a:xfrm>
        </p:grpSpPr>
        <p:sp>
          <p:nvSpPr>
            <p:cNvPr id="5" name="五边形 4"/>
            <p:cNvSpPr>
              <a:spLocks noChangeArrowheads="1"/>
            </p:cNvSpPr>
            <p:nvPr/>
          </p:nvSpPr>
          <p:spPr bwMode="auto">
            <a:xfrm>
              <a:off x="-786" y="195486"/>
              <a:ext cx="756363" cy="432048"/>
            </a:xfrm>
            <a:prstGeom prst="homePlate">
              <a:avLst>
                <a:gd name="adj" fmla="val 49999"/>
              </a:avLst>
            </a:prstGeom>
            <a:solidFill>
              <a:srgbClr val="0B87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latin typeface="Calibri" charset="0"/>
                <a:ea typeface="宋体" panose="02010600030101010101" pitchFamily="2" charset="-122"/>
                <a:cs typeface="楷体_GB2312" pitchFamily="49" charset="-122"/>
              </a:endParaRPr>
            </a:p>
          </p:txBody>
        </p:sp>
        <p:sp>
          <p:nvSpPr>
            <p:cNvPr id="6" name="五边形 5"/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rgbClr val="FFFFFF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latin typeface="Calibri" charset="0"/>
                <a:ea typeface="宋体" panose="02010600030101010101" pitchFamily="2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3445" y="160525"/>
            <a:ext cx="10821855" cy="643913"/>
          </a:xfrm>
        </p:spPr>
        <p:txBody>
          <a:bodyPr/>
          <a:lstStyle>
            <a:lvl1pPr>
              <a:defRPr b="0" i="0" baseline="0">
                <a:latin typeface="Times New Roman" panose="02020503050405090304" pitchFamily="18" charset="0"/>
                <a:ea typeface="楷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 i="0" baseline="0">
                <a:latin typeface="Times New Roman" panose="02020503050405090304" pitchFamily="18" charset="0"/>
                <a:ea typeface="楷体" pitchFamily="49" charset="-122"/>
              </a:defRPr>
            </a:lvl1pPr>
            <a:lvl2pPr>
              <a:defRPr b="1" i="0" baseline="0">
                <a:latin typeface="Times New Roman" panose="02020503050405090304" pitchFamily="18" charset="0"/>
                <a:ea typeface="楷体" pitchFamily="49" charset="-122"/>
              </a:defRPr>
            </a:lvl2pPr>
            <a:lvl3pPr>
              <a:defRPr b="1" i="0" baseline="0">
                <a:latin typeface="Times New Roman" panose="02020503050405090304" pitchFamily="18" charset="0"/>
                <a:ea typeface="楷体" pitchFamily="49" charset="-122"/>
              </a:defRPr>
            </a:lvl3pPr>
            <a:lvl4pPr>
              <a:defRPr b="1" i="0" baseline="0">
                <a:latin typeface="Times New Roman" panose="02020503050405090304" pitchFamily="18" charset="0"/>
                <a:ea typeface="楷体" pitchFamily="49" charset="-122"/>
              </a:defRPr>
            </a:lvl4pPr>
            <a:lvl5pPr>
              <a:defRPr b="1" i="0" baseline="0">
                <a:latin typeface="Times New Roman" panose="02020503050405090304" pitchFamily="18" charset="0"/>
                <a:ea typeface="楷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FCE5E9-B6EE-4128-87EA-E68AACC1DC92}" type="slidenum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FCBAFB-72E0-4A51-95B2-31955ECFFBCF}" type="slidenum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60117" y="2017713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3337C1-E69E-4D4A-A8F9-0B0A666610E6}" type="slidenum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E86C3E-F850-41DA-9F5D-9EE5C191B968}" type="slidenum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BA0416-C3C0-4A55-B3AB-D651B26F6A2A}" type="slidenum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B637BA-84C5-4ADB-ABDF-79D51ACBCEC6}" type="slidenum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FFBD3B-9A15-4503-8327-F7D8166B63ED}" type="slidenum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5D91E8-F6AA-40E0-AE34-F0118636E012}" type="slidenum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534584" y="214313"/>
            <a:ext cx="10390716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76917" y="2017713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8090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49400" y="6243638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400"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090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876800" y="6243638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sz="1400"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090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89533" y="6243638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400"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1C7FF5F-E73E-4BCA-AB54-9F078C7126B9}" type="slidenum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24063" y="1185762"/>
            <a:ext cx="8215312" cy="4885257"/>
          </a:xfrm>
        </p:spPr>
        <p:txBody>
          <a:bodyPr/>
          <a:lstStyle/>
          <a:p>
            <a:pPr marL="27305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试将下面的语句翻译成四元式序列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（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1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）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while a&lt;c ˄ b&lt;d do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	if a=1 then c:=c+1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  	else while a&lt;=d do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		a:=a+2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27305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13.3(1)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05840" y="734060"/>
            <a:ext cx="4290695" cy="5337175"/>
          </a:xfrm>
        </p:spPr>
        <p:txBody>
          <a:bodyPr/>
          <a:lstStyle/>
          <a:p>
            <a:pPr marL="0" indent="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解答：</a:t>
            </a:r>
            <a:endParaRPr lang="zh-CN" altLang="en-US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while a&lt;c ˄ b&lt;d do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	if a=1 then c:=c+1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	  else while a&lt;=d do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			a:=a+2</a:t>
            </a:r>
            <a:endParaRPr lang="zh-CN" altLang="en-US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indent="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将语句的四元式序列如下：</a:t>
            </a:r>
            <a:endParaRPr lang="zh-CN" altLang="en-US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indent="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（其中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E1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、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E2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和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E3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分别对应：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A&lt;C</a:t>
            </a:r>
            <a:r>
              <a:rPr lang="en-US" altLang="zh-CN" kern="1200" dirty="0">
                <a:solidFill>
                  <a:prstClr val="black"/>
                </a:solidFill>
                <a:latin typeface="Arial" panose="020B0604020202090204" pitchFamily="34" charset="0"/>
                <a:ea typeface="华文楷体" panose="02010600040101010101" pitchFamily="2" charset="-122"/>
                <a:cs typeface="Arial" panose="020B0604020202090204" pitchFamily="34" charset="0"/>
              </a:rPr>
              <a:t>˄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B</a:t>
            </a:r>
            <a:r>
              <a:rPr lang="en-US" altLang="zh-CN" sz="2800" kern="1200" dirty="0">
                <a:solidFill>
                  <a:prstClr val="black"/>
                </a:solidFill>
                <a:latin typeface="Arial" panose="020B0604020202090204" pitchFamily="34" charset="0"/>
                <a:ea typeface="华文楷体" panose="02010600040101010101" pitchFamily="2" charset="-122"/>
                <a:cs typeface="Arial" panose="020B0604020202090204" pitchFamily="34" charset="0"/>
              </a:rPr>
              <a:t>&lt;D,A=1 </a:t>
            </a:r>
            <a:r>
              <a:rPr lang="zh-CN" altLang="en-US" sz="2800" kern="1200" dirty="0">
                <a:solidFill>
                  <a:prstClr val="black"/>
                </a:solidFill>
                <a:latin typeface="Arial" panose="020B0604020202090204" pitchFamily="34" charset="0"/>
                <a:ea typeface="华文楷体" panose="02010600040101010101" pitchFamily="2" charset="-122"/>
                <a:cs typeface="Arial" panose="020B0604020202090204" pitchFamily="34" charset="0"/>
              </a:rPr>
              <a:t>和 </a:t>
            </a:r>
            <a:r>
              <a:rPr lang="en-US" altLang="zh-CN" sz="2800" kern="1200" dirty="0">
                <a:solidFill>
                  <a:prstClr val="black"/>
                </a:solidFill>
                <a:latin typeface="Arial" panose="020B0604020202090204" pitchFamily="34" charset="0"/>
                <a:ea typeface="华文楷体" panose="02010600040101010101" pitchFamily="2" charset="-122"/>
                <a:cs typeface="Arial" panose="020B0604020202090204" pitchFamily="34" charset="0"/>
              </a:rPr>
              <a:t>A≤D</a:t>
            </a:r>
            <a:r>
              <a:rPr lang="zh-CN" altLang="en-US" sz="2800" kern="1200" dirty="0">
                <a:solidFill>
                  <a:prstClr val="black"/>
                </a:solidFill>
                <a:latin typeface="Arial" panose="020B0604020202090204" pitchFamily="34" charset="0"/>
                <a:ea typeface="华文楷体" panose="02010600040101010101" pitchFamily="2" charset="-122"/>
                <a:cs typeface="Arial" panose="020B0604020202090204" pitchFamily="34" charset="0"/>
              </a:rPr>
              <a:t>并且关系运算符优先级高）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indent="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None/>
              <a:defRPr/>
            </a:pP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13.3(1)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图片 3" descr="截屏2021-04-19 下午4.53.42"/>
          <p:cNvPicPr>
            <a:picLocks noChangeAspect="1"/>
          </p:cNvPicPr>
          <p:nvPr/>
        </p:nvPicPr>
        <p:blipFill>
          <a:blip r:embed="rId1"/>
          <a:srcRect t="6882"/>
          <a:stretch>
            <a:fillRect/>
          </a:stretch>
        </p:blipFill>
        <p:spPr>
          <a:xfrm>
            <a:off x="5680710" y="0"/>
            <a:ext cx="6511925" cy="6829425"/>
          </a:xfrm>
          <a:prstGeom prst="rect">
            <a:avLst/>
          </a:prstGeom>
        </p:spPr>
      </p:pic>
      <p:pic>
        <p:nvPicPr>
          <p:cNvPr id="5" name="图片 4" descr="WechatIMG2"/>
          <p:cNvPicPr>
            <a:picLocks noChangeAspect="1"/>
          </p:cNvPicPr>
          <p:nvPr/>
        </p:nvPicPr>
        <p:blipFill>
          <a:blip r:embed="rId2"/>
          <a:srcRect l="6953" r="16564" b="3765"/>
          <a:stretch>
            <a:fillRect/>
          </a:stretch>
        </p:blipFill>
        <p:spPr>
          <a:xfrm>
            <a:off x="930275" y="160655"/>
            <a:ext cx="4474210" cy="65728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234</Words>
  <Application>WPS 文字</Application>
  <PresentationFormat>宽屏</PresentationFormat>
  <Paragraphs>20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21" baseType="lpstr">
      <vt:lpstr>Arial</vt:lpstr>
      <vt:lpstr>方正书宋_GBK</vt:lpstr>
      <vt:lpstr>Wingdings</vt:lpstr>
      <vt:lpstr>宋体</vt:lpstr>
      <vt:lpstr>汉仪书宋二KW</vt:lpstr>
      <vt:lpstr>Tahoma</vt:lpstr>
      <vt:lpstr>楷体_GB2312</vt:lpstr>
      <vt:lpstr>汉仪楷体简</vt:lpstr>
      <vt:lpstr>Calibri</vt:lpstr>
      <vt:lpstr>Times New Roman</vt:lpstr>
      <vt:lpstr>楷体</vt:lpstr>
      <vt:lpstr>汉仪楷体KW</vt:lpstr>
      <vt:lpstr>华文楷体</vt:lpstr>
      <vt:lpstr>微软雅黑</vt:lpstr>
      <vt:lpstr>汉仪旗黑</vt:lpstr>
      <vt:lpstr>宋体</vt:lpstr>
      <vt:lpstr>Arial Unicode MS</vt:lpstr>
      <vt:lpstr>Helvetica Neue</vt:lpstr>
      <vt:lpstr>Blends</vt:lpstr>
      <vt:lpstr>习题13.3(1)</vt:lpstr>
      <vt:lpstr>习题13.3(1)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ydh</dc:creator>
  <cp:lastModifiedBy>ydh</cp:lastModifiedBy>
  <cp:revision>4</cp:revision>
  <dcterms:created xsi:type="dcterms:W3CDTF">2021-04-19T14:59:30Z</dcterms:created>
  <dcterms:modified xsi:type="dcterms:W3CDTF">2021-04-19T14:59:30Z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2052-3.4.2.5348</vt:lpwstr>
  </property>
</Properties>
</file>