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6" r:id="rId10"/>
    <p:sldId id="268" r:id="rId11"/>
    <p:sldId id="269" r:id="rId12"/>
    <p:sldId id="271" r:id="rId13"/>
    <p:sldId id="273" r:id="rId14"/>
    <p:sldId id="274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3C0CC1-D837-45FE-8C61-12054B9A82CA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960C93-81CF-4BA9-97D1-4CB98D4EF4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4035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960C93-81CF-4BA9-97D1-4CB98D4EF4F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90665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960C93-81CF-4BA9-97D1-4CB98D4EF4F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1621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960C93-81CF-4BA9-97D1-4CB98D4EF4F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35870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960C93-81CF-4BA9-97D1-4CB98D4EF4F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04926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960C93-81CF-4BA9-97D1-4CB98D4EF4F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5509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960C93-81CF-4BA9-97D1-4CB98D4EF4F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46905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960C93-81CF-4BA9-97D1-4CB98D4EF4F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34357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960C93-81CF-4BA9-97D1-4CB98D4EF4F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77823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960C93-81CF-4BA9-97D1-4CB98D4EF4F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9422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87EE5C-0C2A-43A7-A86B-F5926E3730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EFF4152-FABD-4BA9-9A33-A11972A9A1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DA1A89-E239-4A09-91A1-1C641BF9B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67412-6B71-43B3-A7B3-87A3B8D7B108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908C7D-BD66-4257-A5D4-376603F5B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4872D2-C07A-443C-847F-25B5F9D8C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4983E-4CEC-4417-8C5A-0D1DEF8EF9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4196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F024AD-4B65-465E-AE59-DF5942CD5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238BCB3-5D2D-4439-B54A-EF609A8E9F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A27F30-F7E1-4056-AEFB-1F342010B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67412-6B71-43B3-A7B3-87A3B8D7B108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E039E8-D1D3-43D4-91B6-CA84F5CCD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48F6FB-F529-4450-992B-5E8627908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4983E-4CEC-4417-8C5A-0D1DEF8EF9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9206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B898260-18B4-4493-B64C-42ED501CA2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0064725-8844-405F-AB51-C3C0208DC1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6DE03C-9765-409C-9160-17155B1D3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67412-6B71-43B3-A7B3-87A3B8D7B108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020404-9F8D-4AFA-B9C0-3C0A754C1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F20E9C-717A-457E-88E0-E52099D9D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4983E-4CEC-4417-8C5A-0D1DEF8EF9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1958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AB0FB0-EF0D-4BE0-B885-996E8B1DB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51F6FB-3342-4B0F-993B-0800EA1732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AA81F1-0842-431B-8C89-967DEB7BF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67412-6B71-43B3-A7B3-87A3B8D7B108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95E078-84CB-406E-B570-11B19B993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B8E875-46D2-4A07-90B5-6F9219720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4983E-4CEC-4417-8C5A-0D1DEF8EF9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7473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45DFF8-37B6-4348-9E07-3C75EB2A0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3A5C043-383B-4003-B523-9CE905BD86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E5767D-B4FB-40F7-B5A4-EF7037348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67412-6B71-43B3-A7B3-87A3B8D7B108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DF981E-D61B-4BDA-A486-05D5D36E8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DB52D6-A8A4-428F-8A54-655DA3E37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4983E-4CEC-4417-8C5A-0D1DEF8EF9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5502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9C3464-A982-4367-9E39-4722A2925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1E0627-6006-4089-B9E4-91BB17C1FF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68F1941-9089-4ACD-9CDE-3AF885C1B1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0D390F-963B-40CC-966A-8E27FEF88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67412-6B71-43B3-A7B3-87A3B8D7B108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5F1C20-B88A-416D-A042-A58C477D1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18AB23C-5C65-4D92-ABAC-156FB0FD2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4983E-4CEC-4417-8C5A-0D1DEF8EF9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144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1FC994-3531-4346-86B5-00D023BC4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C3A1E8-15D4-4BD2-82A2-5AC1D47E0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C842F67-4126-4DFA-AB34-3779596E74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871362C-D39F-48FD-A91B-948FCE744A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0853E70-256D-4269-9979-CDDAE0B68B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2FD6188-A704-47C5-9342-4EF45C61A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67412-6B71-43B3-A7B3-87A3B8D7B108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4146C61-54E9-4824-BC22-46F321B6F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CDEF6C4-B785-4FFD-B3F2-029EF2A54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4983E-4CEC-4417-8C5A-0D1DEF8EF9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7985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639295-178E-4AFF-8F8A-43A283CD8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D93FD1D-7F48-4DCF-A486-2841C4E0D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67412-6B71-43B3-A7B3-87A3B8D7B108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4DCE2AF-947B-4773-A38C-0B13F5FC8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DBD2B34-430B-42DE-BCB3-2DE80B811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4983E-4CEC-4417-8C5A-0D1DEF8EF9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6894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D6D6328-0C76-4B7A-AAA7-20A866EF7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67412-6B71-43B3-A7B3-87A3B8D7B108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3BB5356-D605-4958-9F8E-1B0712B13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F550B87-60BE-4006-AC44-8E8C247CF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4983E-4CEC-4417-8C5A-0D1DEF8EF9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7503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9F313C-3644-4A5D-A762-94C86A045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FFC0F5-D85E-48E4-9360-E4086839EB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62F2230-5BB0-4E77-8CCD-EF08C12654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F4612B0-809D-4145-833F-EFADA15EF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67412-6B71-43B3-A7B3-87A3B8D7B108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61ABC24-C4F2-4056-B2AF-2362735C4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4A38FE9-3267-439F-8714-C6D1F2BDC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4983E-4CEC-4417-8C5A-0D1DEF8EF9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8519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735982-1F4A-4FE7-ABF0-5FF2C6897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FA5EE4D-11FF-479B-9576-FE2D69BAB7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FF372B7-CA71-4634-8409-98FE3886B2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270D15-F5A4-4BE1-96A0-420C6B491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67412-6B71-43B3-A7B3-87A3B8D7B108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8138D55-EFA7-4236-8935-EF784C99A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4A3FD54-E244-4F77-A93A-8773B8B16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4983E-4CEC-4417-8C5A-0D1DEF8EF9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6088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4205358-3826-46CC-948A-00CD16756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01D680-DC88-48DD-B52B-08A1D6A310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06175C-A1A8-4F6E-8FFB-A80A48FEAA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167412-6B71-43B3-A7B3-87A3B8D7B108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4D3FB4-9A2A-4E51-9D40-4D7F537BAB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11A565-0293-4945-8517-D9EAB78FF8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D4983E-4CEC-4417-8C5A-0D1DEF8EF9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3237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054AB55-49F2-4359-80B7-F82A45AE63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141" y="323922"/>
            <a:ext cx="9881718" cy="495988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69F0911-32B7-4B6C-A775-587B21B1E0F5}"/>
              </a:ext>
            </a:extLst>
          </p:cNvPr>
          <p:cNvSpPr txBox="1"/>
          <p:nvPr/>
        </p:nvSpPr>
        <p:spPr>
          <a:xfrm>
            <a:off x="8633138" y="5486400"/>
            <a:ext cx="24037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1180300725 </a:t>
            </a:r>
            <a:r>
              <a:rPr lang="zh-CN" altLang="en-US" sz="2000" dirty="0"/>
              <a:t>叶楠轩</a:t>
            </a:r>
            <a:endParaRPr lang="en-US" altLang="zh-CN" sz="2000" dirty="0"/>
          </a:p>
          <a:p>
            <a:r>
              <a:rPr lang="en-US" altLang="zh-CN" sz="2000" dirty="0"/>
              <a:t>1180300724 </a:t>
            </a:r>
            <a:r>
              <a:rPr lang="zh-CN" altLang="en-US" sz="2000" dirty="0"/>
              <a:t>王许睿</a:t>
            </a:r>
          </a:p>
        </p:txBody>
      </p:sp>
    </p:spTree>
    <p:extLst>
      <p:ext uri="{BB962C8B-B14F-4D97-AF65-F5344CB8AC3E}">
        <p14:creationId xmlns:p14="http://schemas.microsoft.com/office/powerpoint/2010/main" val="34084993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7E26FC4C-8125-42D1-858C-6AF1D2FF0C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807" y="2952543"/>
            <a:ext cx="11270946" cy="3585144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6EA8ACB-0072-4785-9B26-5D8CA19B5599}"/>
              </a:ext>
            </a:extLst>
          </p:cNvPr>
          <p:cNvSpPr txBox="1"/>
          <p:nvPr/>
        </p:nvSpPr>
        <p:spPr>
          <a:xfrm>
            <a:off x="4199670" y="3646650"/>
            <a:ext cx="1325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accent1"/>
                </a:solidFill>
              </a:rPr>
              <a:t>S.next</a:t>
            </a:r>
            <a:r>
              <a:rPr lang="en-US" altLang="zh-CN" dirty="0">
                <a:solidFill>
                  <a:schemeClr val="accent1"/>
                </a:solidFill>
              </a:rPr>
              <a:t> = L1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06A1F0D-E9BF-4761-95A0-1773C53E0F40}"/>
              </a:ext>
            </a:extLst>
          </p:cNvPr>
          <p:cNvSpPr txBox="1"/>
          <p:nvPr/>
        </p:nvSpPr>
        <p:spPr>
          <a:xfrm>
            <a:off x="320086" y="186163"/>
            <a:ext cx="11676623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3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zh-CN" altLang="zh-CN" sz="3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→</a:t>
            </a:r>
            <a:r>
              <a:rPr lang="en-US" altLang="zh-CN" sz="3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id:=if</a:t>
            </a:r>
            <a:r>
              <a:rPr lang="en-US" altLang="zh-CN" sz="3200" kern="100" dirty="0">
                <a:solidFill>
                  <a:schemeClr val="accent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{</a:t>
            </a:r>
            <a:r>
              <a:rPr lang="en-US" altLang="zh-CN" sz="3200" kern="100" dirty="0" err="1">
                <a:solidFill>
                  <a:schemeClr val="accent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B.true</a:t>
            </a:r>
            <a:r>
              <a:rPr lang="en-US" altLang="zh-CN" sz="3200" kern="100" dirty="0">
                <a:solidFill>
                  <a:schemeClr val="accent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3200" kern="100" dirty="0" err="1">
                <a:solidFill>
                  <a:schemeClr val="accent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fall;B.false</a:t>
            </a:r>
            <a:r>
              <a:rPr lang="en-US" altLang="zh-CN" sz="3200" kern="100" dirty="0">
                <a:solidFill>
                  <a:schemeClr val="accent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3200" kern="100" dirty="0" err="1">
                <a:solidFill>
                  <a:schemeClr val="accent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newlabel</a:t>
            </a:r>
            <a:r>
              <a:rPr lang="en-US" altLang="zh-CN" sz="3200" kern="100" dirty="0">
                <a:solidFill>
                  <a:schemeClr val="accent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();}</a:t>
            </a:r>
            <a:r>
              <a:rPr lang="en-US" altLang="zh-CN" sz="3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B</a:t>
            </a:r>
            <a:endParaRPr lang="zh-CN" altLang="zh-CN" sz="3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32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en-US" altLang="zh-CN" sz="3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then </a:t>
            </a:r>
            <a:r>
              <a:rPr lang="en-US" altLang="zh-CN" sz="3200" kern="100" dirty="0">
                <a:solidFill>
                  <a:schemeClr val="accent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{ E1.next = </a:t>
            </a:r>
            <a:r>
              <a:rPr lang="en-US" altLang="zh-CN" sz="3200" kern="100" dirty="0" err="1">
                <a:solidFill>
                  <a:schemeClr val="accent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S.next</a:t>
            </a:r>
            <a:r>
              <a:rPr lang="en-US" altLang="zh-CN" sz="3200" kern="100" dirty="0">
                <a:solidFill>
                  <a:schemeClr val="accent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; } </a:t>
            </a:r>
            <a:r>
              <a:rPr lang="en-US" altLang="zh-CN" sz="3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E1 </a:t>
            </a:r>
            <a:r>
              <a:rPr lang="en-US" altLang="zh-CN" sz="3200" kern="100" dirty="0">
                <a:solidFill>
                  <a:schemeClr val="accent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{</a:t>
            </a:r>
            <a:r>
              <a:rPr lang="en-US" altLang="zh-CN" sz="3200" kern="100" dirty="0">
                <a:solidFill>
                  <a:schemeClr val="accent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2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 = lookup( </a:t>
            </a:r>
            <a:r>
              <a:rPr lang="en-US" altLang="zh-CN" sz="3200" kern="100" dirty="0" err="1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id.lexeme</a:t>
            </a:r>
            <a:r>
              <a:rPr lang="en-US" altLang="zh-CN" sz="32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); </a:t>
            </a:r>
          </a:p>
          <a:p>
            <a:pPr algn="just"/>
            <a:r>
              <a:rPr lang="en-US" altLang="zh-CN" sz="3200" kern="1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en-US" altLang="zh-CN" sz="32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if p == nil then </a:t>
            </a:r>
            <a:r>
              <a:rPr lang="en-US" altLang="zh-CN" sz="3200" kern="100" dirty="0" err="1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error;gen</a:t>
            </a:r>
            <a:r>
              <a:rPr lang="en-US" altLang="zh-CN" sz="32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 p ‘=’ E1.addr ); </a:t>
            </a:r>
            <a:r>
              <a:rPr lang="en-US" altLang="zh-CN" sz="3200" kern="1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gen( “</a:t>
            </a:r>
            <a:r>
              <a:rPr lang="en-US" altLang="zh-CN" sz="3200" kern="100" dirty="0" err="1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goto</a:t>
            </a:r>
            <a:r>
              <a:rPr lang="en-US" altLang="zh-CN" sz="3200" kern="1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” </a:t>
            </a:r>
            <a:r>
              <a:rPr lang="en-US" altLang="zh-CN" sz="3200" kern="100" dirty="0" err="1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S.next</a:t>
            </a:r>
            <a:r>
              <a:rPr lang="en-US" altLang="zh-CN" sz="3200" kern="1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);</a:t>
            </a:r>
            <a:r>
              <a:rPr lang="en-US" altLang="zh-CN" sz="3200" kern="100" dirty="0">
                <a:solidFill>
                  <a:schemeClr val="accent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}</a:t>
            </a:r>
            <a:endParaRPr lang="zh-CN" altLang="zh-CN" sz="3200" kern="100" dirty="0">
              <a:solidFill>
                <a:schemeClr val="accent1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3200" kern="100" dirty="0">
                <a:solidFill>
                  <a:srgbClr val="00B0F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en-US" altLang="zh-CN" sz="3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else</a:t>
            </a:r>
            <a:r>
              <a:rPr lang="en-US" altLang="zh-CN" sz="3200" kern="100" dirty="0">
                <a:solidFill>
                  <a:schemeClr val="accent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{label(</a:t>
            </a:r>
            <a:r>
              <a:rPr lang="en-US" altLang="zh-CN" sz="3200" kern="100" dirty="0" err="1">
                <a:solidFill>
                  <a:schemeClr val="accent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B.false</a:t>
            </a:r>
            <a:r>
              <a:rPr lang="en-US" altLang="zh-CN" sz="3200" kern="100" dirty="0">
                <a:solidFill>
                  <a:schemeClr val="accent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); E2.next=</a:t>
            </a:r>
            <a:r>
              <a:rPr lang="en-US" altLang="zh-CN" sz="3200" kern="100" dirty="0" err="1">
                <a:solidFill>
                  <a:schemeClr val="accent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S.next</a:t>
            </a:r>
            <a:r>
              <a:rPr lang="en-US" altLang="zh-CN" sz="3200" kern="100" dirty="0">
                <a:solidFill>
                  <a:schemeClr val="accent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;} </a:t>
            </a:r>
            <a:r>
              <a:rPr lang="en-US" altLang="zh-CN" sz="3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E2</a:t>
            </a:r>
            <a:r>
              <a:rPr lang="en-US" altLang="zh-CN" sz="3200" kern="100" dirty="0">
                <a:solidFill>
                  <a:schemeClr val="accent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{ p = lookup( </a:t>
            </a:r>
            <a:r>
              <a:rPr lang="en-US" altLang="zh-CN" sz="3200" kern="100" dirty="0" err="1">
                <a:solidFill>
                  <a:schemeClr val="accent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id.lexeme</a:t>
            </a:r>
            <a:r>
              <a:rPr lang="en-US" altLang="zh-CN" sz="3200" kern="100" dirty="0">
                <a:solidFill>
                  <a:schemeClr val="accent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); </a:t>
            </a:r>
          </a:p>
          <a:p>
            <a:pPr algn="just"/>
            <a:r>
              <a:rPr lang="en-US" altLang="zh-CN" sz="3200" kern="100" dirty="0">
                <a:solidFill>
                  <a:schemeClr val="accent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en-US" altLang="zh-CN" sz="3200" kern="100" dirty="0">
                <a:solidFill>
                  <a:schemeClr val="accent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if p == nil then </a:t>
            </a:r>
            <a:r>
              <a:rPr lang="en-US" altLang="zh-CN" sz="3200" kern="100" dirty="0" err="1">
                <a:solidFill>
                  <a:schemeClr val="accent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error;gen</a:t>
            </a:r>
            <a:r>
              <a:rPr lang="en-US" altLang="zh-CN" sz="3200" kern="100" dirty="0">
                <a:solidFill>
                  <a:schemeClr val="accent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 p ‘=’ E2.addr ); }</a:t>
            </a:r>
            <a:endParaRPr lang="zh-CN" altLang="zh-CN" sz="3200" kern="100" dirty="0">
              <a:solidFill>
                <a:schemeClr val="accent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D29BB60-F8CF-42AC-B6DD-33D48BFD7EB2}"/>
              </a:ext>
            </a:extLst>
          </p:cNvPr>
          <p:cNvSpPr txBox="1"/>
          <p:nvPr/>
        </p:nvSpPr>
        <p:spPr>
          <a:xfrm>
            <a:off x="2836284" y="5490963"/>
            <a:ext cx="1439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accent1"/>
                </a:solidFill>
              </a:rPr>
              <a:t>B.true</a:t>
            </a:r>
            <a:r>
              <a:rPr lang="en-US" altLang="zh-CN" dirty="0">
                <a:solidFill>
                  <a:schemeClr val="accent1"/>
                </a:solidFill>
              </a:rPr>
              <a:t> = fall</a:t>
            </a:r>
          </a:p>
          <a:p>
            <a:r>
              <a:rPr lang="en-US" altLang="zh-CN" dirty="0" err="1">
                <a:solidFill>
                  <a:schemeClr val="accent1"/>
                </a:solidFill>
              </a:rPr>
              <a:t>B.false</a:t>
            </a:r>
            <a:r>
              <a:rPr lang="en-US" altLang="zh-CN" dirty="0">
                <a:solidFill>
                  <a:schemeClr val="accent1"/>
                </a:solidFill>
              </a:rPr>
              <a:t>= L2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8451F9A-3BD5-409B-9664-A11B1E1D855D}"/>
              </a:ext>
            </a:extLst>
          </p:cNvPr>
          <p:cNvSpPr txBox="1"/>
          <p:nvPr/>
        </p:nvSpPr>
        <p:spPr>
          <a:xfrm>
            <a:off x="5475450" y="5444797"/>
            <a:ext cx="1598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</a:rPr>
              <a:t>E1.next = L1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FF73D20-CD05-4FFA-B635-F0BF0593FFE1}"/>
              </a:ext>
            </a:extLst>
          </p:cNvPr>
          <p:cNvSpPr txBox="1"/>
          <p:nvPr/>
        </p:nvSpPr>
        <p:spPr>
          <a:xfrm>
            <a:off x="8503374" y="2836055"/>
            <a:ext cx="32852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1: if False a&gt;c , </a:t>
            </a:r>
            <a:r>
              <a:rPr lang="en-US" altLang="zh-CN" sz="2400" dirty="0" err="1"/>
              <a:t>goto</a:t>
            </a:r>
            <a:r>
              <a:rPr lang="en-US" altLang="zh-CN" sz="2400" dirty="0"/>
              <a:t> L2 </a:t>
            </a:r>
          </a:p>
          <a:p>
            <a:r>
              <a:rPr lang="en-US" altLang="zh-CN" sz="2400" dirty="0"/>
              <a:t>2: t1 = </a:t>
            </a:r>
            <a:r>
              <a:rPr lang="en-US" altLang="zh-CN" sz="2400" dirty="0" err="1"/>
              <a:t>x+y</a:t>
            </a:r>
            <a:endParaRPr lang="en-US" altLang="zh-CN" sz="2400" dirty="0"/>
          </a:p>
          <a:p>
            <a:r>
              <a:rPr lang="en-US" altLang="zh-CN" sz="2400" dirty="0">
                <a:solidFill>
                  <a:srgbClr val="FF0000"/>
                </a:solidFill>
              </a:rPr>
              <a:t>3: m =  t1</a:t>
            </a:r>
          </a:p>
          <a:p>
            <a:r>
              <a:rPr lang="en-US" altLang="zh-CN" sz="2400" dirty="0">
                <a:solidFill>
                  <a:srgbClr val="FF0000"/>
                </a:solidFill>
              </a:rPr>
              <a:t>4: </a:t>
            </a:r>
            <a:r>
              <a:rPr lang="en-US" altLang="zh-CN" sz="2400" dirty="0" err="1">
                <a:solidFill>
                  <a:srgbClr val="FF0000"/>
                </a:solidFill>
              </a:rPr>
              <a:t>goto</a:t>
            </a:r>
            <a:r>
              <a:rPr lang="en-US" altLang="zh-CN" sz="2400" dirty="0">
                <a:solidFill>
                  <a:srgbClr val="FF0000"/>
                </a:solidFill>
              </a:rPr>
              <a:t> L1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7007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7E26FC4C-8125-42D1-858C-6AF1D2FF0C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807" y="2952543"/>
            <a:ext cx="11270946" cy="3585144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6EA8ACB-0072-4785-9B26-5D8CA19B5599}"/>
              </a:ext>
            </a:extLst>
          </p:cNvPr>
          <p:cNvSpPr txBox="1"/>
          <p:nvPr/>
        </p:nvSpPr>
        <p:spPr>
          <a:xfrm>
            <a:off x="4199670" y="3646650"/>
            <a:ext cx="1325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accent1"/>
                </a:solidFill>
              </a:rPr>
              <a:t>S.next</a:t>
            </a:r>
            <a:r>
              <a:rPr lang="en-US" altLang="zh-CN" dirty="0">
                <a:solidFill>
                  <a:schemeClr val="accent1"/>
                </a:solidFill>
              </a:rPr>
              <a:t> = L1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06A1F0D-E9BF-4761-95A0-1773C53E0F40}"/>
              </a:ext>
            </a:extLst>
          </p:cNvPr>
          <p:cNvSpPr txBox="1"/>
          <p:nvPr/>
        </p:nvSpPr>
        <p:spPr>
          <a:xfrm>
            <a:off x="320086" y="186163"/>
            <a:ext cx="11676623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3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zh-CN" altLang="zh-CN" sz="3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→</a:t>
            </a:r>
            <a:r>
              <a:rPr lang="en-US" altLang="zh-CN" sz="3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id:=if</a:t>
            </a:r>
            <a:r>
              <a:rPr lang="en-US" altLang="zh-CN" sz="3200" kern="100" dirty="0">
                <a:solidFill>
                  <a:schemeClr val="accent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{</a:t>
            </a:r>
            <a:r>
              <a:rPr lang="en-US" altLang="zh-CN" sz="3200" kern="100" dirty="0" err="1">
                <a:solidFill>
                  <a:schemeClr val="accent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B.true</a:t>
            </a:r>
            <a:r>
              <a:rPr lang="en-US" altLang="zh-CN" sz="3200" kern="100" dirty="0">
                <a:solidFill>
                  <a:schemeClr val="accent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3200" kern="100" dirty="0" err="1">
                <a:solidFill>
                  <a:schemeClr val="accent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fall;B.false</a:t>
            </a:r>
            <a:r>
              <a:rPr lang="en-US" altLang="zh-CN" sz="3200" kern="100" dirty="0">
                <a:solidFill>
                  <a:schemeClr val="accent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3200" kern="100" dirty="0" err="1">
                <a:solidFill>
                  <a:schemeClr val="accent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newlabel</a:t>
            </a:r>
            <a:r>
              <a:rPr lang="en-US" altLang="zh-CN" sz="3200" kern="100" dirty="0">
                <a:solidFill>
                  <a:schemeClr val="accent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();}</a:t>
            </a:r>
            <a:r>
              <a:rPr lang="en-US" altLang="zh-CN" sz="3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B</a:t>
            </a:r>
            <a:endParaRPr lang="zh-CN" altLang="zh-CN" sz="3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32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en-US" altLang="zh-CN" sz="3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then </a:t>
            </a:r>
            <a:r>
              <a:rPr lang="en-US" altLang="zh-CN" sz="3200" kern="100" dirty="0">
                <a:solidFill>
                  <a:schemeClr val="accent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{ E1.next = </a:t>
            </a:r>
            <a:r>
              <a:rPr lang="en-US" altLang="zh-CN" sz="3200" kern="100" dirty="0" err="1">
                <a:solidFill>
                  <a:schemeClr val="accent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S.next</a:t>
            </a:r>
            <a:r>
              <a:rPr lang="en-US" altLang="zh-CN" sz="3200" kern="100" dirty="0">
                <a:solidFill>
                  <a:schemeClr val="accent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; } </a:t>
            </a:r>
            <a:r>
              <a:rPr lang="en-US" altLang="zh-CN" sz="3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E1 </a:t>
            </a:r>
            <a:r>
              <a:rPr lang="en-US" altLang="zh-CN" sz="3200" kern="100" dirty="0">
                <a:solidFill>
                  <a:schemeClr val="accent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{</a:t>
            </a:r>
            <a:r>
              <a:rPr lang="en-US" altLang="zh-CN" sz="3200" kern="100" dirty="0">
                <a:solidFill>
                  <a:schemeClr val="accent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p = lookup( </a:t>
            </a:r>
            <a:r>
              <a:rPr lang="en-US" altLang="zh-CN" sz="3200" kern="100" dirty="0" err="1">
                <a:solidFill>
                  <a:schemeClr val="accent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id.lexeme</a:t>
            </a:r>
            <a:r>
              <a:rPr lang="en-US" altLang="zh-CN" sz="3200" kern="100" dirty="0">
                <a:solidFill>
                  <a:schemeClr val="accent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); </a:t>
            </a:r>
          </a:p>
          <a:p>
            <a:pPr algn="just"/>
            <a:r>
              <a:rPr lang="en-US" altLang="zh-CN" sz="3200" kern="100" dirty="0">
                <a:solidFill>
                  <a:schemeClr val="accent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en-US" altLang="zh-CN" sz="3200" kern="100" dirty="0">
                <a:solidFill>
                  <a:schemeClr val="accent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if p == nil then </a:t>
            </a:r>
            <a:r>
              <a:rPr lang="en-US" altLang="zh-CN" sz="3200" kern="100" dirty="0" err="1">
                <a:solidFill>
                  <a:schemeClr val="accent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error;gen</a:t>
            </a:r>
            <a:r>
              <a:rPr lang="en-US" altLang="zh-CN" sz="3200" kern="100" dirty="0">
                <a:solidFill>
                  <a:schemeClr val="accent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 p ‘=’ E1.addr ); </a:t>
            </a:r>
            <a:r>
              <a:rPr lang="en-US" altLang="zh-CN" sz="3200" kern="100" dirty="0">
                <a:solidFill>
                  <a:schemeClr val="accent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gen( “</a:t>
            </a:r>
            <a:r>
              <a:rPr lang="en-US" altLang="zh-CN" sz="3200" kern="100" dirty="0" err="1">
                <a:solidFill>
                  <a:schemeClr val="accent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goto</a:t>
            </a:r>
            <a:r>
              <a:rPr lang="en-US" altLang="zh-CN" sz="3200" kern="100" dirty="0">
                <a:solidFill>
                  <a:schemeClr val="accent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” </a:t>
            </a:r>
            <a:r>
              <a:rPr lang="en-US" altLang="zh-CN" sz="3200" kern="100" dirty="0" err="1">
                <a:solidFill>
                  <a:schemeClr val="accent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S.next</a:t>
            </a:r>
            <a:r>
              <a:rPr lang="en-US" altLang="zh-CN" sz="3200" kern="100" dirty="0">
                <a:solidFill>
                  <a:schemeClr val="accent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); }</a:t>
            </a:r>
            <a:endParaRPr lang="zh-CN" altLang="zh-CN" sz="3200" kern="100" dirty="0">
              <a:solidFill>
                <a:schemeClr val="accent1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3200" kern="100" dirty="0">
                <a:solidFill>
                  <a:srgbClr val="00B0F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en-US" altLang="zh-CN" sz="3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else</a:t>
            </a:r>
            <a:r>
              <a:rPr lang="en-US" altLang="zh-CN" sz="3200" kern="100" dirty="0">
                <a:solidFill>
                  <a:schemeClr val="accent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{</a:t>
            </a:r>
            <a:r>
              <a:rPr lang="en-US" altLang="zh-CN" sz="3200" kern="1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label(</a:t>
            </a:r>
            <a:r>
              <a:rPr lang="en-US" altLang="zh-CN" sz="3200" kern="100" dirty="0" err="1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B.false</a:t>
            </a:r>
            <a:r>
              <a:rPr lang="en-US" altLang="zh-CN" sz="3200" kern="1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); E2.next=</a:t>
            </a:r>
            <a:r>
              <a:rPr lang="en-US" altLang="zh-CN" sz="3200" kern="100" dirty="0" err="1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S.next</a:t>
            </a:r>
            <a:r>
              <a:rPr lang="en-US" altLang="zh-CN" sz="3200" kern="1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;</a:t>
            </a:r>
            <a:r>
              <a:rPr lang="en-US" altLang="zh-CN" sz="3200" kern="100" dirty="0">
                <a:solidFill>
                  <a:schemeClr val="accent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} </a:t>
            </a:r>
            <a:r>
              <a:rPr lang="en-US" altLang="zh-CN" sz="3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E2</a:t>
            </a:r>
            <a:r>
              <a:rPr lang="en-US" altLang="zh-CN" sz="3200" kern="100" dirty="0">
                <a:solidFill>
                  <a:schemeClr val="accent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{ p = lookup( </a:t>
            </a:r>
            <a:r>
              <a:rPr lang="en-US" altLang="zh-CN" sz="3200" kern="100" dirty="0" err="1">
                <a:solidFill>
                  <a:schemeClr val="accent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id.lexeme</a:t>
            </a:r>
            <a:r>
              <a:rPr lang="en-US" altLang="zh-CN" sz="3200" kern="100" dirty="0">
                <a:solidFill>
                  <a:schemeClr val="accent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); </a:t>
            </a:r>
          </a:p>
          <a:p>
            <a:pPr algn="just"/>
            <a:r>
              <a:rPr lang="en-US" altLang="zh-CN" sz="3200" kern="100" dirty="0">
                <a:solidFill>
                  <a:schemeClr val="accent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en-US" altLang="zh-CN" sz="3200" kern="100" dirty="0">
                <a:solidFill>
                  <a:schemeClr val="accent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if p == nil then </a:t>
            </a:r>
            <a:r>
              <a:rPr lang="en-US" altLang="zh-CN" sz="3200" kern="100" dirty="0" err="1">
                <a:solidFill>
                  <a:schemeClr val="accent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error;gen</a:t>
            </a:r>
            <a:r>
              <a:rPr lang="en-US" altLang="zh-CN" sz="3200" kern="100" dirty="0">
                <a:solidFill>
                  <a:schemeClr val="accent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 p ‘=’ E2.addr ); }</a:t>
            </a:r>
            <a:endParaRPr lang="zh-CN" altLang="zh-CN" sz="3200" kern="100" dirty="0">
              <a:solidFill>
                <a:schemeClr val="accent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D29BB60-F8CF-42AC-B6DD-33D48BFD7EB2}"/>
              </a:ext>
            </a:extLst>
          </p:cNvPr>
          <p:cNvSpPr txBox="1"/>
          <p:nvPr/>
        </p:nvSpPr>
        <p:spPr>
          <a:xfrm>
            <a:off x="2524183" y="5490963"/>
            <a:ext cx="1363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accent1"/>
                </a:solidFill>
              </a:rPr>
              <a:t>B.true = fall</a:t>
            </a:r>
          </a:p>
          <a:p>
            <a:r>
              <a:rPr lang="en-US" altLang="zh-CN">
                <a:solidFill>
                  <a:schemeClr val="accent1"/>
                </a:solidFill>
              </a:rPr>
              <a:t>B.false= L2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8451F9A-3BD5-409B-9664-A11B1E1D855D}"/>
              </a:ext>
            </a:extLst>
          </p:cNvPr>
          <p:cNvSpPr txBox="1"/>
          <p:nvPr/>
        </p:nvSpPr>
        <p:spPr>
          <a:xfrm>
            <a:off x="5475450" y="5444797"/>
            <a:ext cx="1598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</a:rPr>
              <a:t>E1.next = L1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FF73D20-CD05-4FFA-B635-F0BF0593FFE1}"/>
              </a:ext>
            </a:extLst>
          </p:cNvPr>
          <p:cNvSpPr txBox="1"/>
          <p:nvPr/>
        </p:nvSpPr>
        <p:spPr>
          <a:xfrm>
            <a:off x="8503374" y="2836055"/>
            <a:ext cx="328526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1: if False a&gt;c , </a:t>
            </a:r>
            <a:r>
              <a:rPr lang="en-US" altLang="zh-CN" sz="2400" dirty="0" err="1"/>
              <a:t>goto</a:t>
            </a:r>
            <a:r>
              <a:rPr lang="en-US" altLang="zh-CN" sz="2400" dirty="0"/>
              <a:t> L2 </a:t>
            </a:r>
          </a:p>
          <a:p>
            <a:r>
              <a:rPr lang="en-US" altLang="zh-CN" sz="2400" dirty="0"/>
              <a:t>2: t1 = </a:t>
            </a:r>
            <a:r>
              <a:rPr lang="en-US" altLang="zh-CN" sz="2400" dirty="0" err="1"/>
              <a:t>x+y</a:t>
            </a:r>
            <a:endParaRPr lang="en-US" altLang="zh-CN" sz="2400" dirty="0"/>
          </a:p>
          <a:p>
            <a:r>
              <a:rPr lang="en-US" altLang="zh-CN" sz="2400" dirty="0"/>
              <a:t>3: m =  t1</a:t>
            </a:r>
          </a:p>
          <a:p>
            <a:r>
              <a:rPr lang="en-US" altLang="zh-CN" sz="2400" dirty="0"/>
              <a:t>4: </a:t>
            </a:r>
            <a:r>
              <a:rPr lang="en-US" altLang="zh-CN" sz="2400" dirty="0" err="1"/>
              <a:t>goto</a:t>
            </a:r>
            <a:r>
              <a:rPr lang="en-US" altLang="zh-CN" sz="2400" dirty="0"/>
              <a:t> L1</a:t>
            </a:r>
          </a:p>
          <a:p>
            <a:r>
              <a:rPr lang="en-US" altLang="zh-CN" sz="2400" dirty="0">
                <a:solidFill>
                  <a:srgbClr val="FF0000"/>
                </a:solidFill>
              </a:rPr>
              <a:t>5: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D453BAF-8D9B-4E56-8B2D-5B83596175CE}"/>
              </a:ext>
            </a:extLst>
          </p:cNvPr>
          <p:cNvSpPr txBox="1"/>
          <p:nvPr/>
        </p:nvSpPr>
        <p:spPr>
          <a:xfrm>
            <a:off x="9192368" y="5444797"/>
            <a:ext cx="1598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E2.next = L1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8259459-E956-49FB-B455-B22F3437CF5B}"/>
              </a:ext>
            </a:extLst>
          </p:cNvPr>
          <p:cNvSpPr txBox="1"/>
          <p:nvPr/>
        </p:nvSpPr>
        <p:spPr>
          <a:xfrm>
            <a:off x="3658968" y="5745951"/>
            <a:ext cx="6135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= 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9014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7E26FC4C-8125-42D1-858C-6AF1D2FF0C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807" y="2952543"/>
            <a:ext cx="11270946" cy="3585144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6EA8ACB-0072-4785-9B26-5D8CA19B5599}"/>
              </a:ext>
            </a:extLst>
          </p:cNvPr>
          <p:cNvSpPr txBox="1"/>
          <p:nvPr/>
        </p:nvSpPr>
        <p:spPr>
          <a:xfrm>
            <a:off x="4199670" y="3646650"/>
            <a:ext cx="1325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accent1"/>
                </a:solidFill>
              </a:rPr>
              <a:t>S.next</a:t>
            </a:r>
            <a:r>
              <a:rPr lang="en-US" altLang="zh-CN" dirty="0">
                <a:solidFill>
                  <a:schemeClr val="accent1"/>
                </a:solidFill>
              </a:rPr>
              <a:t> = L1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D29BB60-F8CF-42AC-B6DD-33D48BFD7EB2}"/>
              </a:ext>
            </a:extLst>
          </p:cNvPr>
          <p:cNvSpPr txBox="1"/>
          <p:nvPr/>
        </p:nvSpPr>
        <p:spPr>
          <a:xfrm>
            <a:off x="2524182" y="5490963"/>
            <a:ext cx="1675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accent1"/>
                </a:solidFill>
              </a:rPr>
              <a:t>B.true</a:t>
            </a:r>
            <a:r>
              <a:rPr lang="en-US" altLang="zh-CN" dirty="0">
                <a:solidFill>
                  <a:schemeClr val="accent1"/>
                </a:solidFill>
              </a:rPr>
              <a:t> = fall</a:t>
            </a:r>
          </a:p>
          <a:p>
            <a:r>
              <a:rPr lang="en-US" altLang="zh-CN" dirty="0" err="1">
                <a:solidFill>
                  <a:schemeClr val="accent1"/>
                </a:solidFill>
              </a:rPr>
              <a:t>B.false</a:t>
            </a:r>
            <a:r>
              <a:rPr lang="en-US" altLang="zh-CN" dirty="0">
                <a:solidFill>
                  <a:schemeClr val="accent1"/>
                </a:solidFill>
              </a:rPr>
              <a:t>= L2 = 5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8451F9A-3BD5-409B-9664-A11B1E1D855D}"/>
              </a:ext>
            </a:extLst>
          </p:cNvPr>
          <p:cNvSpPr txBox="1"/>
          <p:nvPr/>
        </p:nvSpPr>
        <p:spPr>
          <a:xfrm>
            <a:off x="5475450" y="5444797"/>
            <a:ext cx="1598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</a:rPr>
              <a:t>E1.next = L1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FF73D20-CD05-4FFA-B635-F0BF0593FFE1}"/>
              </a:ext>
            </a:extLst>
          </p:cNvPr>
          <p:cNvSpPr txBox="1"/>
          <p:nvPr/>
        </p:nvSpPr>
        <p:spPr>
          <a:xfrm>
            <a:off x="8514325" y="2436791"/>
            <a:ext cx="328526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1: if False a&gt;c , </a:t>
            </a:r>
            <a:r>
              <a:rPr lang="en-US" altLang="zh-CN" sz="2400" dirty="0" err="1"/>
              <a:t>goto</a:t>
            </a:r>
            <a:r>
              <a:rPr lang="en-US" altLang="zh-CN" sz="2400" dirty="0"/>
              <a:t> L2 </a:t>
            </a:r>
          </a:p>
          <a:p>
            <a:r>
              <a:rPr lang="en-US" altLang="zh-CN" sz="2400" dirty="0"/>
              <a:t>2: t1 = </a:t>
            </a:r>
            <a:r>
              <a:rPr lang="en-US" altLang="zh-CN" sz="2400" dirty="0" err="1"/>
              <a:t>x+y</a:t>
            </a:r>
            <a:endParaRPr lang="en-US" altLang="zh-CN" sz="2400" dirty="0"/>
          </a:p>
          <a:p>
            <a:r>
              <a:rPr lang="en-US" altLang="zh-CN" sz="2400" dirty="0"/>
              <a:t>3: m =  t1</a:t>
            </a:r>
          </a:p>
          <a:p>
            <a:r>
              <a:rPr lang="en-US" altLang="zh-CN" sz="2400" dirty="0"/>
              <a:t>4: </a:t>
            </a:r>
            <a:r>
              <a:rPr lang="en-US" altLang="zh-CN" sz="2400" dirty="0" err="1"/>
              <a:t>goto</a:t>
            </a:r>
            <a:r>
              <a:rPr lang="en-US" altLang="zh-CN" sz="2400" dirty="0"/>
              <a:t> L1</a:t>
            </a:r>
          </a:p>
          <a:p>
            <a:r>
              <a:rPr lang="en-US" altLang="zh-CN" sz="2400" dirty="0">
                <a:solidFill>
                  <a:srgbClr val="FF0000"/>
                </a:solidFill>
              </a:rPr>
              <a:t>5: t2 = y + 0.5</a:t>
            </a:r>
          </a:p>
          <a:p>
            <a:r>
              <a:rPr lang="en-US" altLang="zh-CN" sz="2400" dirty="0">
                <a:solidFill>
                  <a:srgbClr val="FF0000"/>
                </a:solidFill>
              </a:rPr>
              <a:t>6: t3 = x – t2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D453BAF-8D9B-4E56-8B2D-5B83596175CE}"/>
              </a:ext>
            </a:extLst>
          </p:cNvPr>
          <p:cNvSpPr txBox="1"/>
          <p:nvPr/>
        </p:nvSpPr>
        <p:spPr>
          <a:xfrm>
            <a:off x="9192368" y="5444797"/>
            <a:ext cx="1598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</a:rPr>
              <a:t>E2.next = L1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6E04634-DFE2-48F8-A748-0000C8ABA9EC}"/>
              </a:ext>
            </a:extLst>
          </p:cNvPr>
          <p:cNvSpPr txBox="1"/>
          <p:nvPr/>
        </p:nvSpPr>
        <p:spPr>
          <a:xfrm>
            <a:off x="270807" y="320313"/>
            <a:ext cx="1167662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32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zh-CN" altLang="en-US" sz="32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→</a:t>
            </a:r>
            <a:r>
              <a:rPr lang="en-US" altLang="zh-CN" sz="32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E1 - E2 </a:t>
            </a:r>
            <a:r>
              <a:rPr lang="en-US" altLang="zh-CN" sz="3200" kern="100" dirty="0">
                <a:solidFill>
                  <a:schemeClr val="accent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{ </a:t>
            </a:r>
            <a:r>
              <a:rPr lang="en-US" altLang="zh-CN" sz="3200" kern="100" dirty="0" err="1">
                <a:solidFill>
                  <a:schemeClr val="accent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E.addr</a:t>
            </a:r>
            <a:r>
              <a:rPr lang="en-US" altLang="zh-CN" sz="3200" kern="100" dirty="0">
                <a:solidFill>
                  <a:schemeClr val="accent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3200" kern="100" dirty="0" err="1">
                <a:solidFill>
                  <a:schemeClr val="accent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newtemp</a:t>
            </a:r>
            <a:r>
              <a:rPr lang="en-US" altLang="zh-CN" sz="3200" kern="100" dirty="0">
                <a:solidFill>
                  <a:schemeClr val="accent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(); </a:t>
            </a:r>
          </a:p>
          <a:p>
            <a:pPr algn="just"/>
            <a:r>
              <a:rPr lang="en-US" altLang="zh-CN" sz="3200" kern="100" dirty="0">
                <a:solidFill>
                  <a:schemeClr val="accent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            gen(</a:t>
            </a:r>
            <a:r>
              <a:rPr lang="en-US" altLang="zh-CN" sz="3200" kern="100" dirty="0" err="1">
                <a:solidFill>
                  <a:schemeClr val="accent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E.addr</a:t>
            </a:r>
            <a:r>
              <a:rPr lang="en-US" altLang="zh-CN" sz="3200" kern="100" dirty="0">
                <a:solidFill>
                  <a:schemeClr val="accent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‘=‘ E1.addr ‘-’ E2.addr );}</a:t>
            </a:r>
            <a:endParaRPr lang="zh-CN" altLang="zh-CN" sz="3200" kern="100" dirty="0">
              <a:solidFill>
                <a:schemeClr val="accent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6C9BEC2-B522-42A5-8773-F0980E4BF894}"/>
              </a:ext>
            </a:extLst>
          </p:cNvPr>
          <p:cNvSpPr txBox="1"/>
          <p:nvPr/>
        </p:nvSpPr>
        <p:spPr>
          <a:xfrm>
            <a:off x="257688" y="1397531"/>
            <a:ext cx="1167662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32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zh-CN" altLang="en-US" sz="32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→</a:t>
            </a:r>
            <a:r>
              <a:rPr lang="en-US" altLang="zh-CN" sz="32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E1 + E2 </a:t>
            </a:r>
            <a:r>
              <a:rPr lang="en-US" altLang="zh-CN" sz="3200" kern="100" dirty="0">
                <a:solidFill>
                  <a:schemeClr val="accent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{ </a:t>
            </a:r>
            <a:r>
              <a:rPr lang="en-US" altLang="zh-CN" sz="3200" kern="100" dirty="0" err="1">
                <a:solidFill>
                  <a:schemeClr val="accent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E.addr</a:t>
            </a:r>
            <a:r>
              <a:rPr lang="en-US" altLang="zh-CN" sz="3200" kern="100" dirty="0">
                <a:solidFill>
                  <a:schemeClr val="accent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3200" kern="100" dirty="0" err="1">
                <a:solidFill>
                  <a:schemeClr val="accent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newtemp</a:t>
            </a:r>
            <a:r>
              <a:rPr lang="en-US" altLang="zh-CN" sz="3200" kern="100" dirty="0">
                <a:solidFill>
                  <a:schemeClr val="accent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(); </a:t>
            </a:r>
          </a:p>
          <a:p>
            <a:pPr algn="just"/>
            <a:r>
              <a:rPr lang="en-US" altLang="zh-CN" sz="3200" kern="100" dirty="0">
                <a:solidFill>
                  <a:schemeClr val="accent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            gen(</a:t>
            </a:r>
            <a:r>
              <a:rPr lang="en-US" altLang="zh-CN" sz="3200" kern="100" dirty="0" err="1">
                <a:solidFill>
                  <a:schemeClr val="accent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E.addr</a:t>
            </a:r>
            <a:r>
              <a:rPr lang="en-US" altLang="zh-CN" sz="3200" kern="100" dirty="0">
                <a:solidFill>
                  <a:schemeClr val="accent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‘=‘ E1.addr ‘+’ E2.addr );}</a:t>
            </a:r>
          </a:p>
        </p:txBody>
      </p:sp>
    </p:spTree>
    <p:extLst>
      <p:ext uri="{BB962C8B-B14F-4D97-AF65-F5344CB8AC3E}">
        <p14:creationId xmlns:p14="http://schemas.microsoft.com/office/powerpoint/2010/main" val="3699621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7E26FC4C-8125-42D1-858C-6AF1D2FF0C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807" y="2952543"/>
            <a:ext cx="11270946" cy="3585144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6EA8ACB-0072-4785-9B26-5D8CA19B5599}"/>
              </a:ext>
            </a:extLst>
          </p:cNvPr>
          <p:cNvSpPr txBox="1"/>
          <p:nvPr/>
        </p:nvSpPr>
        <p:spPr>
          <a:xfrm>
            <a:off x="3901258" y="3646650"/>
            <a:ext cx="1325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accent1"/>
                </a:solidFill>
              </a:rPr>
              <a:t>S.next</a:t>
            </a:r>
            <a:r>
              <a:rPr lang="en-US" altLang="zh-CN" dirty="0">
                <a:solidFill>
                  <a:schemeClr val="accent1"/>
                </a:solidFill>
              </a:rPr>
              <a:t> = L1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06A1F0D-E9BF-4761-95A0-1773C53E0F40}"/>
              </a:ext>
            </a:extLst>
          </p:cNvPr>
          <p:cNvSpPr txBox="1"/>
          <p:nvPr/>
        </p:nvSpPr>
        <p:spPr>
          <a:xfrm>
            <a:off x="320086" y="186163"/>
            <a:ext cx="11676623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3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zh-CN" altLang="zh-CN" sz="3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→</a:t>
            </a:r>
            <a:r>
              <a:rPr lang="en-US" altLang="zh-CN" sz="3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id:=if</a:t>
            </a:r>
            <a:r>
              <a:rPr lang="en-US" altLang="zh-CN" sz="3200" kern="100" dirty="0">
                <a:solidFill>
                  <a:schemeClr val="accent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{</a:t>
            </a:r>
            <a:r>
              <a:rPr lang="en-US" altLang="zh-CN" sz="3200" kern="100" dirty="0" err="1">
                <a:solidFill>
                  <a:schemeClr val="accent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B.true</a:t>
            </a:r>
            <a:r>
              <a:rPr lang="en-US" altLang="zh-CN" sz="3200" kern="100" dirty="0">
                <a:solidFill>
                  <a:schemeClr val="accent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3200" kern="100" dirty="0" err="1">
                <a:solidFill>
                  <a:schemeClr val="accent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fall;B.false</a:t>
            </a:r>
            <a:r>
              <a:rPr lang="en-US" altLang="zh-CN" sz="3200" kern="100" dirty="0">
                <a:solidFill>
                  <a:schemeClr val="accent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3200" kern="100" dirty="0" err="1">
                <a:solidFill>
                  <a:schemeClr val="accent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newlabel</a:t>
            </a:r>
            <a:r>
              <a:rPr lang="en-US" altLang="zh-CN" sz="3200" kern="100" dirty="0">
                <a:solidFill>
                  <a:schemeClr val="accent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();}</a:t>
            </a:r>
            <a:r>
              <a:rPr lang="en-US" altLang="zh-CN" sz="3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B</a:t>
            </a:r>
            <a:endParaRPr lang="zh-CN" altLang="zh-CN" sz="3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32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en-US" altLang="zh-CN" sz="3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then </a:t>
            </a:r>
            <a:r>
              <a:rPr lang="en-US" altLang="zh-CN" sz="3200" kern="100" dirty="0">
                <a:solidFill>
                  <a:schemeClr val="accent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{ E1.next = </a:t>
            </a:r>
            <a:r>
              <a:rPr lang="en-US" altLang="zh-CN" sz="3200" kern="100" dirty="0" err="1">
                <a:solidFill>
                  <a:schemeClr val="accent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S.next</a:t>
            </a:r>
            <a:r>
              <a:rPr lang="en-US" altLang="zh-CN" sz="3200" kern="100" dirty="0">
                <a:solidFill>
                  <a:schemeClr val="accent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; } </a:t>
            </a:r>
            <a:r>
              <a:rPr lang="en-US" altLang="zh-CN" sz="3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E1 </a:t>
            </a:r>
            <a:r>
              <a:rPr lang="en-US" altLang="zh-CN" sz="3200" kern="100" dirty="0">
                <a:solidFill>
                  <a:schemeClr val="accent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{</a:t>
            </a:r>
            <a:r>
              <a:rPr lang="en-US" altLang="zh-CN" sz="3200" kern="100" dirty="0">
                <a:solidFill>
                  <a:schemeClr val="accent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p = lookup( </a:t>
            </a:r>
            <a:r>
              <a:rPr lang="en-US" altLang="zh-CN" sz="3200" kern="100" dirty="0" err="1">
                <a:solidFill>
                  <a:schemeClr val="accent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id.lexeme</a:t>
            </a:r>
            <a:r>
              <a:rPr lang="en-US" altLang="zh-CN" sz="3200" kern="100" dirty="0">
                <a:solidFill>
                  <a:schemeClr val="accent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); </a:t>
            </a:r>
          </a:p>
          <a:p>
            <a:pPr algn="just"/>
            <a:r>
              <a:rPr lang="en-US" altLang="zh-CN" sz="3200" kern="100" dirty="0">
                <a:solidFill>
                  <a:schemeClr val="accent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en-US" altLang="zh-CN" sz="3200" kern="100" dirty="0">
                <a:solidFill>
                  <a:schemeClr val="accent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if p == nil then </a:t>
            </a:r>
            <a:r>
              <a:rPr lang="en-US" altLang="zh-CN" sz="3200" kern="100" dirty="0" err="1">
                <a:solidFill>
                  <a:schemeClr val="accent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error;gen</a:t>
            </a:r>
            <a:r>
              <a:rPr lang="en-US" altLang="zh-CN" sz="3200" kern="100" dirty="0">
                <a:solidFill>
                  <a:schemeClr val="accent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 p ‘=’ E1.addr ); </a:t>
            </a:r>
            <a:r>
              <a:rPr lang="en-US" altLang="zh-CN" sz="3200" kern="100" dirty="0">
                <a:solidFill>
                  <a:schemeClr val="accent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gen( “</a:t>
            </a:r>
            <a:r>
              <a:rPr lang="en-US" altLang="zh-CN" sz="3200" kern="100" dirty="0" err="1">
                <a:solidFill>
                  <a:schemeClr val="accent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goto</a:t>
            </a:r>
            <a:r>
              <a:rPr lang="en-US" altLang="zh-CN" sz="3200" kern="100" dirty="0">
                <a:solidFill>
                  <a:schemeClr val="accent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” </a:t>
            </a:r>
            <a:r>
              <a:rPr lang="en-US" altLang="zh-CN" sz="3200" kern="100" dirty="0" err="1">
                <a:solidFill>
                  <a:schemeClr val="accent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S.next</a:t>
            </a:r>
            <a:r>
              <a:rPr lang="en-US" altLang="zh-CN" sz="3200" kern="100" dirty="0">
                <a:solidFill>
                  <a:schemeClr val="accent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); }</a:t>
            </a:r>
            <a:endParaRPr lang="zh-CN" altLang="zh-CN" sz="3200" kern="100" dirty="0">
              <a:solidFill>
                <a:schemeClr val="accent1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3200" kern="100" dirty="0">
                <a:solidFill>
                  <a:srgbClr val="00B0F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en-US" altLang="zh-CN" sz="3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else</a:t>
            </a:r>
            <a:r>
              <a:rPr lang="en-US" altLang="zh-CN" sz="3200" kern="100" dirty="0">
                <a:solidFill>
                  <a:schemeClr val="accent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{label(</a:t>
            </a:r>
            <a:r>
              <a:rPr lang="en-US" altLang="zh-CN" sz="3200" kern="100" dirty="0" err="1">
                <a:solidFill>
                  <a:schemeClr val="accent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B.false</a:t>
            </a:r>
            <a:r>
              <a:rPr lang="en-US" altLang="zh-CN" sz="3200" kern="100" dirty="0">
                <a:solidFill>
                  <a:schemeClr val="accent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); E2.next=</a:t>
            </a:r>
            <a:r>
              <a:rPr lang="en-US" altLang="zh-CN" sz="3200" kern="100" dirty="0" err="1">
                <a:solidFill>
                  <a:schemeClr val="accent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S.next</a:t>
            </a:r>
            <a:r>
              <a:rPr lang="en-US" altLang="zh-CN" sz="3200" kern="100" dirty="0">
                <a:solidFill>
                  <a:schemeClr val="accent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;} </a:t>
            </a:r>
            <a:r>
              <a:rPr lang="en-US" altLang="zh-CN" sz="3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E2</a:t>
            </a:r>
            <a:r>
              <a:rPr lang="en-US" altLang="zh-CN" sz="3200" kern="100" dirty="0">
                <a:solidFill>
                  <a:schemeClr val="accent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{ </a:t>
            </a:r>
            <a:r>
              <a:rPr lang="en-US" altLang="zh-CN" sz="32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 = lookup( </a:t>
            </a:r>
            <a:r>
              <a:rPr lang="en-US" altLang="zh-CN" sz="3200" kern="100" dirty="0" err="1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id.lexeme</a:t>
            </a:r>
            <a:r>
              <a:rPr lang="en-US" altLang="zh-CN" sz="32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); </a:t>
            </a:r>
          </a:p>
          <a:p>
            <a:pPr algn="just"/>
            <a:r>
              <a:rPr lang="en-US" altLang="zh-CN" sz="3200" kern="1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en-US" altLang="zh-CN" sz="32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if p == nil then </a:t>
            </a:r>
            <a:r>
              <a:rPr lang="en-US" altLang="zh-CN" sz="3200" kern="100" dirty="0" err="1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error;gen</a:t>
            </a:r>
            <a:r>
              <a:rPr lang="en-US" altLang="zh-CN" sz="32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 p ‘=’ E2.addr ); </a:t>
            </a:r>
            <a:r>
              <a:rPr lang="en-US" altLang="zh-CN" sz="3200" kern="100" dirty="0">
                <a:solidFill>
                  <a:schemeClr val="accent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3200" kern="100" dirty="0">
              <a:solidFill>
                <a:schemeClr val="accent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D29BB60-F8CF-42AC-B6DD-33D48BFD7EB2}"/>
              </a:ext>
            </a:extLst>
          </p:cNvPr>
          <p:cNvSpPr txBox="1"/>
          <p:nvPr/>
        </p:nvSpPr>
        <p:spPr>
          <a:xfrm>
            <a:off x="2524182" y="5490963"/>
            <a:ext cx="1675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accent1"/>
                </a:solidFill>
              </a:rPr>
              <a:t>B.true</a:t>
            </a:r>
            <a:r>
              <a:rPr lang="en-US" altLang="zh-CN" dirty="0">
                <a:solidFill>
                  <a:schemeClr val="accent1"/>
                </a:solidFill>
              </a:rPr>
              <a:t> = fall</a:t>
            </a:r>
          </a:p>
          <a:p>
            <a:r>
              <a:rPr lang="en-US" altLang="zh-CN" dirty="0" err="1">
                <a:solidFill>
                  <a:schemeClr val="accent1"/>
                </a:solidFill>
              </a:rPr>
              <a:t>B.false</a:t>
            </a:r>
            <a:r>
              <a:rPr lang="en-US" altLang="zh-CN" dirty="0">
                <a:solidFill>
                  <a:schemeClr val="accent1"/>
                </a:solidFill>
              </a:rPr>
              <a:t>= L2 = 5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8451F9A-3BD5-409B-9664-A11B1E1D855D}"/>
              </a:ext>
            </a:extLst>
          </p:cNvPr>
          <p:cNvSpPr txBox="1"/>
          <p:nvPr/>
        </p:nvSpPr>
        <p:spPr>
          <a:xfrm>
            <a:off x="5475450" y="5444797"/>
            <a:ext cx="1598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</a:rPr>
              <a:t>E1.next = L1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D453BAF-8D9B-4E56-8B2D-5B83596175CE}"/>
              </a:ext>
            </a:extLst>
          </p:cNvPr>
          <p:cNvSpPr txBox="1"/>
          <p:nvPr/>
        </p:nvSpPr>
        <p:spPr>
          <a:xfrm>
            <a:off x="9192368" y="5444797"/>
            <a:ext cx="1598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</a:rPr>
              <a:t>E2.next = L1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C4266AA-A5E6-4EAC-998A-BCC3418542A7}"/>
              </a:ext>
            </a:extLst>
          </p:cNvPr>
          <p:cNvSpPr txBox="1"/>
          <p:nvPr/>
        </p:nvSpPr>
        <p:spPr>
          <a:xfrm>
            <a:off x="8771671" y="2159424"/>
            <a:ext cx="328526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1: if False a&gt;c , </a:t>
            </a:r>
            <a:r>
              <a:rPr lang="en-US" altLang="zh-CN" sz="2400" dirty="0" err="1"/>
              <a:t>goto</a:t>
            </a:r>
            <a:r>
              <a:rPr lang="en-US" altLang="zh-CN" sz="2400" dirty="0"/>
              <a:t> L2 </a:t>
            </a:r>
          </a:p>
          <a:p>
            <a:r>
              <a:rPr lang="en-US" altLang="zh-CN" sz="2400" dirty="0"/>
              <a:t>2: t1 = </a:t>
            </a:r>
            <a:r>
              <a:rPr lang="en-US" altLang="zh-CN" sz="2400" dirty="0" err="1"/>
              <a:t>x+y</a:t>
            </a:r>
            <a:endParaRPr lang="en-US" altLang="zh-CN" sz="2400" dirty="0"/>
          </a:p>
          <a:p>
            <a:r>
              <a:rPr lang="en-US" altLang="zh-CN" sz="2400" dirty="0"/>
              <a:t>3: m =  t1</a:t>
            </a:r>
          </a:p>
          <a:p>
            <a:r>
              <a:rPr lang="en-US" altLang="zh-CN" sz="2400" dirty="0"/>
              <a:t>4: </a:t>
            </a:r>
            <a:r>
              <a:rPr lang="en-US" altLang="zh-CN" sz="2400" dirty="0" err="1"/>
              <a:t>goto</a:t>
            </a:r>
            <a:r>
              <a:rPr lang="en-US" altLang="zh-CN" sz="2400" dirty="0"/>
              <a:t> L1</a:t>
            </a:r>
          </a:p>
          <a:p>
            <a:r>
              <a:rPr lang="en-US" altLang="zh-CN" sz="2400" dirty="0"/>
              <a:t>5: t2 = y + 0.5</a:t>
            </a:r>
          </a:p>
          <a:p>
            <a:r>
              <a:rPr lang="en-US" altLang="zh-CN" sz="2400" dirty="0"/>
              <a:t>6: t3 = x – t2</a:t>
            </a:r>
          </a:p>
          <a:p>
            <a:r>
              <a:rPr lang="en-US" altLang="zh-CN" sz="2400" dirty="0">
                <a:solidFill>
                  <a:srgbClr val="FF0000"/>
                </a:solidFill>
              </a:rPr>
              <a:t>7: m = t3</a:t>
            </a:r>
          </a:p>
          <a:p>
            <a:r>
              <a:rPr lang="en-US" altLang="zh-CN" sz="2400" dirty="0">
                <a:solidFill>
                  <a:srgbClr val="FF0000"/>
                </a:solidFill>
              </a:rPr>
              <a:t>8: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8204AE9-07F3-44AE-B0E6-A35E3C7DE962}"/>
              </a:ext>
            </a:extLst>
          </p:cNvPr>
          <p:cNvSpPr txBox="1"/>
          <p:nvPr/>
        </p:nvSpPr>
        <p:spPr>
          <a:xfrm>
            <a:off x="5055209" y="3646650"/>
            <a:ext cx="1325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=8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182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A6D7DEC-3C24-4C74-B2A7-9A3F6E2A628E}"/>
              </a:ext>
            </a:extLst>
          </p:cNvPr>
          <p:cNvSpPr txBox="1"/>
          <p:nvPr/>
        </p:nvSpPr>
        <p:spPr>
          <a:xfrm>
            <a:off x="553022" y="1905506"/>
            <a:ext cx="328526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三地址码：</a:t>
            </a:r>
            <a:endParaRPr lang="en-US" altLang="zh-CN" sz="2400" dirty="0"/>
          </a:p>
          <a:p>
            <a:r>
              <a:rPr lang="en-US" altLang="zh-CN" sz="2400" dirty="0"/>
              <a:t>1: if False a&gt;c , </a:t>
            </a:r>
            <a:r>
              <a:rPr lang="en-US" altLang="zh-CN" sz="2400" dirty="0" err="1"/>
              <a:t>goto</a:t>
            </a:r>
            <a:r>
              <a:rPr lang="en-US" altLang="zh-CN" sz="2400" dirty="0"/>
              <a:t> L2 </a:t>
            </a:r>
          </a:p>
          <a:p>
            <a:r>
              <a:rPr lang="en-US" altLang="zh-CN" sz="2400" dirty="0"/>
              <a:t>2: t1 = </a:t>
            </a:r>
            <a:r>
              <a:rPr lang="en-US" altLang="zh-CN" sz="2400" dirty="0" err="1"/>
              <a:t>x+y</a:t>
            </a:r>
            <a:endParaRPr lang="en-US" altLang="zh-CN" sz="2400" dirty="0"/>
          </a:p>
          <a:p>
            <a:r>
              <a:rPr lang="en-US" altLang="zh-CN" sz="2400" dirty="0"/>
              <a:t>3: m =  t1</a:t>
            </a:r>
          </a:p>
          <a:p>
            <a:r>
              <a:rPr lang="en-US" altLang="zh-CN" sz="2400" dirty="0"/>
              <a:t>4: </a:t>
            </a:r>
            <a:r>
              <a:rPr lang="en-US" altLang="zh-CN" sz="2400" dirty="0" err="1"/>
              <a:t>goto</a:t>
            </a:r>
            <a:r>
              <a:rPr lang="en-US" altLang="zh-CN" sz="2400" dirty="0"/>
              <a:t> L1</a:t>
            </a:r>
          </a:p>
          <a:p>
            <a:r>
              <a:rPr lang="en-US" altLang="zh-CN" sz="2400" dirty="0"/>
              <a:t>5: t2 = y + 0.5</a:t>
            </a:r>
          </a:p>
          <a:p>
            <a:r>
              <a:rPr lang="en-US" altLang="zh-CN" sz="2400" dirty="0"/>
              <a:t>6: t3 = x – t2</a:t>
            </a:r>
          </a:p>
          <a:p>
            <a:r>
              <a:rPr lang="en-US" altLang="zh-CN" sz="2400" dirty="0"/>
              <a:t>7: m = t3</a:t>
            </a:r>
          </a:p>
          <a:p>
            <a:r>
              <a:rPr lang="en-US" altLang="zh-CN" sz="2400" dirty="0"/>
              <a:t>8:</a:t>
            </a:r>
          </a:p>
          <a:p>
            <a:endParaRPr lang="en-US" altLang="zh-CN" sz="2400" dirty="0"/>
          </a:p>
          <a:p>
            <a:r>
              <a:rPr lang="en-US" altLang="zh-CN" sz="2400" dirty="0"/>
              <a:t>L1 = 8</a:t>
            </a:r>
          </a:p>
          <a:p>
            <a:r>
              <a:rPr lang="en-US" altLang="zh-CN" sz="2400" dirty="0"/>
              <a:t>L2 = 5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B443426-29BB-4A7B-A01E-78E5BC49FD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8888" y="1905506"/>
            <a:ext cx="3733827" cy="3195661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E0008837-6B61-41B8-9A24-5E7891E57F4E}"/>
              </a:ext>
            </a:extLst>
          </p:cNvPr>
          <p:cNvSpPr txBox="1"/>
          <p:nvPr/>
        </p:nvSpPr>
        <p:spPr>
          <a:xfrm>
            <a:off x="335372" y="316974"/>
            <a:ext cx="1155182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+mj-lt"/>
                <a:ea typeface="+mj-ea"/>
                <a:cs typeface="+mj-cs"/>
              </a:rPr>
              <a:t>题目</a:t>
            </a:r>
            <a:r>
              <a:rPr lang="en-US" altLang="zh-CN" sz="2400" dirty="0">
                <a:latin typeface="+mj-lt"/>
                <a:ea typeface="+mj-ea"/>
                <a:cs typeface="+mj-cs"/>
              </a:rPr>
              <a:t>:</a:t>
            </a:r>
            <a:r>
              <a:rPr lang="zh-CN" altLang="en-US" sz="2400" dirty="0">
                <a:latin typeface="+mj-lt"/>
                <a:ea typeface="+mj-ea"/>
                <a:cs typeface="+mj-cs"/>
              </a:rPr>
              <a:t>写出条件赋值语句 </a:t>
            </a:r>
            <a:r>
              <a:rPr lang="en-US" altLang="zh-CN" sz="2400" dirty="0">
                <a:latin typeface="+mj-lt"/>
                <a:ea typeface="+mj-ea"/>
                <a:cs typeface="+mj-cs"/>
              </a:rPr>
              <a:t>id := if b then E1 else E2 </a:t>
            </a:r>
            <a:r>
              <a:rPr lang="zh-CN" altLang="en-US" sz="2400" dirty="0">
                <a:latin typeface="+mj-lt"/>
                <a:ea typeface="+mj-ea"/>
                <a:cs typeface="+mj-cs"/>
              </a:rPr>
              <a:t>的语义子程序。其中，</a:t>
            </a:r>
            <a:r>
              <a:rPr lang="en-US" altLang="zh-CN" sz="2400" dirty="0">
                <a:latin typeface="+mj-lt"/>
                <a:ea typeface="+mj-ea"/>
                <a:cs typeface="+mj-cs"/>
              </a:rPr>
              <a:t>b</a:t>
            </a:r>
            <a:r>
              <a:rPr lang="zh-CN" altLang="en-US" sz="2400" dirty="0">
                <a:latin typeface="+mj-lt"/>
                <a:ea typeface="+mj-ea"/>
                <a:cs typeface="+mj-cs"/>
              </a:rPr>
              <a:t>为布尔表达式，</a:t>
            </a:r>
            <a:r>
              <a:rPr lang="en-US" altLang="zh-CN" sz="2400" dirty="0">
                <a:latin typeface="+mj-lt"/>
                <a:ea typeface="+mj-ea"/>
                <a:cs typeface="+mj-cs"/>
              </a:rPr>
              <a:t>E1</a:t>
            </a:r>
            <a:r>
              <a:rPr lang="zh-CN" altLang="en-US" sz="2400" dirty="0">
                <a:latin typeface="+mj-lt"/>
                <a:ea typeface="+mj-ea"/>
                <a:cs typeface="+mj-cs"/>
              </a:rPr>
              <a:t>和</a:t>
            </a:r>
            <a:r>
              <a:rPr lang="en-US" altLang="zh-CN" sz="2400" dirty="0">
                <a:latin typeface="+mj-lt"/>
                <a:ea typeface="+mj-ea"/>
                <a:cs typeface="+mj-cs"/>
              </a:rPr>
              <a:t>E2 </a:t>
            </a:r>
            <a:r>
              <a:rPr lang="zh-CN" altLang="en-US" sz="2400" dirty="0">
                <a:latin typeface="+mj-lt"/>
                <a:ea typeface="+mj-ea"/>
                <a:cs typeface="+mj-cs"/>
              </a:rPr>
              <a:t>是算术表达式，</a:t>
            </a:r>
            <a:r>
              <a:rPr lang="en-US" altLang="zh-CN" sz="2400" dirty="0">
                <a:latin typeface="+mj-lt"/>
                <a:ea typeface="+mj-ea"/>
                <a:cs typeface="+mj-cs"/>
              </a:rPr>
              <a:t>id</a:t>
            </a:r>
            <a:r>
              <a:rPr lang="zh-CN" altLang="en-US" sz="2400" dirty="0">
                <a:latin typeface="+mj-lt"/>
                <a:ea typeface="+mj-ea"/>
                <a:cs typeface="+mj-cs"/>
              </a:rPr>
              <a:t>代表与</a:t>
            </a:r>
            <a:r>
              <a:rPr lang="en-US" altLang="zh-CN" sz="2400" dirty="0">
                <a:latin typeface="+mj-lt"/>
                <a:ea typeface="+mj-ea"/>
                <a:cs typeface="+mj-cs"/>
              </a:rPr>
              <a:t>e1</a:t>
            </a:r>
            <a:r>
              <a:rPr lang="zh-CN" altLang="en-US" sz="2400" dirty="0">
                <a:latin typeface="+mj-lt"/>
                <a:ea typeface="+mj-ea"/>
                <a:cs typeface="+mj-cs"/>
              </a:rPr>
              <a:t>和</a:t>
            </a:r>
            <a:r>
              <a:rPr lang="en-US" altLang="zh-CN" sz="2400" dirty="0">
                <a:latin typeface="+mj-lt"/>
                <a:ea typeface="+mj-ea"/>
                <a:cs typeface="+mj-cs"/>
              </a:rPr>
              <a:t>e2</a:t>
            </a:r>
            <a:r>
              <a:rPr lang="zh-CN" altLang="en-US" sz="2400" dirty="0">
                <a:latin typeface="+mj-lt"/>
                <a:ea typeface="+mj-ea"/>
                <a:cs typeface="+mj-cs"/>
              </a:rPr>
              <a:t>类型相同的简单变量。按找写出的语义子程序，生成条件赋值语句 </a:t>
            </a:r>
            <a:r>
              <a:rPr lang="en-US" altLang="zh-CN" sz="24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m := if a&gt;c then </a:t>
            </a:r>
            <a:r>
              <a:rPr lang="en-US" altLang="zh-CN" sz="2400" dirty="0" err="1">
                <a:solidFill>
                  <a:srgbClr val="FF0000"/>
                </a:solidFill>
                <a:latin typeface="+mj-lt"/>
                <a:ea typeface="+mj-ea"/>
                <a:cs typeface="+mj-cs"/>
              </a:rPr>
              <a:t>x+y</a:t>
            </a:r>
            <a:r>
              <a:rPr lang="en-US" altLang="zh-CN" sz="24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 else x-y+0.5 </a:t>
            </a:r>
            <a:r>
              <a:rPr lang="zh-CN" altLang="en-US" sz="24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的四元式序列</a:t>
            </a:r>
            <a:r>
              <a:rPr lang="zh-CN" altLang="en-US" sz="2400" dirty="0">
                <a:latin typeface="+mj-lt"/>
                <a:ea typeface="+mj-ea"/>
                <a:cs typeface="+mj-cs"/>
              </a:rPr>
              <a:t>。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D43280E-4AC8-419E-93E0-DF29EA57CF75}"/>
              </a:ext>
            </a:extLst>
          </p:cNvPr>
          <p:cNvSpPr txBox="1"/>
          <p:nvPr/>
        </p:nvSpPr>
        <p:spPr>
          <a:xfrm>
            <a:off x="8026098" y="1905506"/>
            <a:ext cx="328526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四元式序列</a:t>
            </a:r>
            <a:endParaRPr lang="en-US" altLang="zh-CN" sz="2400" dirty="0"/>
          </a:p>
          <a:p>
            <a:r>
              <a:rPr lang="en-US" altLang="zh-CN" sz="2400" dirty="0"/>
              <a:t>1: ( &lt;=, a, c, 5 )</a:t>
            </a:r>
          </a:p>
          <a:p>
            <a:r>
              <a:rPr lang="en-US" altLang="zh-CN" sz="2400" dirty="0"/>
              <a:t>2: ( +, x, y, t1 )</a:t>
            </a:r>
          </a:p>
          <a:p>
            <a:r>
              <a:rPr lang="en-US" altLang="zh-CN" sz="2400" dirty="0"/>
              <a:t>3: ( =, t1, _, m )</a:t>
            </a:r>
          </a:p>
          <a:p>
            <a:r>
              <a:rPr lang="en-US" altLang="zh-CN" sz="2400" dirty="0"/>
              <a:t>4: ( </a:t>
            </a:r>
            <a:r>
              <a:rPr lang="en-US" altLang="zh-CN" sz="2400" dirty="0" err="1"/>
              <a:t>goto</a:t>
            </a:r>
            <a:r>
              <a:rPr lang="en-US" altLang="zh-CN" sz="2400" dirty="0"/>
              <a:t>, _, _, 8)</a:t>
            </a:r>
          </a:p>
          <a:p>
            <a:r>
              <a:rPr lang="en-US" altLang="zh-CN" sz="2400" dirty="0"/>
              <a:t>5: ( +, y, 0.5, t2 )</a:t>
            </a:r>
          </a:p>
          <a:p>
            <a:r>
              <a:rPr lang="en-US" altLang="zh-CN" sz="2400" dirty="0"/>
              <a:t>6: ( -, x, t2, t3 )</a:t>
            </a:r>
          </a:p>
          <a:p>
            <a:r>
              <a:rPr lang="en-US" altLang="zh-CN" sz="2400" dirty="0"/>
              <a:t>7: ( =, t3, _, m )</a:t>
            </a:r>
          </a:p>
          <a:p>
            <a:r>
              <a:rPr lang="en-US" altLang="zh-CN" sz="2400" dirty="0"/>
              <a:t>8:</a:t>
            </a:r>
          </a:p>
        </p:txBody>
      </p:sp>
    </p:spTree>
    <p:extLst>
      <p:ext uri="{BB962C8B-B14F-4D97-AF65-F5344CB8AC3E}">
        <p14:creationId xmlns:p14="http://schemas.microsoft.com/office/powerpoint/2010/main" val="4267775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E1F127D0-1B61-4B92-879D-317E9A23AAB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46012" y="2466878"/>
                <a:ext cx="7747305" cy="1435481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/>
                  <a:t>S</a:t>
                </a:r>
                <a:r>
                  <a:rPr lang="zh-CN" altLang="en-US" dirty="0"/>
                  <a:t>→</a:t>
                </a:r>
                <a:r>
                  <a:rPr lang="en-US" altLang="zh-CN" dirty="0"/>
                  <a:t>id := if B then E1 else E2</a:t>
                </a:r>
                <a:br>
                  <a:rPr lang="en-US" altLang="zh-CN" dirty="0"/>
                </a:br>
                <a14:m>
                  <m:oMath xmlns:m="http://schemas.openxmlformats.org/officeDocument/2006/math">
                    <m:r>
                      <a:rPr lang="en-US" altLang="zh-CN" smtClean="0">
                        <a:latin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altLang="zh-CN" dirty="0"/>
                  <a:t> if B then id := E1 else id :=E2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E1F127D0-1B61-4B92-879D-317E9A23AA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46012" y="2466878"/>
                <a:ext cx="7747305" cy="1435481"/>
              </a:xfrm>
              <a:blipFill>
                <a:blip r:embed="rId2"/>
                <a:stretch>
                  <a:fillRect l="-3226" t="-8936" r="-2439" b="-157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>
            <a:extLst>
              <a:ext uri="{FF2B5EF4-FFF2-40B4-BE49-F238E27FC236}">
                <a16:creationId xmlns:a16="http://schemas.microsoft.com/office/drawing/2014/main" id="{5F1E9DBA-7850-4C70-A8B4-EAFC64DA10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012" y="82824"/>
            <a:ext cx="7388206" cy="238405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95351DE-87A8-4E97-91A3-233965AC5C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1767" y="141931"/>
            <a:ext cx="4117159" cy="6182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748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832BC865-2DB9-4985-B229-80E2EB8BEDE4}"/>
              </a:ext>
            </a:extLst>
          </p:cNvPr>
          <p:cNvSpPr txBox="1"/>
          <p:nvPr/>
        </p:nvSpPr>
        <p:spPr>
          <a:xfrm>
            <a:off x="4532301" y="186163"/>
            <a:ext cx="7464408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3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zh-CN" altLang="zh-CN" sz="3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→</a:t>
            </a:r>
            <a:r>
              <a:rPr lang="en-US" altLang="zh-CN" sz="3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id:=if</a:t>
            </a:r>
            <a:r>
              <a:rPr lang="en-US" altLang="zh-CN" sz="3200" kern="100" dirty="0">
                <a:solidFill>
                  <a:schemeClr val="accent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{</a:t>
            </a:r>
            <a:r>
              <a:rPr lang="en-US" altLang="zh-CN" sz="3200" kern="100" dirty="0" err="1">
                <a:solidFill>
                  <a:schemeClr val="accent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B.true</a:t>
            </a:r>
            <a:r>
              <a:rPr lang="en-US" altLang="zh-CN" sz="3200" kern="100" dirty="0">
                <a:solidFill>
                  <a:schemeClr val="accent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3200" kern="100" dirty="0" err="1">
                <a:solidFill>
                  <a:schemeClr val="accent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fall;B.false</a:t>
            </a:r>
            <a:r>
              <a:rPr lang="en-US" altLang="zh-CN" sz="3200" kern="100" dirty="0">
                <a:solidFill>
                  <a:schemeClr val="accent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3200" kern="100" dirty="0" err="1">
                <a:solidFill>
                  <a:schemeClr val="accent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newlabel</a:t>
            </a:r>
            <a:r>
              <a:rPr lang="en-US" altLang="zh-CN" sz="3200" kern="100" dirty="0">
                <a:solidFill>
                  <a:schemeClr val="accent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();}</a:t>
            </a:r>
            <a:r>
              <a:rPr lang="en-US" altLang="zh-CN" sz="3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B</a:t>
            </a:r>
            <a:endParaRPr lang="zh-CN" altLang="zh-CN" sz="3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32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en-US" altLang="zh-CN" sz="3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then </a:t>
            </a:r>
            <a:r>
              <a:rPr lang="en-US" altLang="zh-CN" sz="3200" kern="100" dirty="0">
                <a:solidFill>
                  <a:schemeClr val="accent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{ E1.next = </a:t>
            </a:r>
            <a:r>
              <a:rPr lang="en-US" altLang="zh-CN" sz="3200" kern="100" dirty="0" err="1">
                <a:solidFill>
                  <a:schemeClr val="accent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S.next</a:t>
            </a:r>
            <a:r>
              <a:rPr lang="en-US" altLang="zh-CN" sz="3200" kern="100" dirty="0">
                <a:solidFill>
                  <a:schemeClr val="accent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; } </a:t>
            </a:r>
            <a:r>
              <a:rPr lang="en-US" altLang="zh-CN" sz="3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E1 </a:t>
            </a:r>
            <a:r>
              <a:rPr lang="en-US" altLang="zh-CN" sz="3200" kern="100" dirty="0">
                <a:solidFill>
                  <a:schemeClr val="accent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{</a:t>
            </a:r>
            <a:r>
              <a:rPr lang="en-US" altLang="zh-CN" sz="3200" kern="100" dirty="0">
                <a:solidFill>
                  <a:srgbClr val="00B0F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 algn="just"/>
            <a:r>
              <a:rPr lang="en-US" altLang="zh-CN" sz="3200" kern="100" dirty="0">
                <a:solidFill>
                  <a:srgbClr val="00B0F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 </a:t>
            </a:r>
            <a:r>
              <a:rPr lang="en-US" altLang="zh-CN" sz="32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 = lookup( </a:t>
            </a:r>
            <a:r>
              <a:rPr lang="en-US" altLang="zh-CN" sz="3200" kern="100" dirty="0" err="1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id.lexeme</a:t>
            </a:r>
            <a:r>
              <a:rPr lang="en-US" altLang="zh-CN" sz="32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); </a:t>
            </a:r>
          </a:p>
          <a:p>
            <a:pPr algn="just"/>
            <a:r>
              <a:rPr lang="en-US" altLang="zh-CN" sz="3200" kern="1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 </a:t>
            </a:r>
            <a:r>
              <a:rPr lang="en-US" altLang="zh-CN" sz="32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if p == nil then error;</a:t>
            </a:r>
            <a:endParaRPr lang="zh-CN" altLang="zh-CN" sz="3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32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 gen( p ‘=’ E1.addr );</a:t>
            </a:r>
            <a:r>
              <a:rPr lang="en-US" altLang="zh-CN" sz="3200" kern="100" dirty="0">
                <a:solidFill>
                  <a:srgbClr val="00B0F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zh-CN" sz="3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3200" kern="100" dirty="0">
                <a:solidFill>
                  <a:srgbClr val="00B0F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 </a:t>
            </a:r>
            <a:r>
              <a:rPr lang="en-US" altLang="zh-CN" sz="3200" kern="100" dirty="0">
                <a:solidFill>
                  <a:schemeClr val="accent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gen( “</a:t>
            </a:r>
            <a:r>
              <a:rPr lang="en-US" altLang="zh-CN" sz="3200" kern="100" dirty="0" err="1">
                <a:solidFill>
                  <a:schemeClr val="accent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goto</a:t>
            </a:r>
            <a:r>
              <a:rPr lang="en-US" altLang="zh-CN" sz="3200" kern="100" dirty="0">
                <a:solidFill>
                  <a:schemeClr val="accent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” </a:t>
            </a:r>
            <a:r>
              <a:rPr lang="en-US" altLang="zh-CN" sz="3200" kern="100" dirty="0" err="1">
                <a:solidFill>
                  <a:schemeClr val="accent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S.next</a:t>
            </a:r>
            <a:r>
              <a:rPr lang="en-US" altLang="zh-CN" sz="3200" kern="100" dirty="0">
                <a:solidFill>
                  <a:schemeClr val="accent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); }</a:t>
            </a:r>
            <a:endParaRPr lang="zh-CN" altLang="zh-CN" sz="3200" kern="100" dirty="0">
              <a:solidFill>
                <a:schemeClr val="accent1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3200" kern="100" dirty="0">
                <a:solidFill>
                  <a:srgbClr val="00B0F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en-US" altLang="zh-CN" sz="3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else</a:t>
            </a:r>
            <a:r>
              <a:rPr lang="en-US" altLang="zh-CN" sz="3200" kern="100" dirty="0">
                <a:solidFill>
                  <a:schemeClr val="accent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{label(</a:t>
            </a:r>
            <a:r>
              <a:rPr lang="en-US" altLang="zh-CN" sz="3200" kern="100" dirty="0" err="1">
                <a:solidFill>
                  <a:schemeClr val="accent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B.false</a:t>
            </a:r>
            <a:r>
              <a:rPr lang="en-US" altLang="zh-CN" sz="3200" kern="100" dirty="0">
                <a:solidFill>
                  <a:schemeClr val="accent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); E2.next=</a:t>
            </a:r>
            <a:r>
              <a:rPr lang="en-US" altLang="zh-CN" sz="3200" kern="100" dirty="0" err="1">
                <a:solidFill>
                  <a:schemeClr val="accent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S.next</a:t>
            </a:r>
            <a:r>
              <a:rPr lang="en-US" altLang="zh-CN" sz="3200" kern="100" dirty="0">
                <a:solidFill>
                  <a:schemeClr val="accent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;} </a:t>
            </a:r>
            <a:r>
              <a:rPr lang="en-US" altLang="zh-CN" sz="3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E2</a:t>
            </a:r>
            <a:endParaRPr lang="zh-CN" altLang="zh-CN" sz="3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3200" kern="1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32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{ p = lookup( </a:t>
            </a:r>
            <a:r>
              <a:rPr lang="en-US" altLang="zh-CN" sz="3200" kern="100" dirty="0" err="1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id.lexeme</a:t>
            </a:r>
            <a:r>
              <a:rPr lang="en-US" altLang="zh-CN" sz="32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); </a:t>
            </a:r>
          </a:p>
          <a:p>
            <a:pPr algn="just"/>
            <a:r>
              <a:rPr lang="en-US" altLang="zh-CN" sz="32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if p == nil then error;</a:t>
            </a:r>
          </a:p>
          <a:p>
            <a:pPr algn="just"/>
            <a:r>
              <a:rPr lang="en-US" altLang="zh-CN" sz="32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gen( p ‘=’ E2.addr ); }</a:t>
            </a:r>
            <a:endParaRPr lang="zh-CN" altLang="zh-CN" sz="3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402E6760-195C-4A30-BA3C-3B964BDA65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973" y="65274"/>
            <a:ext cx="4402328" cy="6610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151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F8CD18F4-B53E-4381-81F1-EA362F118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086" y="1635955"/>
            <a:ext cx="11551828" cy="916950"/>
          </a:xfrm>
        </p:spPr>
        <p:txBody>
          <a:bodyPr>
            <a:normAutofit/>
          </a:bodyPr>
          <a:lstStyle/>
          <a:p>
            <a:r>
              <a:rPr lang="en-US" altLang="zh-CN" dirty="0"/>
              <a:t>m := if a&gt;c then </a:t>
            </a:r>
            <a:r>
              <a:rPr lang="en-US" altLang="zh-CN" dirty="0" err="1"/>
              <a:t>x+y</a:t>
            </a:r>
            <a:r>
              <a:rPr lang="en-US" altLang="zh-CN" dirty="0"/>
              <a:t> else x-y+0.5</a:t>
            </a:r>
            <a:r>
              <a:rPr lang="zh-CN" altLang="en-US" dirty="0"/>
              <a:t>的语法分析树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2E5544F-362E-44A8-B385-7D15A5D4319B}"/>
              </a:ext>
            </a:extLst>
          </p:cNvPr>
          <p:cNvSpPr txBox="1"/>
          <p:nvPr/>
        </p:nvSpPr>
        <p:spPr>
          <a:xfrm>
            <a:off x="335372" y="316974"/>
            <a:ext cx="1155182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+mj-lt"/>
                <a:ea typeface="+mj-ea"/>
                <a:cs typeface="+mj-cs"/>
              </a:rPr>
              <a:t>题目</a:t>
            </a:r>
            <a:r>
              <a:rPr lang="en-US" altLang="zh-CN" sz="2400" dirty="0">
                <a:latin typeface="+mj-lt"/>
                <a:ea typeface="+mj-ea"/>
                <a:cs typeface="+mj-cs"/>
              </a:rPr>
              <a:t>:</a:t>
            </a:r>
            <a:r>
              <a:rPr lang="zh-CN" altLang="en-US" sz="2400" dirty="0">
                <a:latin typeface="+mj-lt"/>
                <a:ea typeface="+mj-ea"/>
                <a:cs typeface="+mj-cs"/>
              </a:rPr>
              <a:t>写出条件赋值语句 </a:t>
            </a:r>
            <a:r>
              <a:rPr lang="en-US" altLang="zh-CN" sz="2400" dirty="0">
                <a:latin typeface="+mj-lt"/>
                <a:ea typeface="+mj-ea"/>
                <a:cs typeface="+mj-cs"/>
              </a:rPr>
              <a:t>id := if b then E1 else E2 </a:t>
            </a:r>
            <a:r>
              <a:rPr lang="zh-CN" altLang="en-US" sz="2400" dirty="0">
                <a:latin typeface="+mj-lt"/>
                <a:ea typeface="+mj-ea"/>
                <a:cs typeface="+mj-cs"/>
              </a:rPr>
              <a:t>的语义子程序。其中，</a:t>
            </a:r>
            <a:r>
              <a:rPr lang="en-US" altLang="zh-CN" sz="2400" dirty="0">
                <a:latin typeface="+mj-lt"/>
                <a:ea typeface="+mj-ea"/>
                <a:cs typeface="+mj-cs"/>
              </a:rPr>
              <a:t>b</a:t>
            </a:r>
            <a:r>
              <a:rPr lang="zh-CN" altLang="en-US" sz="2400" dirty="0">
                <a:latin typeface="+mj-lt"/>
                <a:ea typeface="+mj-ea"/>
                <a:cs typeface="+mj-cs"/>
              </a:rPr>
              <a:t>为布尔表达式，</a:t>
            </a:r>
            <a:r>
              <a:rPr lang="en-US" altLang="zh-CN" sz="2400" dirty="0">
                <a:latin typeface="+mj-lt"/>
                <a:ea typeface="+mj-ea"/>
                <a:cs typeface="+mj-cs"/>
              </a:rPr>
              <a:t>E1</a:t>
            </a:r>
            <a:r>
              <a:rPr lang="zh-CN" altLang="en-US" sz="2400" dirty="0">
                <a:latin typeface="+mj-lt"/>
                <a:ea typeface="+mj-ea"/>
                <a:cs typeface="+mj-cs"/>
              </a:rPr>
              <a:t>和</a:t>
            </a:r>
            <a:r>
              <a:rPr lang="en-US" altLang="zh-CN" sz="2400" dirty="0">
                <a:latin typeface="+mj-lt"/>
                <a:ea typeface="+mj-ea"/>
                <a:cs typeface="+mj-cs"/>
              </a:rPr>
              <a:t>E2 </a:t>
            </a:r>
            <a:r>
              <a:rPr lang="zh-CN" altLang="en-US" sz="2400" dirty="0">
                <a:latin typeface="+mj-lt"/>
                <a:ea typeface="+mj-ea"/>
                <a:cs typeface="+mj-cs"/>
              </a:rPr>
              <a:t>是算术表达式，</a:t>
            </a:r>
            <a:r>
              <a:rPr lang="en-US" altLang="zh-CN" sz="2400" dirty="0">
                <a:latin typeface="+mj-lt"/>
                <a:ea typeface="+mj-ea"/>
                <a:cs typeface="+mj-cs"/>
              </a:rPr>
              <a:t>id</a:t>
            </a:r>
            <a:r>
              <a:rPr lang="zh-CN" altLang="en-US" sz="2400" dirty="0">
                <a:latin typeface="+mj-lt"/>
                <a:ea typeface="+mj-ea"/>
                <a:cs typeface="+mj-cs"/>
              </a:rPr>
              <a:t>代表与</a:t>
            </a:r>
            <a:r>
              <a:rPr lang="en-US" altLang="zh-CN" sz="2400" dirty="0">
                <a:latin typeface="+mj-lt"/>
                <a:ea typeface="+mj-ea"/>
                <a:cs typeface="+mj-cs"/>
              </a:rPr>
              <a:t>e1</a:t>
            </a:r>
            <a:r>
              <a:rPr lang="zh-CN" altLang="en-US" sz="2400" dirty="0">
                <a:latin typeface="+mj-lt"/>
                <a:ea typeface="+mj-ea"/>
                <a:cs typeface="+mj-cs"/>
              </a:rPr>
              <a:t>和</a:t>
            </a:r>
            <a:r>
              <a:rPr lang="en-US" altLang="zh-CN" sz="2400" dirty="0">
                <a:latin typeface="+mj-lt"/>
                <a:ea typeface="+mj-ea"/>
                <a:cs typeface="+mj-cs"/>
              </a:rPr>
              <a:t>e2</a:t>
            </a:r>
            <a:r>
              <a:rPr lang="zh-CN" altLang="en-US" sz="2400" dirty="0">
                <a:latin typeface="+mj-lt"/>
                <a:ea typeface="+mj-ea"/>
                <a:cs typeface="+mj-cs"/>
              </a:rPr>
              <a:t>类型相同的简单变量。按找写出的语义子程序，生成条件赋值语句 </a:t>
            </a:r>
            <a:r>
              <a:rPr lang="en-US" altLang="zh-CN" sz="2400" dirty="0">
                <a:latin typeface="+mj-lt"/>
                <a:ea typeface="+mj-ea"/>
                <a:cs typeface="+mj-cs"/>
              </a:rPr>
              <a:t>m := if a&gt;c then </a:t>
            </a:r>
            <a:r>
              <a:rPr lang="en-US" altLang="zh-CN" sz="2400" dirty="0" err="1">
                <a:latin typeface="+mj-lt"/>
                <a:ea typeface="+mj-ea"/>
                <a:cs typeface="+mj-cs"/>
              </a:rPr>
              <a:t>x+y</a:t>
            </a:r>
            <a:r>
              <a:rPr lang="en-US" altLang="zh-CN" sz="2400" dirty="0">
                <a:latin typeface="+mj-lt"/>
                <a:ea typeface="+mj-ea"/>
                <a:cs typeface="+mj-cs"/>
              </a:rPr>
              <a:t> else x-y+0.5 </a:t>
            </a:r>
            <a:r>
              <a:rPr lang="zh-CN" altLang="en-US" sz="2400" dirty="0">
                <a:latin typeface="+mj-lt"/>
                <a:ea typeface="+mj-ea"/>
                <a:cs typeface="+mj-cs"/>
              </a:rPr>
              <a:t>的四元式序列。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71AE212-7C40-484C-B549-DFAE22AE44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72" y="2671557"/>
            <a:ext cx="11060358" cy="3077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438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51DFBEAF-0B6D-4874-AB63-88B129116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086" y="414859"/>
            <a:ext cx="11551828" cy="916950"/>
          </a:xfrm>
        </p:spPr>
        <p:txBody>
          <a:bodyPr>
            <a:normAutofit/>
          </a:bodyPr>
          <a:lstStyle/>
          <a:p>
            <a:r>
              <a:rPr lang="en-US" altLang="zh-CN" dirty="0"/>
              <a:t>P </a:t>
            </a:r>
            <a:r>
              <a:rPr lang="zh-CN" altLang="en-US" dirty="0"/>
              <a:t>→ </a:t>
            </a:r>
            <a:r>
              <a:rPr lang="en-US" altLang="zh-CN" dirty="0">
                <a:solidFill>
                  <a:schemeClr val="accent1"/>
                </a:solidFill>
              </a:rPr>
              <a:t>{ </a:t>
            </a:r>
            <a:r>
              <a:rPr lang="en-US" altLang="zh-CN" dirty="0" err="1">
                <a:solidFill>
                  <a:schemeClr val="accent1"/>
                </a:solidFill>
              </a:rPr>
              <a:t>S.next</a:t>
            </a:r>
            <a:r>
              <a:rPr lang="en-US" altLang="zh-CN" dirty="0">
                <a:solidFill>
                  <a:schemeClr val="accent1"/>
                </a:solidFill>
              </a:rPr>
              <a:t> = </a:t>
            </a:r>
            <a:r>
              <a:rPr lang="en-US" altLang="zh-CN" dirty="0" err="1">
                <a:solidFill>
                  <a:schemeClr val="accent1"/>
                </a:solidFill>
              </a:rPr>
              <a:t>newlabel</a:t>
            </a:r>
            <a:r>
              <a:rPr lang="en-US" altLang="zh-CN" dirty="0">
                <a:solidFill>
                  <a:schemeClr val="accent1"/>
                </a:solidFill>
              </a:rPr>
              <a:t>(); } </a:t>
            </a:r>
            <a:r>
              <a:rPr lang="en-US" altLang="zh-CN" dirty="0"/>
              <a:t>S </a:t>
            </a:r>
            <a:r>
              <a:rPr lang="en-US" altLang="zh-CN" dirty="0">
                <a:solidFill>
                  <a:schemeClr val="accent1"/>
                </a:solidFill>
              </a:rPr>
              <a:t>{ label( </a:t>
            </a:r>
            <a:r>
              <a:rPr lang="en-US" altLang="zh-CN" dirty="0" err="1">
                <a:solidFill>
                  <a:schemeClr val="accent1"/>
                </a:solidFill>
              </a:rPr>
              <a:t>S.next</a:t>
            </a:r>
            <a:r>
              <a:rPr lang="en-US" altLang="zh-CN" dirty="0">
                <a:solidFill>
                  <a:schemeClr val="accent1"/>
                </a:solidFill>
              </a:rPr>
              <a:t> ); }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E26FC4C-8125-42D1-858C-6AF1D2FF0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86" y="1430368"/>
            <a:ext cx="11270946" cy="3585144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6EA8ACB-0072-4785-9B26-5D8CA19B5599}"/>
              </a:ext>
            </a:extLst>
          </p:cNvPr>
          <p:cNvSpPr txBox="1"/>
          <p:nvPr/>
        </p:nvSpPr>
        <p:spPr>
          <a:xfrm>
            <a:off x="4205145" y="2124475"/>
            <a:ext cx="1325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accent1"/>
                </a:solidFill>
              </a:rPr>
              <a:t>S.next</a:t>
            </a:r>
            <a:r>
              <a:rPr lang="en-US" altLang="zh-CN" dirty="0">
                <a:solidFill>
                  <a:schemeClr val="accent1"/>
                </a:solidFill>
              </a:rPr>
              <a:t> = L1</a:t>
            </a:r>
            <a:endParaRPr lang="zh-CN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9198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7E26FC4C-8125-42D1-858C-6AF1D2FF0C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86" y="2985396"/>
            <a:ext cx="11270946" cy="3585144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6EA8ACB-0072-4785-9B26-5D8CA19B5599}"/>
              </a:ext>
            </a:extLst>
          </p:cNvPr>
          <p:cNvSpPr txBox="1"/>
          <p:nvPr/>
        </p:nvSpPr>
        <p:spPr>
          <a:xfrm>
            <a:off x="4199670" y="3646650"/>
            <a:ext cx="1325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accent1"/>
                </a:solidFill>
              </a:rPr>
              <a:t>S.next</a:t>
            </a:r>
            <a:r>
              <a:rPr lang="en-US" altLang="zh-CN" dirty="0">
                <a:solidFill>
                  <a:schemeClr val="accent1"/>
                </a:solidFill>
              </a:rPr>
              <a:t> = L1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06A1F0D-E9BF-4761-95A0-1773C53E0F40}"/>
              </a:ext>
            </a:extLst>
          </p:cNvPr>
          <p:cNvSpPr txBox="1"/>
          <p:nvPr/>
        </p:nvSpPr>
        <p:spPr>
          <a:xfrm>
            <a:off x="320086" y="186163"/>
            <a:ext cx="11676623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3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zh-CN" altLang="zh-CN" sz="3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→</a:t>
            </a:r>
            <a:r>
              <a:rPr lang="en-US" altLang="zh-CN" sz="3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id:=if</a:t>
            </a:r>
            <a:r>
              <a:rPr lang="en-US" altLang="zh-CN" sz="3200" kern="100" dirty="0">
                <a:solidFill>
                  <a:schemeClr val="accent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{</a:t>
            </a:r>
            <a:r>
              <a:rPr lang="en-US" altLang="zh-CN" sz="3200" kern="100" dirty="0" err="1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B.true</a:t>
            </a:r>
            <a:r>
              <a:rPr lang="en-US" altLang="zh-CN" sz="32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3200" kern="100" dirty="0" err="1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fall;B.false</a:t>
            </a:r>
            <a:r>
              <a:rPr lang="en-US" altLang="zh-CN" sz="32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3200" kern="100" dirty="0" err="1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newlabel</a:t>
            </a:r>
            <a:r>
              <a:rPr lang="en-US" altLang="zh-CN" sz="32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();</a:t>
            </a:r>
            <a:r>
              <a:rPr lang="en-US" altLang="zh-CN" sz="3200" kern="100" dirty="0">
                <a:solidFill>
                  <a:schemeClr val="accent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}</a:t>
            </a:r>
            <a:r>
              <a:rPr lang="en-US" altLang="zh-CN" sz="3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B</a:t>
            </a:r>
            <a:endParaRPr lang="zh-CN" altLang="zh-CN" sz="3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32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en-US" altLang="zh-CN" sz="3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then </a:t>
            </a:r>
            <a:r>
              <a:rPr lang="en-US" altLang="zh-CN" sz="3200" kern="100" dirty="0">
                <a:solidFill>
                  <a:schemeClr val="accent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{ E1.next = </a:t>
            </a:r>
            <a:r>
              <a:rPr lang="en-US" altLang="zh-CN" sz="3200" kern="100" dirty="0" err="1">
                <a:solidFill>
                  <a:schemeClr val="accent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S.next</a:t>
            </a:r>
            <a:r>
              <a:rPr lang="en-US" altLang="zh-CN" sz="3200" kern="100" dirty="0">
                <a:solidFill>
                  <a:schemeClr val="accent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; } </a:t>
            </a:r>
            <a:r>
              <a:rPr lang="en-US" altLang="zh-CN" sz="3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E1 </a:t>
            </a:r>
            <a:r>
              <a:rPr lang="en-US" altLang="zh-CN" sz="3200" kern="100" dirty="0">
                <a:solidFill>
                  <a:schemeClr val="accent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{</a:t>
            </a:r>
            <a:r>
              <a:rPr lang="en-US" altLang="zh-CN" sz="3200" kern="100" dirty="0">
                <a:solidFill>
                  <a:schemeClr val="accent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p = lookup( </a:t>
            </a:r>
            <a:r>
              <a:rPr lang="en-US" altLang="zh-CN" sz="3200" kern="100" dirty="0" err="1">
                <a:solidFill>
                  <a:schemeClr val="accent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id.lexeme</a:t>
            </a:r>
            <a:r>
              <a:rPr lang="en-US" altLang="zh-CN" sz="3200" kern="100" dirty="0">
                <a:solidFill>
                  <a:schemeClr val="accent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); </a:t>
            </a:r>
          </a:p>
          <a:p>
            <a:pPr algn="just"/>
            <a:r>
              <a:rPr lang="en-US" altLang="zh-CN" sz="3200" kern="100" dirty="0">
                <a:solidFill>
                  <a:schemeClr val="accent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en-US" altLang="zh-CN" sz="3200" kern="100" dirty="0">
                <a:solidFill>
                  <a:schemeClr val="accent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if p == nil then </a:t>
            </a:r>
            <a:r>
              <a:rPr lang="en-US" altLang="zh-CN" sz="3200" kern="100" dirty="0" err="1">
                <a:solidFill>
                  <a:schemeClr val="accent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error;gen</a:t>
            </a:r>
            <a:r>
              <a:rPr lang="en-US" altLang="zh-CN" sz="3200" kern="100" dirty="0">
                <a:solidFill>
                  <a:schemeClr val="accent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 p ‘=’ E1.addr ); </a:t>
            </a:r>
            <a:r>
              <a:rPr lang="en-US" altLang="zh-CN" sz="3200" kern="100" dirty="0">
                <a:solidFill>
                  <a:schemeClr val="accent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gen( “</a:t>
            </a:r>
            <a:r>
              <a:rPr lang="en-US" altLang="zh-CN" sz="3200" kern="100" dirty="0" err="1">
                <a:solidFill>
                  <a:schemeClr val="accent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goto</a:t>
            </a:r>
            <a:r>
              <a:rPr lang="en-US" altLang="zh-CN" sz="3200" kern="100" dirty="0">
                <a:solidFill>
                  <a:schemeClr val="accent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” </a:t>
            </a:r>
            <a:r>
              <a:rPr lang="en-US" altLang="zh-CN" sz="3200" kern="100" dirty="0" err="1">
                <a:solidFill>
                  <a:schemeClr val="accent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S.next</a:t>
            </a:r>
            <a:r>
              <a:rPr lang="en-US" altLang="zh-CN" sz="3200" kern="100" dirty="0">
                <a:solidFill>
                  <a:schemeClr val="accent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); }</a:t>
            </a:r>
            <a:endParaRPr lang="zh-CN" altLang="zh-CN" sz="3200" kern="100" dirty="0">
              <a:solidFill>
                <a:schemeClr val="accent1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3200" kern="100" dirty="0">
                <a:solidFill>
                  <a:srgbClr val="00B0F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en-US" altLang="zh-CN" sz="3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else</a:t>
            </a:r>
            <a:r>
              <a:rPr lang="en-US" altLang="zh-CN" sz="3200" kern="100" dirty="0">
                <a:solidFill>
                  <a:schemeClr val="accent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{label(</a:t>
            </a:r>
            <a:r>
              <a:rPr lang="en-US" altLang="zh-CN" sz="3200" kern="100" dirty="0" err="1">
                <a:solidFill>
                  <a:schemeClr val="accent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B.false</a:t>
            </a:r>
            <a:r>
              <a:rPr lang="en-US" altLang="zh-CN" sz="3200" kern="100" dirty="0">
                <a:solidFill>
                  <a:schemeClr val="accent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); E2.next=</a:t>
            </a:r>
            <a:r>
              <a:rPr lang="en-US" altLang="zh-CN" sz="3200" kern="100" dirty="0" err="1">
                <a:solidFill>
                  <a:schemeClr val="accent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S.next</a:t>
            </a:r>
            <a:r>
              <a:rPr lang="en-US" altLang="zh-CN" sz="3200" kern="100" dirty="0">
                <a:solidFill>
                  <a:schemeClr val="accent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;} </a:t>
            </a:r>
            <a:r>
              <a:rPr lang="en-US" altLang="zh-CN" sz="3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E2</a:t>
            </a:r>
            <a:r>
              <a:rPr lang="en-US" altLang="zh-CN" sz="3200" kern="100" dirty="0">
                <a:solidFill>
                  <a:schemeClr val="accent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{ p = lookup( </a:t>
            </a:r>
            <a:r>
              <a:rPr lang="en-US" altLang="zh-CN" sz="3200" kern="100" dirty="0" err="1">
                <a:solidFill>
                  <a:schemeClr val="accent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id.lexeme</a:t>
            </a:r>
            <a:r>
              <a:rPr lang="en-US" altLang="zh-CN" sz="3200" kern="100" dirty="0">
                <a:solidFill>
                  <a:schemeClr val="accent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); </a:t>
            </a:r>
          </a:p>
          <a:p>
            <a:pPr algn="just"/>
            <a:r>
              <a:rPr lang="en-US" altLang="zh-CN" sz="3200" kern="100" dirty="0">
                <a:solidFill>
                  <a:schemeClr val="accent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en-US" altLang="zh-CN" sz="3200" kern="100" dirty="0">
                <a:solidFill>
                  <a:schemeClr val="accent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if p == nil then </a:t>
            </a:r>
            <a:r>
              <a:rPr lang="en-US" altLang="zh-CN" sz="3200" kern="100" dirty="0" err="1">
                <a:solidFill>
                  <a:schemeClr val="accent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error;gen</a:t>
            </a:r>
            <a:r>
              <a:rPr lang="en-US" altLang="zh-CN" sz="3200" kern="100" dirty="0">
                <a:solidFill>
                  <a:schemeClr val="accent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 p ‘=’ E2.addr ); }</a:t>
            </a:r>
            <a:endParaRPr lang="zh-CN" altLang="zh-CN" sz="3200" kern="100" dirty="0">
              <a:solidFill>
                <a:schemeClr val="accent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D29BB60-F8CF-42AC-B6DD-33D48BFD7EB2}"/>
              </a:ext>
            </a:extLst>
          </p:cNvPr>
          <p:cNvSpPr txBox="1"/>
          <p:nvPr/>
        </p:nvSpPr>
        <p:spPr>
          <a:xfrm>
            <a:off x="2934842" y="5490964"/>
            <a:ext cx="1439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rgbClr val="FF0000"/>
                </a:solidFill>
              </a:rPr>
              <a:t>B.true</a:t>
            </a:r>
            <a:r>
              <a:rPr lang="en-US" altLang="zh-CN" dirty="0">
                <a:solidFill>
                  <a:srgbClr val="FF0000"/>
                </a:solidFill>
              </a:rPr>
              <a:t> = fall</a:t>
            </a:r>
          </a:p>
          <a:p>
            <a:r>
              <a:rPr lang="en-US" altLang="zh-CN" dirty="0" err="1">
                <a:solidFill>
                  <a:srgbClr val="FF0000"/>
                </a:solidFill>
              </a:rPr>
              <a:t>B.false</a:t>
            </a:r>
            <a:r>
              <a:rPr lang="en-US" altLang="zh-CN" dirty="0">
                <a:solidFill>
                  <a:srgbClr val="FF0000"/>
                </a:solidFill>
              </a:rPr>
              <a:t>= L2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6976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7E26FC4C-8125-42D1-858C-6AF1D2FF0C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86" y="2860322"/>
            <a:ext cx="11270946" cy="3585144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6EA8ACB-0072-4785-9B26-5D8CA19B5599}"/>
              </a:ext>
            </a:extLst>
          </p:cNvPr>
          <p:cNvSpPr txBox="1"/>
          <p:nvPr/>
        </p:nvSpPr>
        <p:spPr>
          <a:xfrm>
            <a:off x="4232523" y="3539227"/>
            <a:ext cx="1325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accent1"/>
                </a:solidFill>
              </a:rPr>
              <a:t>S.next</a:t>
            </a:r>
            <a:r>
              <a:rPr lang="en-US" altLang="zh-CN" dirty="0">
                <a:solidFill>
                  <a:schemeClr val="accent1"/>
                </a:solidFill>
              </a:rPr>
              <a:t> = L1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06A1F0D-E9BF-4761-95A0-1773C53E0F40}"/>
              </a:ext>
            </a:extLst>
          </p:cNvPr>
          <p:cNvSpPr txBox="1"/>
          <p:nvPr/>
        </p:nvSpPr>
        <p:spPr>
          <a:xfrm>
            <a:off x="320086" y="186163"/>
            <a:ext cx="1167662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3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32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→</a:t>
            </a:r>
            <a:r>
              <a:rPr lang="en-US" altLang="zh-CN" sz="32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E1 </a:t>
            </a:r>
            <a:r>
              <a:rPr lang="en-US" altLang="zh-CN" sz="3200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relop</a:t>
            </a:r>
            <a:r>
              <a:rPr lang="en-US" altLang="zh-CN" sz="32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E2</a:t>
            </a:r>
            <a:r>
              <a:rPr lang="en-US" altLang="zh-CN" sz="3200" kern="100" dirty="0">
                <a:solidFill>
                  <a:schemeClr val="accent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{ gen ( ‘if’ E1.addr </a:t>
            </a:r>
            <a:r>
              <a:rPr lang="en-US" altLang="zh-CN" sz="3200" kern="100" dirty="0" err="1">
                <a:solidFill>
                  <a:schemeClr val="accent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relop</a:t>
            </a:r>
            <a:r>
              <a:rPr lang="en-US" altLang="zh-CN" sz="3200" kern="100" dirty="0">
                <a:solidFill>
                  <a:schemeClr val="accent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E2.addr ‘</a:t>
            </a:r>
            <a:r>
              <a:rPr lang="en-US" altLang="zh-CN" sz="3200" kern="100" dirty="0" err="1">
                <a:solidFill>
                  <a:schemeClr val="accent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goto</a:t>
            </a:r>
            <a:r>
              <a:rPr lang="en-US" altLang="zh-CN" sz="3200" kern="100" dirty="0">
                <a:solidFill>
                  <a:schemeClr val="accent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’ </a:t>
            </a:r>
            <a:r>
              <a:rPr lang="en-US" altLang="zh-CN" sz="3200" kern="100" dirty="0" err="1">
                <a:solidFill>
                  <a:schemeClr val="accent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B.true</a:t>
            </a:r>
            <a:r>
              <a:rPr lang="en-US" altLang="zh-CN" sz="3200" kern="100" dirty="0">
                <a:solidFill>
                  <a:schemeClr val="accent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);</a:t>
            </a:r>
          </a:p>
          <a:p>
            <a:pPr algn="just"/>
            <a:r>
              <a:rPr lang="en-US" altLang="zh-CN" sz="3200" kern="100" dirty="0">
                <a:solidFill>
                  <a:schemeClr val="accent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	         gen( ‘</a:t>
            </a:r>
            <a:r>
              <a:rPr lang="en-US" altLang="zh-CN" sz="3200" kern="100" dirty="0" err="1">
                <a:solidFill>
                  <a:schemeClr val="accent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goto</a:t>
            </a:r>
            <a:r>
              <a:rPr lang="en-US" altLang="zh-CN" sz="3200" kern="100" dirty="0">
                <a:solidFill>
                  <a:schemeClr val="accent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’ </a:t>
            </a:r>
            <a:r>
              <a:rPr lang="en-US" altLang="zh-CN" sz="3200" kern="100" dirty="0" err="1">
                <a:solidFill>
                  <a:schemeClr val="accent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B.false</a:t>
            </a:r>
            <a:r>
              <a:rPr lang="en-US" altLang="zh-CN" sz="3200" kern="100" dirty="0">
                <a:solidFill>
                  <a:schemeClr val="accent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); }</a:t>
            </a:r>
            <a:endParaRPr lang="zh-CN" altLang="zh-CN" sz="3200" kern="100" dirty="0">
              <a:solidFill>
                <a:schemeClr val="accent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D29BB60-F8CF-42AC-B6DD-33D48BFD7EB2}"/>
              </a:ext>
            </a:extLst>
          </p:cNvPr>
          <p:cNvSpPr txBox="1"/>
          <p:nvPr/>
        </p:nvSpPr>
        <p:spPr>
          <a:xfrm>
            <a:off x="2923891" y="5354078"/>
            <a:ext cx="1439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accent1"/>
                </a:solidFill>
              </a:rPr>
              <a:t>B.true</a:t>
            </a:r>
            <a:r>
              <a:rPr lang="en-US" altLang="zh-CN" dirty="0">
                <a:solidFill>
                  <a:schemeClr val="accent1"/>
                </a:solidFill>
              </a:rPr>
              <a:t> = fall</a:t>
            </a:r>
          </a:p>
          <a:p>
            <a:r>
              <a:rPr lang="en-US" altLang="zh-CN" dirty="0" err="1">
                <a:solidFill>
                  <a:schemeClr val="accent1"/>
                </a:solidFill>
              </a:rPr>
              <a:t>B.false</a:t>
            </a:r>
            <a:r>
              <a:rPr lang="en-US" altLang="zh-CN" dirty="0">
                <a:solidFill>
                  <a:schemeClr val="accent1"/>
                </a:solidFill>
              </a:rPr>
              <a:t>= L2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1158780-9A42-48A4-AC5B-AE618FC36C81}"/>
              </a:ext>
            </a:extLst>
          </p:cNvPr>
          <p:cNvSpPr txBox="1"/>
          <p:nvPr/>
        </p:nvSpPr>
        <p:spPr>
          <a:xfrm>
            <a:off x="432562" y="1374110"/>
            <a:ext cx="3285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1: if False a&gt;c , </a:t>
            </a:r>
            <a:r>
              <a:rPr lang="en-US" altLang="zh-CN" sz="2400" dirty="0" err="1">
                <a:solidFill>
                  <a:srgbClr val="FF0000"/>
                </a:solidFill>
              </a:rPr>
              <a:t>goto</a:t>
            </a:r>
            <a:r>
              <a:rPr lang="en-US" altLang="zh-CN" sz="2400" dirty="0">
                <a:solidFill>
                  <a:srgbClr val="FF0000"/>
                </a:solidFill>
              </a:rPr>
              <a:t> L2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4362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7E26FC4C-8125-42D1-858C-6AF1D2FF0C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807" y="2952543"/>
            <a:ext cx="11270946" cy="3585144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6EA8ACB-0072-4785-9B26-5D8CA19B5599}"/>
              </a:ext>
            </a:extLst>
          </p:cNvPr>
          <p:cNvSpPr txBox="1"/>
          <p:nvPr/>
        </p:nvSpPr>
        <p:spPr>
          <a:xfrm>
            <a:off x="4199670" y="3646650"/>
            <a:ext cx="1325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accent1"/>
                </a:solidFill>
              </a:rPr>
              <a:t>S.next</a:t>
            </a:r>
            <a:r>
              <a:rPr lang="en-US" altLang="zh-CN" dirty="0">
                <a:solidFill>
                  <a:schemeClr val="accent1"/>
                </a:solidFill>
              </a:rPr>
              <a:t> = L1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06A1F0D-E9BF-4761-95A0-1773C53E0F40}"/>
              </a:ext>
            </a:extLst>
          </p:cNvPr>
          <p:cNvSpPr txBox="1"/>
          <p:nvPr/>
        </p:nvSpPr>
        <p:spPr>
          <a:xfrm>
            <a:off x="320086" y="186163"/>
            <a:ext cx="11676623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3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zh-CN" altLang="zh-CN" sz="3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→</a:t>
            </a:r>
            <a:r>
              <a:rPr lang="en-US" altLang="zh-CN" sz="3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id:=if</a:t>
            </a:r>
            <a:r>
              <a:rPr lang="en-US" altLang="zh-CN" sz="3200" kern="100" dirty="0">
                <a:solidFill>
                  <a:schemeClr val="accent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{</a:t>
            </a:r>
            <a:r>
              <a:rPr lang="en-US" altLang="zh-CN" sz="3200" kern="100" dirty="0" err="1">
                <a:solidFill>
                  <a:schemeClr val="accent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B.true</a:t>
            </a:r>
            <a:r>
              <a:rPr lang="en-US" altLang="zh-CN" sz="3200" kern="100" dirty="0">
                <a:solidFill>
                  <a:schemeClr val="accent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3200" kern="100" dirty="0" err="1">
                <a:solidFill>
                  <a:schemeClr val="accent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fall;B.false</a:t>
            </a:r>
            <a:r>
              <a:rPr lang="en-US" altLang="zh-CN" sz="3200" kern="100" dirty="0">
                <a:solidFill>
                  <a:schemeClr val="accent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3200" kern="100" dirty="0" err="1">
                <a:solidFill>
                  <a:schemeClr val="accent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newlabel</a:t>
            </a:r>
            <a:r>
              <a:rPr lang="en-US" altLang="zh-CN" sz="3200" kern="100" dirty="0">
                <a:solidFill>
                  <a:schemeClr val="accent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();}</a:t>
            </a:r>
            <a:r>
              <a:rPr lang="en-US" altLang="zh-CN" sz="3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B</a:t>
            </a:r>
            <a:endParaRPr lang="zh-CN" altLang="zh-CN" sz="3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32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en-US" altLang="zh-CN" sz="3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then </a:t>
            </a:r>
            <a:r>
              <a:rPr lang="en-US" altLang="zh-CN" sz="3200" kern="100" dirty="0">
                <a:solidFill>
                  <a:schemeClr val="accent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{ </a:t>
            </a:r>
            <a:r>
              <a:rPr lang="en-US" altLang="zh-CN" sz="3200" kern="1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E1.next = </a:t>
            </a:r>
            <a:r>
              <a:rPr lang="en-US" altLang="zh-CN" sz="3200" kern="100" dirty="0" err="1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S.next</a:t>
            </a:r>
            <a:r>
              <a:rPr lang="en-US" altLang="zh-CN" sz="3200" kern="1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; </a:t>
            </a:r>
            <a:r>
              <a:rPr lang="en-US" altLang="zh-CN" sz="3200" kern="100" dirty="0">
                <a:solidFill>
                  <a:schemeClr val="accent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} </a:t>
            </a:r>
            <a:r>
              <a:rPr lang="en-US" altLang="zh-CN" sz="3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E1 </a:t>
            </a:r>
            <a:r>
              <a:rPr lang="en-US" altLang="zh-CN" sz="3200" kern="100" dirty="0">
                <a:solidFill>
                  <a:schemeClr val="accent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{</a:t>
            </a:r>
            <a:r>
              <a:rPr lang="en-US" altLang="zh-CN" sz="3200" kern="100" dirty="0">
                <a:solidFill>
                  <a:schemeClr val="accent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p = lookup( </a:t>
            </a:r>
            <a:r>
              <a:rPr lang="en-US" altLang="zh-CN" sz="3200" kern="100" dirty="0" err="1">
                <a:solidFill>
                  <a:schemeClr val="accent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id.lexeme</a:t>
            </a:r>
            <a:r>
              <a:rPr lang="en-US" altLang="zh-CN" sz="3200" kern="100" dirty="0">
                <a:solidFill>
                  <a:schemeClr val="accent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); </a:t>
            </a:r>
          </a:p>
          <a:p>
            <a:pPr algn="just"/>
            <a:r>
              <a:rPr lang="en-US" altLang="zh-CN" sz="3200" kern="100" dirty="0">
                <a:solidFill>
                  <a:schemeClr val="accent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en-US" altLang="zh-CN" sz="3200" kern="100" dirty="0">
                <a:solidFill>
                  <a:schemeClr val="accent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if p == nil then </a:t>
            </a:r>
            <a:r>
              <a:rPr lang="en-US" altLang="zh-CN" sz="3200" kern="100" dirty="0" err="1">
                <a:solidFill>
                  <a:schemeClr val="accent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error;gen</a:t>
            </a:r>
            <a:r>
              <a:rPr lang="en-US" altLang="zh-CN" sz="3200" kern="100" dirty="0">
                <a:solidFill>
                  <a:schemeClr val="accent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 p ‘=’ E1.addr ); </a:t>
            </a:r>
            <a:r>
              <a:rPr lang="en-US" altLang="zh-CN" sz="3200" kern="100" dirty="0">
                <a:solidFill>
                  <a:schemeClr val="accent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gen( “</a:t>
            </a:r>
            <a:r>
              <a:rPr lang="en-US" altLang="zh-CN" sz="3200" kern="100" dirty="0" err="1">
                <a:solidFill>
                  <a:schemeClr val="accent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goto</a:t>
            </a:r>
            <a:r>
              <a:rPr lang="en-US" altLang="zh-CN" sz="3200" kern="100" dirty="0">
                <a:solidFill>
                  <a:schemeClr val="accent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” </a:t>
            </a:r>
            <a:r>
              <a:rPr lang="en-US" altLang="zh-CN" sz="3200" kern="100" dirty="0" err="1">
                <a:solidFill>
                  <a:schemeClr val="accent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S.next</a:t>
            </a:r>
            <a:r>
              <a:rPr lang="en-US" altLang="zh-CN" sz="3200" kern="100" dirty="0">
                <a:solidFill>
                  <a:schemeClr val="accent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); }</a:t>
            </a:r>
            <a:endParaRPr lang="zh-CN" altLang="zh-CN" sz="3200" kern="100" dirty="0">
              <a:solidFill>
                <a:schemeClr val="accent1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3200" kern="100" dirty="0">
                <a:solidFill>
                  <a:srgbClr val="00B0F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en-US" altLang="zh-CN" sz="3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else</a:t>
            </a:r>
            <a:r>
              <a:rPr lang="en-US" altLang="zh-CN" sz="3200" kern="100" dirty="0">
                <a:solidFill>
                  <a:schemeClr val="accent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{label(</a:t>
            </a:r>
            <a:r>
              <a:rPr lang="en-US" altLang="zh-CN" sz="3200" kern="100" dirty="0" err="1">
                <a:solidFill>
                  <a:schemeClr val="accent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B.false</a:t>
            </a:r>
            <a:r>
              <a:rPr lang="en-US" altLang="zh-CN" sz="3200" kern="100" dirty="0">
                <a:solidFill>
                  <a:schemeClr val="accent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); E2.next=</a:t>
            </a:r>
            <a:r>
              <a:rPr lang="en-US" altLang="zh-CN" sz="3200" kern="100" dirty="0" err="1">
                <a:solidFill>
                  <a:schemeClr val="accent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S.next</a:t>
            </a:r>
            <a:r>
              <a:rPr lang="en-US" altLang="zh-CN" sz="3200" kern="100" dirty="0">
                <a:solidFill>
                  <a:schemeClr val="accent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;} </a:t>
            </a:r>
            <a:r>
              <a:rPr lang="en-US" altLang="zh-CN" sz="3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E2</a:t>
            </a:r>
            <a:r>
              <a:rPr lang="en-US" altLang="zh-CN" sz="3200" kern="100" dirty="0">
                <a:solidFill>
                  <a:schemeClr val="accent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{ p = lookup( </a:t>
            </a:r>
            <a:r>
              <a:rPr lang="en-US" altLang="zh-CN" sz="3200" kern="100" dirty="0" err="1">
                <a:solidFill>
                  <a:schemeClr val="accent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id.lexeme</a:t>
            </a:r>
            <a:r>
              <a:rPr lang="en-US" altLang="zh-CN" sz="3200" kern="100" dirty="0">
                <a:solidFill>
                  <a:schemeClr val="accent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); </a:t>
            </a:r>
          </a:p>
          <a:p>
            <a:pPr algn="just"/>
            <a:r>
              <a:rPr lang="en-US" altLang="zh-CN" sz="3200" kern="100" dirty="0">
                <a:solidFill>
                  <a:schemeClr val="accent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en-US" altLang="zh-CN" sz="3200" kern="100" dirty="0">
                <a:solidFill>
                  <a:schemeClr val="accent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if p == nil then </a:t>
            </a:r>
            <a:r>
              <a:rPr lang="en-US" altLang="zh-CN" sz="3200" kern="100" dirty="0" err="1">
                <a:solidFill>
                  <a:schemeClr val="accent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error;gen</a:t>
            </a:r>
            <a:r>
              <a:rPr lang="en-US" altLang="zh-CN" sz="3200" kern="100" dirty="0">
                <a:solidFill>
                  <a:schemeClr val="accent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 p ‘=’ E2.addr ); }</a:t>
            </a:r>
            <a:endParaRPr lang="zh-CN" altLang="zh-CN" sz="3200" kern="100" dirty="0">
              <a:solidFill>
                <a:schemeClr val="accent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D29BB60-F8CF-42AC-B6DD-33D48BFD7EB2}"/>
              </a:ext>
            </a:extLst>
          </p:cNvPr>
          <p:cNvSpPr txBox="1"/>
          <p:nvPr/>
        </p:nvSpPr>
        <p:spPr>
          <a:xfrm>
            <a:off x="2836284" y="5490963"/>
            <a:ext cx="1439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accent1"/>
                </a:solidFill>
              </a:rPr>
              <a:t>B.true</a:t>
            </a:r>
            <a:r>
              <a:rPr lang="en-US" altLang="zh-CN" dirty="0">
                <a:solidFill>
                  <a:schemeClr val="accent1"/>
                </a:solidFill>
              </a:rPr>
              <a:t> = fall</a:t>
            </a:r>
          </a:p>
          <a:p>
            <a:r>
              <a:rPr lang="en-US" altLang="zh-CN" dirty="0" err="1">
                <a:solidFill>
                  <a:schemeClr val="accent1"/>
                </a:solidFill>
              </a:rPr>
              <a:t>B.false</a:t>
            </a:r>
            <a:r>
              <a:rPr lang="en-US" altLang="zh-CN" dirty="0">
                <a:solidFill>
                  <a:schemeClr val="accent1"/>
                </a:solidFill>
              </a:rPr>
              <a:t>= L2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8451F9A-3BD5-409B-9664-A11B1E1D855D}"/>
              </a:ext>
            </a:extLst>
          </p:cNvPr>
          <p:cNvSpPr txBox="1"/>
          <p:nvPr/>
        </p:nvSpPr>
        <p:spPr>
          <a:xfrm>
            <a:off x="5475450" y="5444797"/>
            <a:ext cx="1598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E1.next = L1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FF73D20-CD05-4FFA-B635-F0BF0593FFE1}"/>
              </a:ext>
            </a:extLst>
          </p:cNvPr>
          <p:cNvSpPr txBox="1"/>
          <p:nvPr/>
        </p:nvSpPr>
        <p:spPr>
          <a:xfrm>
            <a:off x="8503374" y="2836055"/>
            <a:ext cx="3285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1: if False a&gt;c , </a:t>
            </a:r>
            <a:r>
              <a:rPr lang="en-US" altLang="zh-CN" sz="2400" dirty="0" err="1"/>
              <a:t>goto</a:t>
            </a:r>
            <a:r>
              <a:rPr lang="en-US" altLang="zh-CN" sz="2400" dirty="0"/>
              <a:t> L2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8024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7E26FC4C-8125-42D1-858C-6AF1D2FF0C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807" y="2952543"/>
            <a:ext cx="11270946" cy="3585144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6EA8ACB-0072-4785-9B26-5D8CA19B5599}"/>
              </a:ext>
            </a:extLst>
          </p:cNvPr>
          <p:cNvSpPr txBox="1"/>
          <p:nvPr/>
        </p:nvSpPr>
        <p:spPr>
          <a:xfrm>
            <a:off x="4199670" y="3646650"/>
            <a:ext cx="1325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accent1"/>
                </a:solidFill>
              </a:rPr>
              <a:t>S.next</a:t>
            </a:r>
            <a:r>
              <a:rPr lang="en-US" altLang="zh-CN" dirty="0">
                <a:solidFill>
                  <a:schemeClr val="accent1"/>
                </a:solidFill>
              </a:rPr>
              <a:t> = L1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D29BB60-F8CF-42AC-B6DD-33D48BFD7EB2}"/>
              </a:ext>
            </a:extLst>
          </p:cNvPr>
          <p:cNvSpPr txBox="1"/>
          <p:nvPr/>
        </p:nvSpPr>
        <p:spPr>
          <a:xfrm>
            <a:off x="2811414" y="5490963"/>
            <a:ext cx="1439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accent1"/>
                </a:solidFill>
              </a:rPr>
              <a:t>B.true</a:t>
            </a:r>
            <a:r>
              <a:rPr lang="en-US" altLang="zh-CN" dirty="0">
                <a:solidFill>
                  <a:schemeClr val="accent1"/>
                </a:solidFill>
              </a:rPr>
              <a:t> = fall</a:t>
            </a:r>
          </a:p>
          <a:p>
            <a:r>
              <a:rPr lang="en-US" altLang="zh-CN" dirty="0" err="1">
                <a:solidFill>
                  <a:schemeClr val="accent1"/>
                </a:solidFill>
              </a:rPr>
              <a:t>B.false</a:t>
            </a:r>
            <a:r>
              <a:rPr lang="en-US" altLang="zh-CN" dirty="0">
                <a:solidFill>
                  <a:schemeClr val="accent1"/>
                </a:solidFill>
              </a:rPr>
              <a:t>= L2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8451F9A-3BD5-409B-9664-A11B1E1D855D}"/>
              </a:ext>
            </a:extLst>
          </p:cNvPr>
          <p:cNvSpPr txBox="1"/>
          <p:nvPr/>
        </p:nvSpPr>
        <p:spPr>
          <a:xfrm>
            <a:off x="5475450" y="5444797"/>
            <a:ext cx="1598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</a:rPr>
              <a:t>E1.next = L1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2C8206A-23F9-4F12-8BE3-EC21EF180EC3}"/>
              </a:ext>
            </a:extLst>
          </p:cNvPr>
          <p:cNvSpPr txBox="1"/>
          <p:nvPr/>
        </p:nvSpPr>
        <p:spPr>
          <a:xfrm>
            <a:off x="320085" y="1276964"/>
            <a:ext cx="32499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1: if False a&gt;c , </a:t>
            </a:r>
            <a:r>
              <a:rPr lang="en-US" altLang="zh-CN" sz="2400" dirty="0" err="1"/>
              <a:t>goto</a:t>
            </a:r>
            <a:r>
              <a:rPr lang="en-US" altLang="zh-CN" sz="2400" dirty="0"/>
              <a:t> L2 </a:t>
            </a:r>
          </a:p>
          <a:p>
            <a:r>
              <a:rPr lang="en-US" altLang="zh-CN" sz="2400" dirty="0">
                <a:solidFill>
                  <a:srgbClr val="FF0000"/>
                </a:solidFill>
              </a:rPr>
              <a:t>2: t1 = </a:t>
            </a:r>
            <a:r>
              <a:rPr lang="en-US" altLang="zh-CN" sz="2400" dirty="0" err="1">
                <a:solidFill>
                  <a:srgbClr val="FF0000"/>
                </a:solidFill>
              </a:rPr>
              <a:t>x+y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E4D711F-7270-4078-912E-566A335EC72B}"/>
              </a:ext>
            </a:extLst>
          </p:cNvPr>
          <p:cNvSpPr txBox="1"/>
          <p:nvPr/>
        </p:nvSpPr>
        <p:spPr>
          <a:xfrm>
            <a:off x="320086" y="186163"/>
            <a:ext cx="1167662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32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zh-CN" altLang="en-US" sz="32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→</a:t>
            </a:r>
            <a:r>
              <a:rPr lang="en-US" altLang="zh-CN" sz="32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E1 + E2 </a:t>
            </a:r>
            <a:r>
              <a:rPr lang="en-US" altLang="zh-CN" sz="3200" kern="100" dirty="0">
                <a:solidFill>
                  <a:schemeClr val="accent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{ </a:t>
            </a:r>
            <a:r>
              <a:rPr lang="en-US" altLang="zh-CN" sz="3200" kern="100" dirty="0" err="1">
                <a:solidFill>
                  <a:schemeClr val="accent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E.addr</a:t>
            </a:r>
            <a:r>
              <a:rPr lang="en-US" altLang="zh-CN" sz="3200" kern="100" dirty="0">
                <a:solidFill>
                  <a:schemeClr val="accent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3200" kern="100" dirty="0" err="1">
                <a:solidFill>
                  <a:schemeClr val="accent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newtemp</a:t>
            </a:r>
            <a:r>
              <a:rPr lang="en-US" altLang="zh-CN" sz="3200" kern="100" dirty="0">
                <a:solidFill>
                  <a:schemeClr val="accent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(); </a:t>
            </a:r>
          </a:p>
          <a:p>
            <a:pPr algn="just"/>
            <a:r>
              <a:rPr lang="en-US" altLang="zh-CN" sz="3200" kern="100" dirty="0">
                <a:solidFill>
                  <a:schemeClr val="accent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            gen(</a:t>
            </a:r>
            <a:r>
              <a:rPr lang="en-US" altLang="zh-CN" sz="3200" kern="100" dirty="0" err="1">
                <a:solidFill>
                  <a:schemeClr val="accent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E.addr</a:t>
            </a:r>
            <a:r>
              <a:rPr lang="en-US" altLang="zh-CN" sz="3200" kern="100" dirty="0">
                <a:solidFill>
                  <a:schemeClr val="accent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‘=‘ E1.addr ‘+’ E2.addr );}</a:t>
            </a:r>
            <a:endParaRPr lang="zh-CN" altLang="zh-CN" sz="3200" kern="100" dirty="0">
              <a:solidFill>
                <a:schemeClr val="accent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3831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1501</Words>
  <Application>Microsoft Office PowerPoint</Application>
  <PresentationFormat>宽屏</PresentationFormat>
  <Paragraphs>143</Paragraphs>
  <Slides>14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S→id := if B then E1 else E2 ⟺ if B then id := E1 else id :=E2</vt:lpstr>
      <vt:lpstr>PowerPoint 演示文稿</vt:lpstr>
      <vt:lpstr>m := if a&gt;c then x+y else x-y+0.5的语法分析树</vt:lpstr>
      <vt:lpstr>P → { S.next = newlabel(); } S { label( S.next ); }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 nx</dc:creator>
  <cp:lastModifiedBy>y nx</cp:lastModifiedBy>
  <cp:revision>36</cp:revision>
  <dcterms:created xsi:type="dcterms:W3CDTF">2021-04-19T12:45:29Z</dcterms:created>
  <dcterms:modified xsi:type="dcterms:W3CDTF">2021-04-19T15:36:55Z</dcterms:modified>
</cp:coreProperties>
</file>