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B.truelist的所有指令都要跳转到S3的第一条指令</a:t>
            </a:r>
            <a:endParaRPr lang="zh-CN" altLang="en-US"/>
          </a:p>
          <a:p>
            <a:r>
              <a:rPr lang="zh-CN" altLang="en-US"/>
              <a:t>B.falselist中的所有指令会跳转到B的假出口，即跳到S之后的第一条指令</a:t>
            </a:r>
            <a:endParaRPr lang="zh-CN" altLang="en-US"/>
          </a:p>
          <a:p>
            <a:r>
              <a:rPr lang="zh-CN" altLang="en-US"/>
              <a:t>S2.nextlist要跳转的目标标号是while的第一条指令，因此要在B之前设置M1记录B第一条指令的标号</a:t>
            </a:r>
            <a:endParaRPr lang="zh-CN" altLang="en-US"/>
          </a:p>
          <a:p>
            <a:r>
              <a:rPr lang="zh-CN" altLang="en-US"/>
              <a:t>在S2代码之后要显示的生成跳转指令，跳转到while第一条指令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需要用B第一条指令的标号来回填S2.nextlist</a:t>
            </a:r>
            <a:endParaRPr lang="zh-CN" altLang="en-US"/>
          </a:p>
          <a:p>
            <a:r>
              <a:rPr lang="zh-CN" altLang="en-US"/>
              <a:t>用S3第一条指令的标号回填B.truelist</a:t>
            </a:r>
            <a:endParaRPr lang="zh-CN" altLang="en-US"/>
          </a:p>
          <a:p>
            <a:r>
              <a:rPr lang="zh-CN" altLang="en-US"/>
              <a:t>用S2第一条指令的标号回填S3.nextlist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因此在B S3 S2 之前设置M1 M2 M3用来记录B、S3、S2第一条指令的标号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语义动作为：</a:t>
            </a:r>
            <a:endParaRPr lang="zh-CN" altLang="en-US"/>
          </a:p>
          <a:p>
            <a:r>
              <a:rPr lang="zh-CN" altLang="en-US"/>
              <a:t>用M1.quad来回填S2.nextlist中的指令</a:t>
            </a:r>
            <a:endParaRPr lang="zh-CN" altLang="en-US"/>
          </a:p>
          <a:p>
            <a:r>
              <a:rPr lang="zh-CN" altLang="en-US"/>
              <a:t>用M2.quad来回填B.truelist中的指令</a:t>
            </a:r>
            <a:endParaRPr lang="zh-CN" altLang="en-US"/>
          </a:p>
          <a:p>
            <a:r>
              <a:rPr lang="zh-CN" altLang="en-US"/>
              <a:t>用M3.quad来回填S3.nextlist中的指令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S综合属性nextlist等于B.falselist</a:t>
            </a:r>
            <a:endParaRPr lang="zh-CN" altLang="en-US"/>
          </a:p>
          <a:p>
            <a:r>
              <a:rPr lang="zh-CN" altLang="en-US"/>
              <a:t>生成跳转指令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加上S1，S1.nextlist要跳转的目标标号是B的第一条指令，因此用M1.quad来回填S1.nextlist中的指令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习题</a:t>
            </a:r>
            <a:r>
              <a:rPr lang="en-US" altLang="zh-CN"/>
              <a:t>14.4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36670" y="3841750"/>
            <a:ext cx="4518025" cy="554355"/>
          </a:xfrm>
        </p:spPr>
        <p:txBody>
          <a:bodyPr/>
          <a:p>
            <a:r>
              <a:rPr lang="en-US" altLang="zh-CN" sz="1800"/>
              <a:t>1180300518-</a:t>
            </a:r>
            <a:r>
              <a:rPr lang="zh-CN" altLang="en-US" sz="1800"/>
              <a:t>曾怡欣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2"/>
          <p:cNvSpPr>
            <a:spLocks noGrp="1"/>
          </p:cNvSpPr>
          <p:nvPr/>
        </p:nvSpPr>
        <p:spPr>
          <a:xfrm>
            <a:off x="1448435" y="770890"/>
            <a:ext cx="9294495" cy="2661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讲义</a:t>
            </a:r>
            <a:r>
              <a:rPr lang="en-US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6.4</a:t>
            </a:r>
            <a:r>
              <a:rPr lang="zh-CN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节（</a:t>
            </a:r>
            <a:r>
              <a:rPr lang="zh-CN" altLang="en-US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回填</a:t>
            </a:r>
            <a:r>
              <a:rPr lang="zh-CN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）所示的</a:t>
            </a:r>
            <a:r>
              <a:rPr lang="en-GB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SDT</a:t>
            </a:r>
            <a:r>
              <a:rPr lang="zh-CN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中添加处理</a:t>
            </a:r>
            <a:r>
              <a:rPr lang="zh-CN" altLang="en-US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如下</a:t>
            </a:r>
            <a:r>
              <a:rPr lang="en-GB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zh-CN" altLang="zh-CN" sz="36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的翻译方案</a:t>
            </a:r>
            <a:endParaRPr lang="en-US" altLang="zh-CN" sz="36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1" indent="0" algn="ctr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36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36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6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r>
              <a:rPr lang="en-US" altLang="zh-CN" sz="36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36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6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6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)</a:t>
            </a:r>
            <a:r>
              <a:rPr lang="en-US" altLang="zh-CN" sz="3600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3600" kern="100" baseline="-25000" dirty="0"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3600" kern="100" baseline="-25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761990" y="2878455"/>
            <a:ext cx="668655" cy="1101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04540" y="3799840"/>
            <a:ext cx="5582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4755" y="4168140"/>
            <a:ext cx="6127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</a:t>
            </a:r>
            <a:r>
              <a:rPr lang="en-US" altLang="zh-CN" sz="36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S1 while B do S3; S2</a:t>
            </a:r>
            <a:endParaRPr lang="en-US" altLang="zh-CN" sz="3600" b="1" i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3230" y="288290"/>
            <a:ext cx="56426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</a:t>
            </a:r>
            <a:r>
              <a:rPr lang="en-US" altLang="zh-CN" sz="32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S1 while B do S3 S2</a:t>
            </a:r>
            <a:endParaRPr lang="en-US" altLang="zh-CN" b="1" i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6901815" y="577215"/>
            <a:ext cx="4775200" cy="5454650"/>
            <a:chOff x="10817" y="960"/>
            <a:chExt cx="7520" cy="8590"/>
          </a:xfrm>
        </p:grpSpPr>
        <p:grpSp>
          <p:nvGrpSpPr>
            <p:cNvPr id="9" name="组合 8"/>
            <p:cNvGrpSpPr/>
            <p:nvPr/>
          </p:nvGrpSpPr>
          <p:grpSpPr>
            <a:xfrm>
              <a:off x="14090" y="1080"/>
              <a:ext cx="2300" cy="877"/>
              <a:chOff x="13587" y="2244"/>
              <a:chExt cx="2300" cy="87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3587" y="2244"/>
                <a:ext cx="2104" cy="8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3791" y="2393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S1.code</a:t>
                </a:r>
                <a:endParaRPr lang="en-US" altLang="zh-CN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4090" y="2875"/>
              <a:ext cx="2104" cy="877"/>
              <a:chOff x="13587" y="2244"/>
              <a:chExt cx="2104" cy="87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3587" y="2244"/>
                <a:ext cx="2104" cy="8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3587" y="2393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B.code</a:t>
                </a:r>
                <a:endParaRPr lang="en-US" altLang="zh-CN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524" y="2295"/>
              <a:ext cx="21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while</a:t>
              </a:r>
              <a:endParaRPr lang="en-US" altLang="zh-CN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817" y="3333"/>
              <a:ext cx="3331" cy="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2158" y="2778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M1.quad</a:t>
              </a:r>
              <a:endParaRPr lang="en-US" altLang="zh-CN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2598" y="2879"/>
              <a:ext cx="1401" cy="1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12610" y="1540"/>
              <a:ext cx="15" cy="133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7" idx="1"/>
            </p:cNvCxnSpPr>
            <p:nvPr/>
          </p:nvCxnSpPr>
          <p:spPr>
            <a:xfrm flipV="1">
              <a:off x="12616" y="1519"/>
              <a:ext cx="1474" cy="2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2158" y="960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S1.nextlist</a:t>
              </a:r>
              <a:endParaRPr lang="en-US" altLang="zh-CN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4090" y="4415"/>
              <a:ext cx="2300" cy="877"/>
              <a:chOff x="13587" y="2244"/>
              <a:chExt cx="2300" cy="87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3587" y="2244"/>
                <a:ext cx="2104" cy="8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3791" y="2393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S3.code</a:t>
                </a:r>
                <a:endParaRPr lang="en-US" altLang="zh-CN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4090" y="6036"/>
              <a:ext cx="2300" cy="877"/>
              <a:chOff x="13587" y="2244"/>
              <a:chExt cx="2300" cy="877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3587" y="2244"/>
                <a:ext cx="2104" cy="8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3791" y="2393"/>
                <a:ext cx="209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S2.code</a:t>
                </a:r>
                <a:endParaRPr lang="en-US" altLang="zh-CN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3490" y="7750"/>
              <a:ext cx="3304" cy="723"/>
              <a:chOff x="13587" y="2244"/>
              <a:chExt cx="3304" cy="723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3587" y="2244"/>
                <a:ext cx="3304" cy="7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3999" y="2299"/>
                <a:ext cx="28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goto M1.quad</a:t>
                </a:r>
                <a:endParaRPr lang="en-US" altLang="zh-CN"/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14718" y="3984"/>
              <a:ext cx="84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do</a:t>
              </a:r>
              <a:endParaRPr lang="en-US" altLang="zh-CN"/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13324" y="3599"/>
              <a:ext cx="751" cy="7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324" y="3599"/>
              <a:ext cx="20" cy="908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3358" y="4501"/>
              <a:ext cx="675" cy="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11663" y="3592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B.truelist</a:t>
              </a:r>
              <a:endParaRPr lang="en-US" altLang="zh-CN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2865" y="4783"/>
              <a:ext cx="1134" cy="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1663" y="4346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M2.quad</a:t>
              </a:r>
              <a:endParaRPr lang="en-US" altLang="zh-CN"/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>
              <a:off x="13344" y="5062"/>
              <a:ext cx="751" cy="7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3358" y="5062"/>
              <a:ext cx="17" cy="107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13378" y="6124"/>
              <a:ext cx="682" cy="9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11415" y="5307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S3.nextlist</a:t>
              </a:r>
              <a:endParaRPr lang="en-US" altLang="zh-CN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12941" y="6486"/>
              <a:ext cx="1134" cy="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1663" y="6048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M3.quad</a:t>
              </a:r>
              <a:endParaRPr lang="en-US" altLang="zh-CN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1330" y="6725"/>
              <a:ext cx="2752" cy="17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11313" y="3419"/>
              <a:ext cx="8" cy="331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1549" y="6673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S2.nextlist</a:t>
              </a:r>
              <a:endParaRPr lang="en-US" altLang="zh-CN"/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 flipV="1">
              <a:off x="10963" y="3408"/>
              <a:ext cx="65" cy="451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028" y="7927"/>
              <a:ext cx="2453" cy="31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15395" y="8961"/>
              <a:ext cx="2436" cy="9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17146" y="3330"/>
              <a:ext cx="96" cy="553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endCxn id="12" idx="3"/>
            </p:cNvCxnSpPr>
            <p:nvPr/>
          </p:nvCxnSpPr>
          <p:spPr>
            <a:xfrm flipH="1" flipV="1">
              <a:off x="16186" y="3314"/>
              <a:ext cx="987" cy="2"/>
            </a:xfrm>
            <a:prstGeom prst="line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6201" y="2778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B.falselist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695" y="8970"/>
              <a:ext cx="21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S.nextlist</a:t>
              </a:r>
              <a:endParaRPr lang="en-US" altLang="zh-CN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45415" y="1148715"/>
            <a:ext cx="6756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</a:t>
            </a:r>
            <a:r>
              <a:rPr lang="en-US" altLang="zh-CN" sz="28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S1 </a:t>
            </a:r>
            <a:r>
              <a:rPr lang="en-US" altLang="zh-CN" sz="2800" b="1" i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M1</a:t>
            </a:r>
            <a:r>
              <a:rPr lang="en-US" altLang="zh-CN" sz="28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while </a:t>
            </a:r>
            <a:r>
              <a:rPr lang="en-US" altLang="zh-CN" sz="2800" b="1" i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M1</a:t>
            </a:r>
            <a:r>
              <a:rPr lang="en-US" altLang="zh-CN" sz="28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B do </a:t>
            </a:r>
            <a:r>
              <a:rPr lang="en-US" altLang="zh-CN" sz="2800" b="1" i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M2</a:t>
            </a:r>
            <a:r>
              <a:rPr lang="en-US" altLang="zh-CN" sz="28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S3 </a:t>
            </a:r>
            <a:r>
              <a:rPr lang="en-US" altLang="zh-CN" sz="2800" b="1" i="1" kern="100" dirty="0">
                <a:solidFill>
                  <a:schemeClr val="accent5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M3</a:t>
            </a:r>
            <a:r>
              <a:rPr lang="en-US" altLang="zh-CN" sz="2800" b="1" i="1" kern="1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S2</a:t>
            </a:r>
            <a:endParaRPr lang="en-US" altLang="zh-CN" sz="2800" b="1" i="1" kern="1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70205" y="1612265"/>
            <a:ext cx="69964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{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r>
              <a:rPr lang="en-US" altLang="zh-CN" sz="2800"/>
              <a:t>  backpatch(S2.nextlist, M1.quad);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ym typeface="+mn-ea"/>
              </a:rPr>
              <a:t>  backpatch(B.truelist, M2.quad);</a:t>
            </a:r>
            <a:endParaRPr lang="en-US" altLang="zh-CN" sz="28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ym typeface="+mn-ea"/>
              </a:rPr>
              <a:t>  backpatch(S3.nextlist, M3.quad);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ym typeface="+mn-ea"/>
              </a:rPr>
              <a:t>  backpatch(S1.nextlist, M1.quad);</a:t>
            </a:r>
            <a:endParaRPr lang="en-US" altLang="zh-CN" sz="28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ym typeface="+mn-ea"/>
              </a:rPr>
              <a:t>  S.nextlist = B.falselist;</a:t>
            </a:r>
            <a:endParaRPr lang="en-US" altLang="zh-CN" sz="28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ym typeface="+mn-ea"/>
              </a:rPr>
              <a:t>  gen('goto' M1.quad);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r>
              <a:rPr lang="en-US" altLang="zh-CN" sz="2800"/>
              <a:t>}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方正书宋_GBK</vt:lpstr>
      <vt:lpstr>Wingdings</vt:lpstr>
      <vt:lpstr>Times New Roman</vt:lpstr>
      <vt:lpstr>楷体</vt:lpstr>
      <vt:lpstr>汉仪楷体KW</vt:lpstr>
      <vt:lpstr>华文楷体</vt:lpstr>
      <vt:lpstr>Symbol</vt:lpstr>
      <vt:lpstr>Kingsoft Sign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习题14.4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eyan</dc:creator>
  <cp:lastModifiedBy>eyan</cp:lastModifiedBy>
  <cp:revision>4</cp:revision>
  <dcterms:created xsi:type="dcterms:W3CDTF">2021-04-20T01:33:10Z</dcterms:created>
  <dcterms:modified xsi:type="dcterms:W3CDTF">2021-04-20T01:33:10Z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