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483" r:id="rId2"/>
    <p:sldId id="485" r:id="rId3"/>
    <p:sldId id="48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3CFDC-8523-4BC6-AF58-D178CBE9605F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B316D-3858-4E45-B953-345CBBD47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766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38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54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73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1007533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446" y="160526"/>
            <a:ext cx="10821855" cy="643913"/>
          </a:xfrm>
        </p:spPr>
        <p:txBody>
          <a:bodyPr/>
          <a:lstStyle>
            <a:lvl1pPr>
              <a:defRPr b="0" i="0" baseline="0">
                <a:latin typeface="Times New Roman" pitchFamily="18" charset="0"/>
                <a:ea typeface="楷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itchFamily="18" charset="0"/>
                <a:ea typeface="楷体" pitchFamily="49" charset="-122"/>
              </a:defRPr>
            </a:lvl1pPr>
            <a:lvl2pPr>
              <a:defRPr b="1" i="0" baseline="0">
                <a:latin typeface="Times New Roman" pitchFamily="18" charset="0"/>
                <a:ea typeface="楷体" pitchFamily="49" charset="-122"/>
              </a:defRPr>
            </a:lvl2pPr>
            <a:lvl3pPr>
              <a:defRPr b="1" i="0" baseline="0">
                <a:latin typeface="Times New Roman" pitchFamily="18" charset="0"/>
                <a:ea typeface="楷体" pitchFamily="49" charset="-122"/>
              </a:defRPr>
            </a:lvl3pPr>
            <a:lvl4pPr>
              <a:defRPr b="1" i="0" baseline="0">
                <a:latin typeface="Times New Roman" pitchFamily="18" charset="0"/>
                <a:ea typeface="楷体" pitchFamily="49" charset="-122"/>
              </a:defRPr>
            </a:lvl4pPr>
            <a:lvl5pPr>
              <a:defRPr b="1" i="0" baseline="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58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45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75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51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79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43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45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72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72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6837" y="1185763"/>
            <a:ext cx="11270120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语言的过程递归调用和过程嵌套声明特性会影响编译器的哪些问题？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EB1A6C-21DF-497D-AECE-F4615F27D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61" y="2355703"/>
            <a:ext cx="7310491" cy="320994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3E7FFF4-5147-4999-B3E6-E754F3B418B2}"/>
              </a:ext>
            </a:extLst>
          </p:cNvPr>
          <p:cNvSpPr txBox="1"/>
          <p:nvPr/>
        </p:nvSpPr>
        <p:spPr>
          <a:xfrm>
            <a:off x="8449768" y="2731980"/>
            <a:ext cx="2956373" cy="2681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一个活跃的活动都有一个位于控制栈中的活动记录，当活动树非常深也就是过程递归调用非常深的时候，在控制栈中会开辟相当大的空间，占用了内存空间的同时也产生了相当大的时间开销。当递归终止条件出现问题时，递归无法结束将导致栈溢出</a:t>
            </a:r>
          </a:p>
        </p:txBody>
      </p:sp>
    </p:spTree>
    <p:extLst>
      <p:ext uri="{BB962C8B-B14F-4D97-AF65-F5344CB8AC3E}">
        <p14:creationId xmlns:p14="http://schemas.microsoft.com/office/powerpoint/2010/main" val="425906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8E55BAF-A4C0-4466-8BB9-6159A5C0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3" y="160338"/>
            <a:ext cx="10821987" cy="644525"/>
          </a:xfrm>
        </p:spPr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BCDA47-CB90-4E31-BE6D-83C6E2FB2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19" y="1043426"/>
            <a:ext cx="6081600" cy="49310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1A2621A-43BF-46DD-856D-8798C3F7D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367" y="1301477"/>
            <a:ext cx="6281633" cy="385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95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FFD30-EC35-432F-AA0E-3AC9EBD28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15.1</a:t>
            </a:r>
            <a:endParaRPr lang="zh-CN" alt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4818EC8-E9E0-47EC-A6AD-EA67B8B8C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45" y="1301337"/>
            <a:ext cx="3140075" cy="1714500"/>
          </a:xfrm>
          <a:prstGeom prst="rect">
            <a:avLst/>
          </a:prstGeom>
          <a:solidFill>
            <a:srgbClr val="F5C040">
              <a:lumMod val="60000"/>
              <a:lumOff val="4000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lIns="68580" tIns="34290" rIns="68580" bIns="34290"/>
          <a:lstStyle/>
          <a:p>
            <a:pPr marL="257175" marR="0" lvl="0" indent="-257175" defTabSz="914400" eaLnBrk="1" fontAlgn="base" latinLnBrk="0" hangingPunct="1">
              <a:lnSpc>
                <a:spcPts val="18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/>
                <a:ea typeface="楷体_GB2312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itchFamily="18" charset="0"/>
              </a:rPr>
              <a:t>     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Times New Roman" pitchFamily="18" charset="0"/>
              </a:rPr>
              <a:t>过程	  嵌套深度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257175" marR="0" lvl="0" indent="-257175" algn="just" defTabSz="914400" eaLnBrk="1" fontAlgn="base" latinLnBrk="0" hangingPunct="1">
              <a:lnSpc>
                <a:spcPts val="18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itchFamily="18" charset="0"/>
              </a:rPr>
              <a:t>sort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itchFamily="18" charset="0"/>
              </a:rPr>
              <a:t>		             1</a:t>
            </a:r>
          </a:p>
          <a:p>
            <a:pPr marL="257175" marR="0" lvl="0" indent="-257175" algn="just" defTabSz="914400" eaLnBrk="1" fontAlgn="base" latinLnBrk="0" hangingPunct="1">
              <a:lnSpc>
                <a:spcPts val="18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itchFamily="18" charset="0"/>
              </a:rPr>
              <a:t>	</a:t>
            </a:r>
            <a:r>
              <a:rPr kumimoji="0" lang="en-US" altLang="zh-CN" sz="1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itchFamily="18" charset="0"/>
              </a:rPr>
              <a:t>readarray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itchFamily="18" charset="0"/>
              </a:rPr>
              <a:t>	             2</a:t>
            </a:r>
          </a:p>
          <a:p>
            <a:pPr marL="257175" marR="0" lvl="0" indent="-257175" algn="just" defTabSz="914400" eaLnBrk="1" fontAlgn="base" latinLnBrk="0" hangingPunct="1">
              <a:lnSpc>
                <a:spcPts val="18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itchFamily="18" charset="0"/>
              </a:rPr>
              <a:t>	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itchFamily="18" charset="0"/>
              </a:rPr>
              <a:t>exchange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itchFamily="18" charset="0"/>
              </a:rPr>
              <a:t>	             2</a:t>
            </a:r>
          </a:p>
          <a:p>
            <a:pPr marL="257175" marR="0" lvl="0" indent="-257175" algn="just" defTabSz="914400" eaLnBrk="1" fontAlgn="base" latinLnBrk="0" hangingPunct="1">
              <a:lnSpc>
                <a:spcPts val="18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itchFamily="18" charset="0"/>
              </a:rPr>
              <a:t>	</a:t>
            </a:r>
            <a:r>
              <a:rPr kumimoji="0" lang="en-US" altLang="zh-CN" sz="1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itchFamily="18" charset="0"/>
              </a:rPr>
              <a:t>quicksort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itchFamily="18" charset="0"/>
              </a:rPr>
              <a:t>	             2</a:t>
            </a:r>
          </a:p>
          <a:p>
            <a:pPr marL="257175" marR="0" lvl="0" indent="-257175" algn="just" defTabSz="914400" eaLnBrk="1" fontAlgn="base" latinLnBrk="0" hangingPunct="1">
              <a:lnSpc>
                <a:spcPts val="18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itchFamily="18" charset="0"/>
              </a:rPr>
              <a:t>		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itchFamily="18" charset="0"/>
              </a:rPr>
              <a:t>partition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itchFamily="18" charset="0"/>
              </a:rPr>
              <a:t>	             3</a:t>
            </a:r>
          </a:p>
        </p:txBody>
      </p:sp>
      <p:pic>
        <p:nvPicPr>
          <p:cNvPr id="77" name="图片 76">
            <a:extLst>
              <a:ext uri="{FF2B5EF4-FFF2-40B4-BE49-F238E27FC236}">
                <a16:creationId xmlns:a16="http://schemas.microsoft.com/office/drawing/2014/main" id="{C3630929-9EC7-45A4-AD39-A026D9C05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136" y="1156430"/>
            <a:ext cx="3848128" cy="3867178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CA54D6A5-E4C9-4266-881C-EC7F92837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29" y="3407906"/>
            <a:ext cx="2071703" cy="3033735"/>
          </a:xfrm>
          <a:prstGeom prst="rect">
            <a:avLst/>
          </a:prstGeom>
        </p:spPr>
      </p:pic>
      <p:sp>
        <p:nvSpPr>
          <p:cNvPr id="80" name="文本框 79">
            <a:extLst>
              <a:ext uri="{FF2B5EF4-FFF2-40B4-BE49-F238E27FC236}">
                <a16:creationId xmlns:a16="http://schemas.microsoft.com/office/drawing/2014/main" id="{7ED5EAE7-7D3A-4D3D-BE90-7D74D32FAC03}"/>
              </a:ext>
            </a:extLst>
          </p:cNvPr>
          <p:cNvSpPr txBox="1"/>
          <p:nvPr/>
        </p:nvSpPr>
        <p:spPr>
          <a:xfrm>
            <a:off x="774029" y="787098"/>
            <a:ext cx="871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对于有过程嵌套声明时的数据访问，需要根据符号表建立访问链</a:t>
            </a: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E0E2A982-6082-46E5-9107-254D21801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083" y="3255505"/>
            <a:ext cx="1376373" cy="3186136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93F72B80-5FFC-4EFA-AF05-988300520D16}"/>
              </a:ext>
            </a:extLst>
          </p:cNvPr>
          <p:cNvSpPr txBox="1"/>
          <p:nvPr/>
        </p:nvSpPr>
        <p:spPr>
          <a:xfrm>
            <a:off x="9239367" y="2187199"/>
            <a:ext cx="23212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当一个过程的嵌套深度非常深，这个过程如果使用访问链的方法来访问非局部数据</a:t>
            </a:r>
          </a:p>
          <a:p>
            <a:r>
              <a:rPr lang="zh-CN" altLang="en-US" dirty="0"/>
              <a:t>就必须沿着一段很长的访问链路才能找到需要的数据，会产生额外的时间开销。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097247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192</Words>
  <Application>Microsoft Office PowerPoint</Application>
  <PresentationFormat>宽屏</PresentationFormat>
  <Paragraphs>15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等线</vt:lpstr>
      <vt:lpstr>楷体</vt:lpstr>
      <vt:lpstr>楷体_GB2312</vt:lpstr>
      <vt:lpstr>Arial</vt:lpstr>
      <vt:lpstr>Calibri</vt:lpstr>
      <vt:lpstr>Tahoma</vt:lpstr>
      <vt:lpstr>Times New Roman</vt:lpstr>
      <vt:lpstr>Wingdings</vt:lpstr>
      <vt:lpstr>Blends</vt:lpstr>
      <vt:lpstr>习题15.1</vt:lpstr>
      <vt:lpstr>习题15.1</vt:lpstr>
      <vt:lpstr>习题15.1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习题15.1</dc:title>
  <dc:creator>王 宁</dc:creator>
  <cp:lastModifiedBy>王 宁</cp:lastModifiedBy>
  <cp:revision>10</cp:revision>
  <dcterms:created xsi:type="dcterms:W3CDTF">2021-04-22T04:46:14Z</dcterms:created>
  <dcterms:modified xsi:type="dcterms:W3CDTF">2021-04-26T23:06:27Z</dcterms:modified>
</cp:coreProperties>
</file>