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409" r:id="rId4"/>
    <p:sldId id="410" r:id="rId5"/>
    <p:sldId id="411" r:id="rId7"/>
    <p:sldId id="412" r:id="rId8"/>
    <p:sldId id="416" r:id="rId9"/>
    <p:sldId id="420" r:id="rId10"/>
    <p:sldId id="426" r:id="rId11"/>
    <p:sldId id="427" r:id="rId12"/>
    <p:sldId id="41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E7B"/>
    <a:srgbClr val="C20AC0"/>
    <a:srgbClr val="FFFFFF"/>
    <a:srgbClr val="2110C1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8"/>
        <p:guide pos="387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187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18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5" y="160525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4" y="214313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6" Type="http://schemas.openxmlformats.org/officeDocument/2006/relationships/notesSlide" Target="../notesSlides/notesSlide5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4" Type="http://schemas.openxmlformats.org/officeDocument/2006/relationships/notesSlide" Target="../notesSlides/notesSlide6.xml"/><Relationship Id="rId23" Type="http://schemas.openxmlformats.org/officeDocument/2006/relationships/slideLayout" Target="../slideLayouts/slideLayout13.xml"/><Relationship Id="rId22" Type="http://schemas.openxmlformats.org/officeDocument/2006/relationships/tags" Target="../tags/tag109.xml"/><Relationship Id="rId21" Type="http://schemas.openxmlformats.org/officeDocument/2006/relationships/tags" Target="../tags/tag108.xml"/><Relationship Id="rId20" Type="http://schemas.openxmlformats.org/officeDocument/2006/relationships/tags" Target="../tags/tag107.xml"/><Relationship Id="rId2" Type="http://schemas.openxmlformats.org/officeDocument/2006/relationships/tags" Target="../tags/tag89.xml"/><Relationship Id="rId19" Type="http://schemas.openxmlformats.org/officeDocument/2006/relationships/tags" Target="../tags/tag106.xml"/><Relationship Id="rId18" Type="http://schemas.openxmlformats.org/officeDocument/2006/relationships/tags" Target="../tags/tag105.xml"/><Relationship Id="rId17" Type="http://schemas.openxmlformats.org/officeDocument/2006/relationships/tags" Target="../tags/tag104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tags" Target="../tags/tag8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4" Type="http://schemas.openxmlformats.org/officeDocument/2006/relationships/notesSlide" Target="../notesSlides/notesSlide7.xml"/><Relationship Id="rId23" Type="http://schemas.openxmlformats.org/officeDocument/2006/relationships/slideLayout" Target="../slideLayouts/slideLayout13.xml"/><Relationship Id="rId22" Type="http://schemas.openxmlformats.org/officeDocument/2006/relationships/tags" Target="../tags/tag131.xml"/><Relationship Id="rId21" Type="http://schemas.openxmlformats.org/officeDocument/2006/relationships/tags" Target="../tags/tag130.xml"/><Relationship Id="rId20" Type="http://schemas.openxmlformats.org/officeDocument/2006/relationships/tags" Target="../tags/tag129.xml"/><Relationship Id="rId2" Type="http://schemas.openxmlformats.org/officeDocument/2006/relationships/tags" Target="../tags/tag111.xml"/><Relationship Id="rId19" Type="http://schemas.openxmlformats.org/officeDocument/2006/relationships/tags" Target="../tags/tag128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929255" y="932815"/>
            <a:ext cx="5892165" cy="2597150"/>
          </a:xfrm>
        </p:spPr>
        <p:txBody>
          <a:bodyPr/>
          <a:p>
            <a:pPr algn="ctr" eaLnBrk="0" fontAlgn="base" hangingPunct="0">
              <a:buClrTx/>
              <a:buSzTx/>
              <a:buFontTx/>
            </a:pPr>
            <a:r>
              <a:rPr lang="en-US" altLang="zh-CN" sz="9600" b="0" kern="0" spc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习题15.7</a:t>
            </a:r>
            <a:endParaRPr lang="en-US" altLang="zh-CN" sz="9600" b="0" kern="0" spc="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753100" y="4234815"/>
            <a:ext cx="4963795" cy="490855"/>
          </a:xfrm>
        </p:spPr>
        <p:txBody>
          <a:bodyPr>
            <a:normAutofit lnSpcReduction="10000"/>
          </a:bodyPr>
          <a:p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1180300702 </a:t>
            </a:r>
            <a:r>
              <a:rPr lang="zh-CN" altLang="en-US" b="1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宋舒心</a:t>
            </a:r>
            <a:endParaRPr lang="zh-CN" altLang="en-US" b="1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9780" y="1238250"/>
            <a:ext cx="8266430" cy="5045075"/>
          </a:xfrm>
        </p:spPr>
        <p:txBody>
          <a:bodyPr/>
          <a:lstStyle/>
          <a:p>
            <a:pPr marL="273050" lvl="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在本讲中，我们提到，编译器通常为每个作用域（程序块）建立一个独立的符号表（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p49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）。有关作用域和块结构的概念参见教材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1.6.1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节（静态和动态的区别）和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1.6.3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节（静态作用域和块结构）。对于下图所示的块结构代码（为便于引用各语句，增加了行号），假设使用常见的声明的静态作用域规则，请完成以下习题。</a:t>
            </a:r>
            <a:endParaRPr lang="zh-CN" altLang="en-US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(1)	{   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x, y, z; 	/* Block B1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(2)	        { 	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x, z; 		/* Block B2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(3)		{   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x; 	/* Block B3 */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(4)	       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(5)	       { 	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x; 	/* Block B4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(6)		{   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y, z; 	/* Block B5 */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(7)	      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(8)	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4710" y="125600"/>
            <a:ext cx="10821855" cy="643913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）判断下列说法的对错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声明的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w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的作用域是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1-8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行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声明的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y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的作用域是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1-5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行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）给出该代码片段中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个声明中的每一个的作用域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）画出该代码片段的符号表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15.7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con.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8570" y="137160"/>
            <a:ext cx="5708015" cy="3206115"/>
          </a:xfrm>
        </p:spPr>
        <p:txBody>
          <a:bodyPr/>
          <a:lstStyle/>
          <a:p>
            <a:pPr marL="0" lvl="0" indent="0" algn="l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(1)	{   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x, y, z; 	/* Block B1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algn="l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(2)	        { 	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x, z; 		/* Block B2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algn="l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(3)		{   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x; 	/* Block B3 */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algn="l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(4)	       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algn="l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(5)	       { 	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x; 	/* Block B4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algn="l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(6)		{   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y, z; 	/* Block B5 */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algn="l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(7)	      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algn="l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(8)	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550" y="374650"/>
            <a:ext cx="4434840" cy="2527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1</a:t>
            </a: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）判断下列说法的对错</a:t>
            </a:r>
            <a:endParaRPr lang="zh-CN" altLang="en-US" sz="2000" b="1" kern="1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B1</a:t>
            </a: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声明的</a:t>
            </a:r>
            <a:r>
              <a:rPr lang="en-US" altLang="zh-CN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w</a:t>
            </a: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的作用域是</a:t>
            </a:r>
            <a:r>
              <a:rPr lang="en-US" altLang="zh-CN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1-8</a:t>
            </a: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行</a:t>
            </a:r>
            <a:endParaRPr lang="zh-CN" altLang="en-US" sz="2000" b="1" kern="1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B1</a:t>
            </a: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声明的</a:t>
            </a:r>
            <a:r>
              <a:rPr lang="en-US" altLang="zh-CN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y</a:t>
            </a: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的作用域是</a:t>
            </a:r>
            <a:r>
              <a:rPr lang="en-US" altLang="zh-CN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1-5</a:t>
            </a: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行</a:t>
            </a:r>
            <a:endParaRPr lang="zh-CN" altLang="en-US" sz="2000" b="1" kern="1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2</a:t>
            </a: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）给出该代码片段中</a:t>
            </a:r>
            <a:r>
              <a:rPr lang="en-US" altLang="zh-CN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12</a:t>
            </a: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个声明中的每一个的作用域</a:t>
            </a:r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228590" y="3791585"/>
          <a:ext cx="4070985" cy="2742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995"/>
                <a:gridCol w="1356995"/>
              </a:tblGrid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B1.w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B1-B3-B4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B1.x</a:t>
                      </a:r>
                      <a:endParaRPr lang="en-US" altLang="zh-CN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B1-B2-B4</a:t>
                      </a:r>
                      <a:endPara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B1.y</a:t>
                      </a:r>
                      <a:endParaRPr lang="en-US" altLang="zh-CN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B1-B5</a:t>
                      </a:r>
                      <a:endPara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B1.z</a:t>
                      </a:r>
                      <a:endParaRPr lang="en-US" altLang="zh-CN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B1-B2-B5</a:t>
                      </a:r>
                      <a:endPara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B2.x</a:t>
                      </a:r>
                      <a:endPara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B2-B3</a:t>
                      </a:r>
                      <a:endPara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B2.z</a:t>
                      </a:r>
                      <a:endPara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8568055" y="3791585"/>
          <a:ext cx="2713990" cy="235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995"/>
                <a:gridCol w="1356995"/>
              </a:tblGrid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B3.w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B3.x</a:t>
                      </a:r>
                      <a:endPara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B4.w</a:t>
                      </a:r>
                      <a:endPara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B4</a:t>
                      </a:r>
                      <a:endPara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B4.x</a:t>
                      </a:r>
                      <a:endPara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B4</a:t>
                      </a:r>
                      <a:endPara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B5.y</a:t>
                      </a:r>
                      <a:endPara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</a:t>
                      </a:r>
                      <a:endPara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B5.z</a:t>
                      </a:r>
                      <a:endPara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</a:t>
                      </a:r>
                      <a:endPara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09650" y="3690620"/>
            <a:ext cx="30956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最内嵌套作用域规则：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由一个声明引进的标识符在这个声明所在的作用域里可见，而且在其内部嵌套的每个作用域里也可见，除非它被嵌套于内部的对同名标识符的另一个声明所掩盖</a:t>
            </a:r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83835" y="974090"/>
            <a:ext cx="791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×</a:t>
            </a:r>
            <a:endParaRPr lang="zh-CN" altLang="en-US" sz="2400" b="1">
              <a:solidFill>
                <a:srgbClr val="FF000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83835" y="1510030"/>
            <a:ext cx="709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×</a:t>
            </a:r>
            <a:endParaRPr lang="zh-CN" altLang="en-US" sz="2400" b="1">
              <a:solidFill>
                <a:srgbClr val="FF0000"/>
              </a:solidFill>
              <a:latin typeface="华文行楷" panose="02010800040101010101" charset="-122"/>
              <a:ea typeface="华文行楷" panose="0201080004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460875" y="1009650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01600" y="1114425"/>
            <a:ext cx="3610610" cy="3036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{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x, y, z; 	/* Block B1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{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x, z; 	/* Block B2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{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x; 	/* Block B3 */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{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x; 	/* Block B4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{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y, z; 	/* Block B5 */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600" y="715645"/>
            <a:ext cx="3947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3</a:t>
            </a: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）画出该代码片段的符号表</a:t>
            </a:r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51020" y="227965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offset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253990" y="227965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tblptr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460875" y="1014730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18" name="矩形 17"/>
          <p:cNvSpPr/>
          <p:nvPr/>
        </p:nvSpPr>
        <p:spPr>
          <a:xfrm>
            <a:off x="4460875" y="1014730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8</a:t>
            </a:r>
            <a:endParaRPr lang="en-US" altLang="zh-CN" b="1"/>
          </a:p>
        </p:txBody>
      </p:sp>
      <p:sp>
        <p:nvSpPr>
          <p:cNvPr id="17" name="矩形 16"/>
          <p:cNvSpPr/>
          <p:nvPr/>
        </p:nvSpPr>
        <p:spPr>
          <a:xfrm>
            <a:off x="4460875" y="1014730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12</a:t>
            </a:r>
            <a:endParaRPr lang="en-US" altLang="zh-CN" b="1"/>
          </a:p>
        </p:txBody>
      </p:sp>
      <p:sp>
        <p:nvSpPr>
          <p:cNvPr id="21" name="矩形 20"/>
          <p:cNvSpPr/>
          <p:nvPr/>
        </p:nvSpPr>
        <p:spPr>
          <a:xfrm>
            <a:off x="5253990" y="1014730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/>
          </a:p>
        </p:txBody>
      </p:sp>
      <p:sp>
        <p:nvSpPr>
          <p:cNvPr id="23" name="矩形 22"/>
          <p:cNvSpPr/>
          <p:nvPr/>
        </p:nvSpPr>
        <p:spPr>
          <a:xfrm>
            <a:off x="5253990" y="715645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/>
          </a:p>
        </p:txBody>
      </p:sp>
      <p:sp>
        <p:nvSpPr>
          <p:cNvPr id="24" name="矩形 23"/>
          <p:cNvSpPr/>
          <p:nvPr/>
        </p:nvSpPr>
        <p:spPr>
          <a:xfrm>
            <a:off x="4460875" y="715645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</a:t>
            </a:r>
            <a:endParaRPr lang="en-US" altLang="zh-CN" b="1"/>
          </a:p>
        </p:txBody>
      </p:sp>
      <p:graphicFrame>
        <p:nvGraphicFramePr>
          <p:cNvPr id="25" name="表格 24"/>
          <p:cNvGraphicFramePr/>
          <p:nvPr>
            <p:custDataLst>
              <p:tags r:id="rId1"/>
            </p:custDataLst>
          </p:nvPr>
        </p:nvGraphicFramePr>
        <p:xfrm>
          <a:off x="7020560" y="342900"/>
          <a:ext cx="2236470" cy="57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2004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nil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header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  <a:tr h="25019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3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3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3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 flipV="1">
            <a:off x="5557520" y="451485"/>
            <a:ext cx="1450975" cy="395605"/>
          </a:xfrm>
          <a:prstGeom prst="straightConnector1">
            <a:avLst/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2251075" y="1465580"/>
            <a:ext cx="1105535" cy="10160"/>
          </a:xfrm>
          <a:prstGeom prst="line">
            <a:avLst/>
          </a:prstGeom>
          <a:ln w="25400">
            <a:solidFill>
              <a:srgbClr val="C20A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/>
          <p:nvPr>
            <p:custDataLst>
              <p:tags r:id="rId2"/>
            </p:custDataLst>
          </p:nvPr>
        </p:nvGraphicFramePr>
        <p:xfrm>
          <a:off x="6691630" y="156146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header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cxnSp>
        <p:nvCxnSpPr>
          <p:cNvPr id="32" name="直接连接符 31"/>
          <p:cNvCxnSpPr/>
          <p:nvPr/>
        </p:nvCxnSpPr>
        <p:spPr>
          <a:xfrm flipV="1">
            <a:off x="6764655" y="786130"/>
            <a:ext cx="0" cy="750570"/>
          </a:xfrm>
          <a:prstGeom prst="line">
            <a:avLst/>
          </a:prstGeom>
          <a:ln w="25400">
            <a:solidFill>
              <a:srgbClr val="C20A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6764655" y="775970"/>
            <a:ext cx="243840" cy="10160"/>
          </a:xfrm>
          <a:prstGeom prst="straightConnector1">
            <a:avLst/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809230" y="1202055"/>
            <a:ext cx="862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B1</a:t>
            </a:r>
            <a:endParaRPr lang="en-US" altLang="zh-CN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537200" y="1132840"/>
            <a:ext cx="1186815" cy="535940"/>
          </a:xfrm>
          <a:prstGeom prst="straightConnector1">
            <a:avLst/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17830" y="1475740"/>
            <a:ext cx="1399540" cy="0"/>
          </a:xfrm>
          <a:prstGeom prst="line">
            <a:avLst/>
          </a:prstGeom>
          <a:ln w="25400">
            <a:solidFill>
              <a:srgbClr val="C20A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/>
          <p:cNvGraphicFramePr/>
          <p:nvPr>
            <p:custDataLst>
              <p:tags r:id="rId3"/>
            </p:custDataLst>
          </p:nvPr>
        </p:nvGraphicFramePr>
        <p:xfrm>
          <a:off x="6691630" y="190563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38" name="表格 37"/>
          <p:cNvGraphicFramePr/>
          <p:nvPr>
            <p:custDataLst>
              <p:tags r:id="rId4"/>
            </p:custDataLst>
          </p:nvPr>
        </p:nvGraphicFramePr>
        <p:xfrm>
          <a:off x="6691630" y="224980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39" name="表格 38"/>
          <p:cNvGraphicFramePr/>
          <p:nvPr>
            <p:custDataLst>
              <p:tags r:id="rId5"/>
            </p:custDataLst>
          </p:nvPr>
        </p:nvGraphicFramePr>
        <p:xfrm>
          <a:off x="6691630" y="259397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40" name="表格 39"/>
          <p:cNvGraphicFramePr/>
          <p:nvPr>
            <p:custDataLst>
              <p:tags r:id="rId6"/>
            </p:custDataLst>
          </p:nvPr>
        </p:nvGraphicFramePr>
        <p:xfrm>
          <a:off x="6691630" y="293814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4460875" y="1009650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16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4" grpId="0" animBg="1"/>
      <p:bldP spid="23" grpId="0" animBg="1"/>
      <p:bldP spid="34" grpId="0"/>
      <p:bldP spid="22" grpId="0" animBg="1"/>
      <p:bldP spid="21" grpId="0" animBg="1"/>
      <p:bldP spid="20" grpId="0" bldLvl="0" animBg="1"/>
      <p:bldP spid="18" grpId="0" bldLvl="0" animBg="1"/>
      <p:bldP spid="17" grpId="0" bldLvl="0" animBg="1"/>
      <p:bldP spid="1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26560" y="1581150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21" name="矩形 20"/>
          <p:cNvSpPr/>
          <p:nvPr/>
        </p:nvSpPr>
        <p:spPr>
          <a:xfrm>
            <a:off x="4226560" y="1270000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23" name="矩形 22"/>
          <p:cNvSpPr/>
          <p:nvPr/>
        </p:nvSpPr>
        <p:spPr>
          <a:xfrm>
            <a:off x="4226560" y="975360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16</a:t>
            </a:r>
            <a:endParaRPr lang="en-US" altLang="zh-CN" b="1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2075" y="1268095"/>
            <a:ext cx="3610610" cy="3036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{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x, y, z; 	/* Block B1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{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x, z; 	/* Block B2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{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x; 	/* Block B3 */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{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x; 	/* Block B4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{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y, z; 	/* Block B5 */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710" y="796290"/>
            <a:ext cx="3947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3</a:t>
            </a: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）画出该代码片段的符号表</a:t>
            </a:r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83050" y="209550"/>
            <a:ext cx="77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offset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4857750" y="209550"/>
            <a:ext cx="75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tblptr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226560" y="681355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18" name="矩形 17"/>
          <p:cNvSpPr/>
          <p:nvPr/>
        </p:nvSpPr>
        <p:spPr>
          <a:xfrm>
            <a:off x="4226560" y="1287145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20" name="矩形 19"/>
          <p:cNvSpPr/>
          <p:nvPr/>
        </p:nvSpPr>
        <p:spPr>
          <a:xfrm>
            <a:off x="4988560" y="1270000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/>
          </a:p>
        </p:txBody>
      </p:sp>
      <p:sp>
        <p:nvSpPr>
          <p:cNvPr id="22" name="矩形 21"/>
          <p:cNvSpPr/>
          <p:nvPr/>
        </p:nvSpPr>
        <p:spPr>
          <a:xfrm>
            <a:off x="4988560" y="975360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/>
          </a:p>
        </p:txBody>
      </p:sp>
      <p:sp>
        <p:nvSpPr>
          <p:cNvPr id="24" name="矩形 23"/>
          <p:cNvSpPr/>
          <p:nvPr/>
        </p:nvSpPr>
        <p:spPr>
          <a:xfrm>
            <a:off x="4988560" y="681355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/>
          </a:p>
        </p:txBody>
      </p:sp>
      <p:graphicFrame>
        <p:nvGraphicFramePr>
          <p:cNvPr id="31" name="表格 30"/>
          <p:cNvGraphicFramePr/>
          <p:nvPr>
            <p:custDataLst>
              <p:tags r:id="rId1"/>
            </p:custDataLst>
          </p:nvPr>
        </p:nvGraphicFramePr>
        <p:xfrm>
          <a:off x="6955155" y="233680"/>
          <a:ext cx="2236470" cy="68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nil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header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V="1">
            <a:off x="5354955" y="577850"/>
            <a:ext cx="1600200" cy="269240"/>
          </a:xfrm>
          <a:prstGeom prst="straightConnector1">
            <a:avLst/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/>
          <p:nvPr>
            <p:custDataLst>
              <p:tags r:id="rId2"/>
            </p:custDataLst>
          </p:nvPr>
        </p:nvGraphicFramePr>
        <p:xfrm>
          <a:off x="6600190" y="153098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header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cxnSp>
        <p:nvCxnSpPr>
          <p:cNvPr id="27" name="直接箭头连接符 26"/>
          <p:cNvCxnSpPr>
            <a:endCxn id="26" idx="1"/>
          </p:cNvCxnSpPr>
          <p:nvPr/>
        </p:nvCxnSpPr>
        <p:spPr>
          <a:xfrm>
            <a:off x="5293995" y="1130935"/>
            <a:ext cx="1306195" cy="572135"/>
          </a:xfrm>
          <a:prstGeom prst="straightConnector1">
            <a:avLst/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6663055" y="816610"/>
            <a:ext cx="10160" cy="699770"/>
          </a:xfrm>
          <a:prstGeom prst="line">
            <a:avLst/>
          </a:prstGeom>
          <a:ln w="25400">
            <a:solidFill>
              <a:srgbClr val="C20A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663055" y="806450"/>
            <a:ext cx="304800" cy="0"/>
          </a:xfrm>
          <a:prstGeom prst="straightConnector1">
            <a:avLst/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/>
          <p:nvPr>
            <p:custDataLst>
              <p:tags r:id="rId3"/>
            </p:custDataLst>
          </p:nvPr>
        </p:nvGraphicFramePr>
        <p:xfrm>
          <a:off x="6600190" y="187515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32" name="表格 31"/>
          <p:cNvGraphicFramePr/>
          <p:nvPr>
            <p:custDataLst>
              <p:tags r:id="rId4"/>
            </p:custDataLst>
          </p:nvPr>
        </p:nvGraphicFramePr>
        <p:xfrm>
          <a:off x="6600190" y="221932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33" name="表格 32"/>
          <p:cNvGraphicFramePr/>
          <p:nvPr>
            <p:custDataLst>
              <p:tags r:id="rId5"/>
            </p:custDataLst>
          </p:nvPr>
        </p:nvGraphicFramePr>
        <p:xfrm>
          <a:off x="6600190" y="290766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34" name="表格 33"/>
          <p:cNvGraphicFramePr/>
          <p:nvPr>
            <p:custDataLst>
              <p:tags r:id="rId6"/>
            </p:custDataLst>
          </p:nvPr>
        </p:nvGraphicFramePr>
        <p:xfrm>
          <a:off x="6600190" y="256349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7439660" y="113093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B1</a:t>
            </a:r>
            <a:endParaRPr lang="en-US" altLang="zh-CN"/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2190115" y="2033905"/>
            <a:ext cx="1095375" cy="10160"/>
          </a:xfrm>
          <a:prstGeom prst="line">
            <a:avLst/>
          </a:prstGeom>
          <a:ln w="25400">
            <a:solidFill>
              <a:srgbClr val="C20A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表格 49"/>
          <p:cNvGraphicFramePr/>
          <p:nvPr>
            <p:custDataLst>
              <p:tags r:id="rId7"/>
            </p:custDataLst>
          </p:nvPr>
        </p:nvGraphicFramePr>
        <p:xfrm>
          <a:off x="6600825" y="325691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1" name="表格 50"/>
          <p:cNvGraphicFramePr/>
          <p:nvPr>
            <p:custDataLst>
              <p:tags r:id="rId8"/>
            </p:custDataLst>
          </p:nvPr>
        </p:nvGraphicFramePr>
        <p:xfrm>
          <a:off x="3918585" y="4413250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2" name="表格 51"/>
          <p:cNvGraphicFramePr/>
          <p:nvPr>
            <p:custDataLst>
              <p:tags r:id="rId9"/>
            </p:custDataLst>
          </p:nvPr>
        </p:nvGraphicFramePr>
        <p:xfrm>
          <a:off x="3464560" y="576389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3" name="表格 52"/>
          <p:cNvGraphicFramePr/>
          <p:nvPr>
            <p:custDataLst>
              <p:tags r:id="rId10"/>
            </p:custDataLst>
          </p:nvPr>
        </p:nvGraphicFramePr>
        <p:xfrm>
          <a:off x="3464560" y="541972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4" name="表格 53"/>
          <p:cNvGraphicFramePr/>
          <p:nvPr>
            <p:custDataLst>
              <p:tags r:id="rId11"/>
            </p:custDataLst>
          </p:nvPr>
        </p:nvGraphicFramePr>
        <p:xfrm>
          <a:off x="3464560" y="506412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header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5" name="表格 54"/>
          <p:cNvGraphicFramePr/>
          <p:nvPr>
            <p:custDataLst>
              <p:tags r:id="rId12"/>
            </p:custDataLst>
          </p:nvPr>
        </p:nvGraphicFramePr>
        <p:xfrm>
          <a:off x="3919220" y="4069080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6" name="表格 55"/>
          <p:cNvGraphicFramePr/>
          <p:nvPr>
            <p:custDataLst>
              <p:tags r:id="rId13"/>
            </p:custDataLst>
          </p:nvPr>
        </p:nvGraphicFramePr>
        <p:xfrm>
          <a:off x="3919220" y="3724910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7" name="表格 56"/>
          <p:cNvGraphicFramePr/>
          <p:nvPr>
            <p:custDataLst>
              <p:tags r:id="rId14"/>
            </p:custDataLst>
          </p:nvPr>
        </p:nvGraphicFramePr>
        <p:xfrm>
          <a:off x="3919220" y="3380740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header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cxnSp>
        <p:nvCxnSpPr>
          <p:cNvPr id="58" name="肘形连接符 57"/>
          <p:cNvCxnSpPr>
            <a:endCxn id="34" idx="1"/>
          </p:cNvCxnSpPr>
          <p:nvPr/>
        </p:nvCxnSpPr>
        <p:spPr>
          <a:xfrm flipV="1">
            <a:off x="4168140" y="2735580"/>
            <a:ext cx="2432050" cy="784225"/>
          </a:xfrm>
          <a:prstGeom prst="bentConnector3">
            <a:avLst>
              <a:gd name="adj1" fmla="val 391"/>
            </a:avLst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493260" y="2947670"/>
            <a:ext cx="66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B2</a:t>
            </a:r>
            <a:endParaRPr lang="en-US" altLang="zh-CN"/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746760" y="2044065"/>
            <a:ext cx="963930" cy="10160"/>
          </a:xfrm>
          <a:prstGeom prst="line">
            <a:avLst/>
          </a:prstGeom>
          <a:ln w="25400">
            <a:solidFill>
              <a:srgbClr val="C20A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226560" y="1270000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8</a:t>
            </a:r>
            <a:endParaRPr lang="en-US" altLang="zh-CN" b="1"/>
          </a:p>
        </p:txBody>
      </p:sp>
      <p:cxnSp>
        <p:nvCxnSpPr>
          <p:cNvPr id="62" name="直接连接符 61"/>
          <p:cNvCxnSpPr/>
          <p:nvPr/>
        </p:nvCxnSpPr>
        <p:spPr>
          <a:xfrm flipV="1">
            <a:off x="2190115" y="2393950"/>
            <a:ext cx="1166495" cy="10160"/>
          </a:xfrm>
          <a:prstGeom prst="line">
            <a:avLst/>
          </a:prstGeom>
          <a:ln w="25400">
            <a:solidFill>
              <a:srgbClr val="C20A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endCxn id="56" idx="1"/>
          </p:cNvCxnSpPr>
          <p:nvPr/>
        </p:nvCxnSpPr>
        <p:spPr>
          <a:xfrm rot="16200000">
            <a:off x="3108325" y="4377690"/>
            <a:ext cx="1290955" cy="329565"/>
          </a:xfrm>
          <a:prstGeom prst="bentConnector2">
            <a:avLst/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2819400" y="5051425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B3</a:t>
            </a:r>
            <a:endParaRPr lang="en-US" altLang="zh-CN"/>
          </a:p>
        </p:txBody>
      </p:sp>
      <p:sp>
        <p:nvSpPr>
          <p:cNvPr id="68" name="矩形 67"/>
          <p:cNvSpPr/>
          <p:nvPr/>
        </p:nvSpPr>
        <p:spPr>
          <a:xfrm>
            <a:off x="5609590" y="3406140"/>
            <a:ext cx="487680" cy="294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8</a:t>
            </a:r>
            <a:endParaRPr lang="en-US" altLang="zh-CN" b="1"/>
          </a:p>
        </p:txBody>
      </p:sp>
      <p:sp>
        <p:nvSpPr>
          <p:cNvPr id="71" name="矩形 70"/>
          <p:cNvSpPr/>
          <p:nvPr/>
        </p:nvSpPr>
        <p:spPr>
          <a:xfrm>
            <a:off x="4226560" y="1581150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72" name="矩形 71"/>
          <p:cNvSpPr/>
          <p:nvPr/>
        </p:nvSpPr>
        <p:spPr>
          <a:xfrm>
            <a:off x="4988560" y="1581150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/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3975100" y="1724660"/>
            <a:ext cx="1278255" cy="3347085"/>
          </a:xfrm>
          <a:prstGeom prst="straightConnector1">
            <a:avLst/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1000760" y="2393950"/>
            <a:ext cx="852170" cy="10160"/>
          </a:xfrm>
          <a:prstGeom prst="line">
            <a:avLst/>
          </a:prstGeom>
          <a:ln w="25400">
            <a:solidFill>
              <a:srgbClr val="C20A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162550" y="5089525"/>
            <a:ext cx="487680" cy="294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8</a:t>
            </a:r>
            <a:endParaRPr lang="en-US" altLang="zh-CN" b="1"/>
          </a:p>
        </p:txBody>
      </p:sp>
      <p:sp>
        <p:nvSpPr>
          <p:cNvPr id="70" name="矩形 69"/>
          <p:cNvSpPr/>
          <p:nvPr/>
        </p:nvSpPr>
        <p:spPr>
          <a:xfrm>
            <a:off x="4226560" y="1581150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8</a:t>
            </a:r>
            <a:endParaRPr lang="en-US" altLang="zh-CN" b="1"/>
          </a:p>
        </p:txBody>
      </p:sp>
      <p:cxnSp>
        <p:nvCxnSpPr>
          <p:cNvPr id="76" name="肘形连接符 75"/>
          <p:cNvCxnSpPr/>
          <p:nvPr/>
        </p:nvCxnSpPr>
        <p:spPr>
          <a:xfrm rot="10800000" flipV="1">
            <a:off x="4046220" y="4740910"/>
            <a:ext cx="1785620" cy="344805"/>
          </a:xfrm>
          <a:prstGeom prst="bentConnector3">
            <a:avLst>
              <a:gd name="adj1" fmla="val 1102"/>
            </a:avLst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/>
          <p:nvPr/>
        </p:nvCxnSpPr>
        <p:spPr>
          <a:xfrm rot="10800000" flipV="1">
            <a:off x="6155690" y="3519805"/>
            <a:ext cx="2272665" cy="711200"/>
          </a:xfrm>
          <a:prstGeom prst="bentConnector3">
            <a:avLst>
              <a:gd name="adj1" fmla="val -1341"/>
            </a:avLst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4331335" y="1433195"/>
            <a:ext cx="831215" cy="1947545"/>
          </a:xfrm>
          <a:prstGeom prst="straightConnector1">
            <a:avLst/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1" grpId="0" bldLvl="0" animBg="1"/>
      <p:bldP spid="20" grpId="0" animBg="1"/>
      <p:bldP spid="18" grpId="0" bldLvl="0" animBg="1"/>
      <p:bldP spid="64" grpId="0"/>
      <p:bldP spid="16" grpId="0" animBg="1"/>
      <p:bldP spid="72" grpId="0" animBg="1"/>
      <p:bldP spid="71" grpId="0" bldLvl="0" animBg="1"/>
      <p:bldP spid="70" grpId="0" bldLvl="0" animBg="1"/>
      <p:bldP spid="69" grpId="0" bldLvl="0" animBg="1"/>
      <p:bldP spid="16" grpId="1" animBg="1"/>
      <p:bldP spid="71" grpId="1" bldLvl="0" animBg="1"/>
      <p:bldP spid="70" grpId="1" bldLvl="0" animBg="1"/>
      <p:bldP spid="72" grpId="1" animBg="1"/>
      <p:bldP spid="68" grpId="0" bldLvl="0" animBg="1"/>
      <p:bldP spid="18" grpId="1" bldLvl="0" animBg="1"/>
      <p:bldP spid="21" grpId="1" animBg="1"/>
      <p:bldP spid="17" grpId="0" bldLvl="0" animBg="1"/>
      <p:bldP spid="20" grpId="1" animBg="1"/>
      <p:bldP spid="17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4226560" y="1582420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81" name="矩形 80"/>
          <p:cNvSpPr/>
          <p:nvPr/>
        </p:nvSpPr>
        <p:spPr>
          <a:xfrm>
            <a:off x="4226560" y="1582420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67" name="矩形 66"/>
          <p:cNvSpPr/>
          <p:nvPr/>
        </p:nvSpPr>
        <p:spPr>
          <a:xfrm>
            <a:off x="4226560" y="1288415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23" name="矩形 22"/>
          <p:cNvSpPr/>
          <p:nvPr/>
        </p:nvSpPr>
        <p:spPr>
          <a:xfrm>
            <a:off x="4226560" y="975360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16</a:t>
            </a:r>
            <a:endParaRPr lang="en-US" altLang="zh-CN" b="1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7790" y="1204595"/>
            <a:ext cx="3610610" cy="3036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{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x, y, z; 	/* Block B1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{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x, z; 	/* Block B2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{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x; 	/* Block B3 */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{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x; 	/* Block B4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{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y, z; 	/* Block B5 */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710" y="796290"/>
            <a:ext cx="3947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3</a:t>
            </a: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）画出该代码片段的符号表</a:t>
            </a:r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83050" y="209550"/>
            <a:ext cx="77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offset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4857750" y="209550"/>
            <a:ext cx="75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tblptr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226560" y="681355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22" name="矩形 21"/>
          <p:cNvSpPr/>
          <p:nvPr/>
        </p:nvSpPr>
        <p:spPr>
          <a:xfrm>
            <a:off x="4988560" y="975360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/>
          </a:p>
        </p:txBody>
      </p:sp>
      <p:sp>
        <p:nvSpPr>
          <p:cNvPr id="24" name="矩形 23"/>
          <p:cNvSpPr/>
          <p:nvPr/>
        </p:nvSpPr>
        <p:spPr>
          <a:xfrm>
            <a:off x="4988560" y="681355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/>
          </a:p>
        </p:txBody>
      </p:sp>
      <p:graphicFrame>
        <p:nvGraphicFramePr>
          <p:cNvPr id="31" name="表格 30"/>
          <p:cNvGraphicFramePr/>
          <p:nvPr>
            <p:custDataLst>
              <p:tags r:id="rId1"/>
            </p:custDataLst>
          </p:nvPr>
        </p:nvGraphicFramePr>
        <p:xfrm>
          <a:off x="6955155" y="233680"/>
          <a:ext cx="2236470" cy="68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nil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header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cxnSp>
        <p:nvCxnSpPr>
          <p:cNvPr id="25" name="直接箭头连接符 24"/>
          <p:cNvCxnSpPr>
            <a:endCxn id="31" idx="1"/>
          </p:cNvCxnSpPr>
          <p:nvPr/>
        </p:nvCxnSpPr>
        <p:spPr>
          <a:xfrm flipV="1">
            <a:off x="5354955" y="577850"/>
            <a:ext cx="1600200" cy="269240"/>
          </a:xfrm>
          <a:prstGeom prst="straightConnector1">
            <a:avLst/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/>
          <p:nvPr>
            <p:custDataLst>
              <p:tags r:id="rId2"/>
            </p:custDataLst>
          </p:nvPr>
        </p:nvGraphicFramePr>
        <p:xfrm>
          <a:off x="6600190" y="153098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header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cxnSp>
        <p:nvCxnSpPr>
          <p:cNvPr id="27" name="直接箭头连接符 26"/>
          <p:cNvCxnSpPr>
            <a:endCxn id="26" idx="1"/>
          </p:cNvCxnSpPr>
          <p:nvPr/>
        </p:nvCxnSpPr>
        <p:spPr>
          <a:xfrm>
            <a:off x="5293995" y="1130935"/>
            <a:ext cx="1306195" cy="572135"/>
          </a:xfrm>
          <a:prstGeom prst="straightConnector1">
            <a:avLst/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6663055" y="816610"/>
            <a:ext cx="10160" cy="699770"/>
          </a:xfrm>
          <a:prstGeom prst="line">
            <a:avLst/>
          </a:prstGeom>
          <a:ln w="25400">
            <a:solidFill>
              <a:srgbClr val="C20A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663055" y="806450"/>
            <a:ext cx="304800" cy="0"/>
          </a:xfrm>
          <a:prstGeom prst="straightConnector1">
            <a:avLst/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/>
          <p:nvPr>
            <p:custDataLst>
              <p:tags r:id="rId3"/>
            </p:custDataLst>
          </p:nvPr>
        </p:nvGraphicFramePr>
        <p:xfrm>
          <a:off x="6600190" y="187515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32" name="表格 31"/>
          <p:cNvGraphicFramePr/>
          <p:nvPr>
            <p:custDataLst>
              <p:tags r:id="rId4"/>
            </p:custDataLst>
          </p:nvPr>
        </p:nvGraphicFramePr>
        <p:xfrm>
          <a:off x="6600190" y="221932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33" name="表格 32"/>
          <p:cNvGraphicFramePr/>
          <p:nvPr>
            <p:custDataLst>
              <p:tags r:id="rId5"/>
            </p:custDataLst>
          </p:nvPr>
        </p:nvGraphicFramePr>
        <p:xfrm>
          <a:off x="6600190" y="290766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34" name="表格 33"/>
          <p:cNvGraphicFramePr/>
          <p:nvPr>
            <p:custDataLst>
              <p:tags r:id="rId6"/>
            </p:custDataLst>
          </p:nvPr>
        </p:nvGraphicFramePr>
        <p:xfrm>
          <a:off x="6600190" y="256349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7439660" y="113093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B1</a:t>
            </a:r>
            <a:endParaRPr lang="en-US" altLang="zh-CN"/>
          </a:p>
        </p:txBody>
      </p:sp>
      <p:graphicFrame>
        <p:nvGraphicFramePr>
          <p:cNvPr id="37" name="表格 36"/>
          <p:cNvGraphicFramePr/>
          <p:nvPr>
            <p:custDataLst>
              <p:tags r:id="rId7"/>
            </p:custDataLst>
          </p:nvPr>
        </p:nvGraphicFramePr>
        <p:xfrm>
          <a:off x="9511030" y="1973580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header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47" name="表格 46"/>
          <p:cNvGraphicFramePr/>
          <p:nvPr>
            <p:custDataLst>
              <p:tags r:id="rId8"/>
            </p:custDataLst>
          </p:nvPr>
        </p:nvGraphicFramePr>
        <p:xfrm>
          <a:off x="9511030" y="532955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48" name="表格 47"/>
          <p:cNvGraphicFramePr/>
          <p:nvPr>
            <p:custDataLst>
              <p:tags r:id="rId9"/>
            </p:custDataLst>
          </p:nvPr>
        </p:nvGraphicFramePr>
        <p:xfrm>
          <a:off x="9511030" y="498538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header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49" name="表格 48"/>
          <p:cNvGraphicFramePr/>
          <p:nvPr>
            <p:custDataLst>
              <p:tags r:id="rId10"/>
            </p:custDataLst>
          </p:nvPr>
        </p:nvGraphicFramePr>
        <p:xfrm>
          <a:off x="9511030" y="2317750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0" name="表格 49"/>
          <p:cNvGraphicFramePr/>
          <p:nvPr>
            <p:custDataLst>
              <p:tags r:id="rId11"/>
            </p:custDataLst>
          </p:nvPr>
        </p:nvGraphicFramePr>
        <p:xfrm>
          <a:off x="6600825" y="325691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1" name="表格 50"/>
          <p:cNvGraphicFramePr/>
          <p:nvPr>
            <p:custDataLst>
              <p:tags r:id="rId12"/>
            </p:custDataLst>
          </p:nvPr>
        </p:nvGraphicFramePr>
        <p:xfrm>
          <a:off x="3918585" y="4413250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2" name="表格 51"/>
          <p:cNvGraphicFramePr/>
          <p:nvPr>
            <p:custDataLst>
              <p:tags r:id="rId13"/>
            </p:custDataLst>
          </p:nvPr>
        </p:nvGraphicFramePr>
        <p:xfrm>
          <a:off x="3464560" y="576389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3" name="表格 52"/>
          <p:cNvGraphicFramePr/>
          <p:nvPr>
            <p:custDataLst>
              <p:tags r:id="rId14"/>
            </p:custDataLst>
          </p:nvPr>
        </p:nvGraphicFramePr>
        <p:xfrm>
          <a:off x="3464560" y="541972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4" name="表格 53"/>
          <p:cNvGraphicFramePr/>
          <p:nvPr>
            <p:custDataLst>
              <p:tags r:id="rId15"/>
            </p:custDataLst>
          </p:nvPr>
        </p:nvGraphicFramePr>
        <p:xfrm>
          <a:off x="3464560" y="506412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header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5" name="表格 54"/>
          <p:cNvGraphicFramePr/>
          <p:nvPr>
            <p:custDataLst>
              <p:tags r:id="rId16"/>
            </p:custDataLst>
          </p:nvPr>
        </p:nvGraphicFramePr>
        <p:xfrm>
          <a:off x="3919220" y="4069080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6" name="表格 55"/>
          <p:cNvGraphicFramePr/>
          <p:nvPr>
            <p:custDataLst>
              <p:tags r:id="rId17"/>
            </p:custDataLst>
          </p:nvPr>
        </p:nvGraphicFramePr>
        <p:xfrm>
          <a:off x="3919220" y="3724910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7" name="表格 56"/>
          <p:cNvGraphicFramePr/>
          <p:nvPr>
            <p:custDataLst>
              <p:tags r:id="rId18"/>
            </p:custDataLst>
          </p:nvPr>
        </p:nvGraphicFramePr>
        <p:xfrm>
          <a:off x="3919220" y="3380740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header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cxnSp>
        <p:nvCxnSpPr>
          <p:cNvPr id="58" name="肘形连接符 57"/>
          <p:cNvCxnSpPr>
            <a:endCxn id="34" idx="1"/>
          </p:cNvCxnSpPr>
          <p:nvPr/>
        </p:nvCxnSpPr>
        <p:spPr>
          <a:xfrm flipV="1">
            <a:off x="4168140" y="2735580"/>
            <a:ext cx="2432050" cy="784225"/>
          </a:xfrm>
          <a:prstGeom prst="bentConnector3">
            <a:avLst>
              <a:gd name="adj1" fmla="val 391"/>
            </a:avLst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493260" y="2947670"/>
            <a:ext cx="66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B2</a:t>
            </a:r>
            <a:endParaRPr lang="en-US" altLang="zh-CN"/>
          </a:p>
        </p:txBody>
      </p:sp>
      <p:cxnSp>
        <p:nvCxnSpPr>
          <p:cNvPr id="63" name="肘形连接符 62"/>
          <p:cNvCxnSpPr>
            <a:endCxn id="56" idx="1"/>
          </p:cNvCxnSpPr>
          <p:nvPr/>
        </p:nvCxnSpPr>
        <p:spPr>
          <a:xfrm rot="16200000">
            <a:off x="3095625" y="4431030"/>
            <a:ext cx="1356995" cy="288925"/>
          </a:xfrm>
          <a:prstGeom prst="bentConnector2">
            <a:avLst/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2819400" y="5051425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B3</a:t>
            </a:r>
            <a:endParaRPr lang="en-US" altLang="zh-CN"/>
          </a:p>
        </p:txBody>
      </p:sp>
      <p:sp>
        <p:nvSpPr>
          <p:cNvPr id="65" name="矩形 64"/>
          <p:cNvSpPr/>
          <p:nvPr/>
        </p:nvSpPr>
        <p:spPr>
          <a:xfrm>
            <a:off x="4226560" y="1288415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66" name="矩形 65"/>
          <p:cNvSpPr/>
          <p:nvPr/>
        </p:nvSpPr>
        <p:spPr>
          <a:xfrm>
            <a:off x="4988560" y="1288415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/>
          </a:p>
        </p:txBody>
      </p:sp>
      <p:sp>
        <p:nvSpPr>
          <p:cNvPr id="68" name="矩形 67"/>
          <p:cNvSpPr/>
          <p:nvPr/>
        </p:nvSpPr>
        <p:spPr>
          <a:xfrm>
            <a:off x="5609590" y="3406140"/>
            <a:ext cx="487680" cy="294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8</a:t>
            </a:r>
            <a:endParaRPr lang="en-US" altLang="zh-CN" b="1"/>
          </a:p>
        </p:txBody>
      </p:sp>
      <p:sp>
        <p:nvSpPr>
          <p:cNvPr id="69" name="矩形 68"/>
          <p:cNvSpPr/>
          <p:nvPr/>
        </p:nvSpPr>
        <p:spPr>
          <a:xfrm>
            <a:off x="5162550" y="5089525"/>
            <a:ext cx="487680" cy="294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8</a:t>
            </a:r>
            <a:endParaRPr lang="en-US" altLang="zh-CN" b="1"/>
          </a:p>
        </p:txBody>
      </p:sp>
      <p:cxnSp>
        <p:nvCxnSpPr>
          <p:cNvPr id="76" name="肘形连接符 75"/>
          <p:cNvCxnSpPr>
            <a:endCxn id="54" idx="3"/>
          </p:cNvCxnSpPr>
          <p:nvPr/>
        </p:nvCxnSpPr>
        <p:spPr>
          <a:xfrm rot="5400000">
            <a:off x="5531485" y="4743450"/>
            <a:ext cx="661670" cy="323215"/>
          </a:xfrm>
          <a:prstGeom prst="bentConnector2">
            <a:avLst/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2240915" y="3093720"/>
            <a:ext cx="1044575" cy="0"/>
          </a:xfrm>
          <a:prstGeom prst="line">
            <a:avLst/>
          </a:prstGeom>
          <a:ln w="25400">
            <a:solidFill>
              <a:srgbClr val="C20A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26" idx="3"/>
          </p:cNvCxnSpPr>
          <p:nvPr/>
        </p:nvCxnSpPr>
        <p:spPr>
          <a:xfrm rot="10800000">
            <a:off x="8836025" y="1703070"/>
            <a:ext cx="859155" cy="457200"/>
          </a:xfrm>
          <a:prstGeom prst="bentConnector3">
            <a:avLst>
              <a:gd name="adj1" fmla="val -739"/>
            </a:avLst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416540" y="158242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B4</a:t>
            </a:r>
            <a:endParaRPr lang="en-US" altLang="zh-CN"/>
          </a:p>
        </p:txBody>
      </p:sp>
      <p:cxnSp>
        <p:nvCxnSpPr>
          <p:cNvPr id="6" name="直接箭头连接符 5"/>
          <p:cNvCxnSpPr>
            <a:endCxn id="37" idx="1"/>
          </p:cNvCxnSpPr>
          <p:nvPr/>
        </p:nvCxnSpPr>
        <p:spPr>
          <a:xfrm>
            <a:off x="5243195" y="1460500"/>
            <a:ext cx="4267835" cy="685165"/>
          </a:xfrm>
          <a:prstGeom prst="straightConnector1">
            <a:avLst/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29615" y="3093720"/>
            <a:ext cx="933450" cy="0"/>
          </a:xfrm>
          <a:prstGeom prst="line">
            <a:avLst/>
          </a:prstGeom>
          <a:ln w="25400">
            <a:solidFill>
              <a:srgbClr val="C20A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/>
          <p:nvPr/>
        </p:nvGraphicFramePr>
        <p:xfrm>
          <a:off x="9511030" y="2661920"/>
          <a:ext cx="2236470" cy="34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8634095" y="233680"/>
            <a:ext cx="487680" cy="29400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44" name="矩形 43"/>
          <p:cNvSpPr/>
          <p:nvPr/>
        </p:nvSpPr>
        <p:spPr>
          <a:xfrm>
            <a:off x="8279130" y="1555750"/>
            <a:ext cx="487680" cy="294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16</a:t>
            </a:r>
            <a:endParaRPr lang="en-US" altLang="zh-CN" b="1"/>
          </a:p>
        </p:txBody>
      </p:sp>
      <p:sp>
        <p:nvSpPr>
          <p:cNvPr id="79" name="矩形 78"/>
          <p:cNvSpPr/>
          <p:nvPr/>
        </p:nvSpPr>
        <p:spPr>
          <a:xfrm>
            <a:off x="4989830" y="1582420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/>
          </a:p>
        </p:txBody>
      </p:sp>
      <p:sp>
        <p:nvSpPr>
          <p:cNvPr id="82" name="矩形 81"/>
          <p:cNvSpPr/>
          <p:nvPr/>
        </p:nvSpPr>
        <p:spPr>
          <a:xfrm>
            <a:off x="4226560" y="1288415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8</a:t>
            </a:r>
            <a:endParaRPr lang="en-US" altLang="zh-CN" b="1"/>
          </a:p>
        </p:txBody>
      </p:sp>
      <p:cxnSp>
        <p:nvCxnSpPr>
          <p:cNvPr id="83" name="直接连接符 82"/>
          <p:cNvCxnSpPr/>
          <p:nvPr/>
        </p:nvCxnSpPr>
        <p:spPr>
          <a:xfrm>
            <a:off x="2210435" y="3469005"/>
            <a:ext cx="1064895" cy="0"/>
          </a:xfrm>
          <a:prstGeom prst="line">
            <a:avLst/>
          </a:prstGeom>
          <a:ln w="25400">
            <a:solidFill>
              <a:srgbClr val="C20A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 flipV="1">
            <a:off x="9797415" y="3406140"/>
            <a:ext cx="10160" cy="1704340"/>
          </a:xfrm>
          <a:prstGeom prst="straightConnector1">
            <a:avLst/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10801350" y="4503420"/>
            <a:ext cx="83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B5</a:t>
            </a:r>
            <a:endParaRPr lang="en-US" altLang="zh-CN"/>
          </a:p>
        </p:txBody>
      </p:sp>
      <p:cxnSp>
        <p:nvCxnSpPr>
          <p:cNvPr id="87" name="直接连接符 86"/>
          <p:cNvCxnSpPr/>
          <p:nvPr/>
        </p:nvCxnSpPr>
        <p:spPr>
          <a:xfrm>
            <a:off x="1003300" y="3479165"/>
            <a:ext cx="831850" cy="0"/>
          </a:xfrm>
          <a:prstGeom prst="line">
            <a:avLst/>
          </a:prstGeom>
          <a:ln w="25400">
            <a:solidFill>
              <a:srgbClr val="C20A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表格 87"/>
          <p:cNvGraphicFramePr/>
          <p:nvPr>
            <p:custDataLst>
              <p:tags r:id="rId19"/>
            </p:custDataLst>
          </p:nvPr>
        </p:nvGraphicFramePr>
        <p:xfrm>
          <a:off x="9511030" y="567372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90" name="表格 89"/>
          <p:cNvGraphicFramePr/>
          <p:nvPr>
            <p:custDataLst>
              <p:tags r:id="rId20"/>
            </p:custDataLst>
          </p:nvPr>
        </p:nvGraphicFramePr>
        <p:xfrm>
          <a:off x="6967855" y="577850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91" name="表格 90"/>
          <p:cNvGraphicFramePr/>
          <p:nvPr>
            <p:custDataLst>
              <p:tags r:id="rId21"/>
            </p:custDataLst>
          </p:nvPr>
        </p:nvGraphicFramePr>
        <p:xfrm>
          <a:off x="6599555" y="360108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92" name="表格 91"/>
          <p:cNvGraphicFramePr/>
          <p:nvPr>
            <p:custDataLst>
              <p:tags r:id="rId22"/>
            </p:custDataLst>
          </p:nvPr>
        </p:nvGraphicFramePr>
        <p:xfrm>
          <a:off x="9511030" y="2971800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sp>
        <p:nvSpPr>
          <p:cNvPr id="78" name="矩形 77"/>
          <p:cNvSpPr/>
          <p:nvPr/>
        </p:nvSpPr>
        <p:spPr>
          <a:xfrm>
            <a:off x="4226560" y="1582420"/>
            <a:ext cx="487680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8</a:t>
            </a:r>
            <a:endParaRPr lang="en-US" altLang="zh-CN" b="1"/>
          </a:p>
        </p:txBody>
      </p:sp>
      <p:sp>
        <p:nvSpPr>
          <p:cNvPr id="46" name="矩形 45"/>
          <p:cNvSpPr/>
          <p:nvPr/>
        </p:nvSpPr>
        <p:spPr>
          <a:xfrm>
            <a:off x="11259820" y="4985385"/>
            <a:ext cx="487680" cy="294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8</a:t>
            </a:r>
            <a:endParaRPr lang="en-US" altLang="zh-CN" b="1"/>
          </a:p>
        </p:txBody>
      </p:sp>
      <p:cxnSp>
        <p:nvCxnSpPr>
          <p:cNvPr id="93" name="肘形连接符 92"/>
          <p:cNvCxnSpPr/>
          <p:nvPr/>
        </p:nvCxnSpPr>
        <p:spPr>
          <a:xfrm rot="5400000">
            <a:off x="9803130" y="3382645"/>
            <a:ext cx="1866265" cy="1490980"/>
          </a:xfrm>
          <a:prstGeom prst="bentConnector3">
            <a:avLst>
              <a:gd name="adj1" fmla="val 50000"/>
            </a:avLst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1259820" y="1998980"/>
            <a:ext cx="487680" cy="294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8</a:t>
            </a:r>
            <a:endParaRPr lang="en-US" altLang="zh-CN" b="1"/>
          </a:p>
        </p:txBody>
      </p:sp>
      <p:cxnSp>
        <p:nvCxnSpPr>
          <p:cNvPr id="94" name="肘形连接符 93"/>
          <p:cNvCxnSpPr>
            <a:stCxn id="91" idx="3"/>
            <a:endCxn id="37" idx="1"/>
          </p:cNvCxnSpPr>
          <p:nvPr/>
        </p:nvCxnSpPr>
        <p:spPr>
          <a:xfrm flipV="1">
            <a:off x="8836025" y="2145665"/>
            <a:ext cx="675005" cy="1627505"/>
          </a:xfrm>
          <a:prstGeom prst="bentConnector3">
            <a:avLst>
              <a:gd name="adj1" fmla="val 50047"/>
            </a:avLst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H="1">
            <a:off x="7038340" y="760730"/>
            <a:ext cx="1947545" cy="821690"/>
          </a:xfrm>
          <a:prstGeom prst="straightConnector1">
            <a:avLst/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endCxn id="48" idx="1"/>
          </p:cNvCxnSpPr>
          <p:nvPr/>
        </p:nvCxnSpPr>
        <p:spPr>
          <a:xfrm>
            <a:off x="5334635" y="1764665"/>
            <a:ext cx="4176395" cy="3392805"/>
          </a:xfrm>
          <a:prstGeom prst="straightConnector1">
            <a:avLst/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endCxn id="55" idx="3"/>
          </p:cNvCxnSpPr>
          <p:nvPr/>
        </p:nvCxnSpPr>
        <p:spPr>
          <a:xfrm rot="10800000" flipV="1">
            <a:off x="6155055" y="3529965"/>
            <a:ext cx="2272665" cy="711200"/>
          </a:xfrm>
          <a:prstGeom prst="bentConnector3">
            <a:avLst>
              <a:gd name="adj1" fmla="val -1341"/>
            </a:avLst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7" grpId="0" animBg="1"/>
      <p:bldP spid="66" grpId="0" animBg="1"/>
      <p:bldP spid="65" grpId="0" bldLvl="0" animBg="1"/>
      <p:bldP spid="82" grpId="0" bldLvl="0" animBg="1"/>
      <p:bldP spid="85" grpId="0"/>
      <p:bldP spid="80" grpId="0" animBg="1"/>
      <p:bldP spid="79" grpId="0" animBg="1"/>
      <p:bldP spid="81" grpId="0" bldLvl="0" animBg="1"/>
      <p:bldP spid="78" grpId="0" bldLvl="0" animBg="1"/>
      <p:bldP spid="46" grpId="0" bldLvl="0" animBg="1"/>
      <p:bldP spid="80" grpId="1" animBg="1"/>
      <p:bldP spid="78" grpId="1" bldLvl="0" animBg="1"/>
      <p:bldP spid="81" grpId="1" bldLvl="0" animBg="1"/>
      <p:bldP spid="79" grpId="1" animBg="1"/>
      <p:bldP spid="45" grpId="0" bldLvl="0" animBg="1"/>
      <p:bldP spid="82" grpId="1" bldLvl="0" animBg="1"/>
      <p:bldP spid="65" grpId="1" bldLvl="0" animBg="1"/>
      <p:bldP spid="67" grpId="1" animBg="1"/>
      <p:bldP spid="66" grpId="1" animBg="1"/>
      <p:bldP spid="44" grpId="0" bldLvl="0" animBg="1"/>
      <p:bldP spid="23" grpId="0" animBg="1"/>
      <p:bldP spid="22" grpId="0" animBg="1"/>
      <p:bldP spid="43" grpId="0" bldLvl="0" animBg="1"/>
      <p:bldP spid="11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211455" y="1130935"/>
            <a:ext cx="3610610" cy="3036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{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x, y, z; 	/* Block B1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{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x, z; 	/* Block B2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{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x; 	/* Block B3 */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{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x; 	/* Block B4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{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y, z; 	/* Block B5 */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545" y="629285"/>
            <a:ext cx="3947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3</a:t>
            </a: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）画出该代码片段的符号表</a:t>
            </a:r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83050" y="209550"/>
            <a:ext cx="77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offset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4857750" y="209550"/>
            <a:ext cx="75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tblptr</a:t>
            </a:r>
            <a:endParaRPr lang="en-US" altLang="zh-CN"/>
          </a:p>
        </p:txBody>
      </p:sp>
      <p:graphicFrame>
        <p:nvGraphicFramePr>
          <p:cNvPr id="31" name="表格 30"/>
          <p:cNvGraphicFramePr/>
          <p:nvPr>
            <p:custDataLst>
              <p:tags r:id="rId1"/>
            </p:custDataLst>
          </p:nvPr>
        </p:nvGraphicFramePr>
        <p:xfrm>
          <a:off x="6955155" y="233680"/>
          <a:ext cx="2236470" cy="68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nil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header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26" name="表格 25"/>
          <p:cNvGraphicFramePr/>
          <p:nvPr>
            <p:custDataLst>
              <p:tags r:id="rId2"/>
            </p:custDataLst>
          </p:nvPr>
        </p:nvGraphicFramePr>
        <p:xfrm>
          <a:off x="6600190" y="153098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header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cxnSp>
        <p:nvCxnSpPr>
          <p:cNvPr id="28" name="直接连接符 27"/>
          <p:cNvCxnSpPr/>
          <p:nvPr/>
        </p:nvCxnSpPr>
        <p:spPr>
          <a:xfrm flipH="1" flipV="1">
            <a:off x="6663055" y="816610"/>
            <a:ext cx="10160" cy="699770"/>
          </a:xfrm>
          <a:prstGeom prst="line">
            <a:avLst/>
          </a:prstGeom>
          <a:ln w="25400">
            <a:solidFill>
              <a:srgbClr val="C20A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663055" y="806450"/>
            <a:ext cx="304800" cy="0"/>
          </a:xfrm>
          <a:prstGeom prst="straightConnector1">
            <a:avLst/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/>
          <p:nvPr>
            <p:custDataLst>
              <p:tags r:id="rId3"/>
            </p:custDataLst>
          </p:nvPr>
        </p:nvGraphicFramePr>
        <p:xfrm>
          <a:off x="6600190" y="187515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32" name="表格 31"/>
          <p:cNvGraphicFramePr/>
          <p:nvPr>
            <p:custDataLst>
              <p:tags r:id="rId4"/>
            </p:custDataLst>
          </p:nvPr>
        </p:nvGraphicFramePr>
        <p:xfrm>
          <a:off x="6600190" y="221932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33" name="表格 32"/>
          <p:cNvGraphicFramePr/>
          <p:nvPr>
            <p:custDataLst>
              <p:tags r:id="rId5"/>
            </p:custDataLst>
          </p:nvPr>
        </p:nvGraphicFramePr>
        <p:xfrm>
          <a:off x="6600190" y="290766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34" name="表格 33"/>
          <p:cNvGraphicFramePr/>
          <p:nvPr>
            <p:custDataLst>
              <p:tags r:id="rId6"/>
            </p:custDataLst>
          </p:nvPr>
        </p:nvGraphicFramePr>
        <p:xfrm>
          <a:off x="6600190" y="256349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7439660" y="113093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B1</a:t>
            </a:r>
            <a:endParaRPr lang="en-US" altLang="zh-CN"/>
          </a:p>
        </p:txBody>
      </p:sp>
      <p:graphicFrame>
        <p:nvGraphicFramePr>
          <p:cNvPr id="37" name="表格 36"/>
          <p:cNvGraphicFramePr/>
          <p:nvPr>
            <p:custDataLst>
              <p:tags r:id="rId7"/>
            </p:custDataLst>
          </p:nvPr>
        </p:nvGraphicFramePr>
        <p:xfrm>
          <a:off x="9511030" y="1973580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header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47" name="表格 46"/>
          <p:cNvGraphicFramePr/>
          <p:nvPr>
            <p:custDataLst>
              <p:tags r:id="rId8"/>
            </p:custDataLst>
          </p:nvPr>
        </p:nvGraphicFramePr>
        <p:xfrm>
          <a:off x="9511030" y="532955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48" name="表格 47"/>
          <p:cNvGraphicFramePr/>
          <p:nvPr>
            <p:custDataLst>
              <p:tags r:id="rId9"/>
            </p:custDataLst>
          </p:nvPr>
        </p:nvGraphicFramePr>
        <p:xfrm>
          <a:off x="9511030" y="498538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header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49" name="表格 48"/>
          <p:cNvGraphicFramePr/>
          <p:nvPr>
            <p:custDataLst>
              <p:tags r:id="rId10"/>
            </p:custDataLst>
          </p:nvPr>
        </p:nvGraphicFramePr>
        <p:xfrm>
          <a:off x="9511030" y="2317750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0" name="表格 49"/>
          <p:cNvGraphicFramePr/>
          <p:nvPr>
            <p:custDataLst>
              <p:tags r:id="rId11"/>
            </p:custDataLst>
          </p:nvPr>
        </p:nvGraphicFramePr>
        <p:xfrm>
          <a:off x="6600825" y="325691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1" name="表格 50"/>
          <p:cNvGraphicFramePr/>
          <p:nvPr>
            <p:custDataLst>
              <p:tags r:id="rId12"/>
            </p:custDataLst>
          </p:nvPr>
        </p:nvGraphicFramePr>
        <p:xfrm>
          <a:off x="3918585" y="4413250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2" name="表格 51"/>
          <p:cNvGraphicFramePr/>
          <p:nvPr>
            <p:custDataLst>
              <p:tags r:id="rId13"/>
            </p:custDataLst>
          </p:nvPr>
        </p:nvGraphicFramePr>
        <p:xfrm>
          <a:off x="3464560" y="576389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3" name="表格 52"/>
          <p:cNvGraphicFramePr/>
          <p:nvPr>
            <p:custDataLst>
              <p:tags r:id="rId14"/>
            </p:custDataLst>
          </p:nvPr>
        </p:nvGraphicFramePr>
        <p:xfrm>
          <a:off x="3464560" y="541972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4" name="表格 53"/>
          <p:cNvGraphicFramePr/>
          <p:nvPr>
            <p:custDataLst>
              <p:tags r:id="rId15"/>
            </p:custDataLst>
          </p:nvPr>
        </p:nvGraphicFramePr>
        <p:xfrm>
          <a:off x="3464560" y="506412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header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5" name="表格 54"/>
          <p:cNvGraphicFramePr/>
          <p:nvPr>
            <p:custDataLst>
              <p:tags r:id="rId16"/>
            </p:custDataLst>
          </p:nvPr>
        </p:nvGraphicFramePr>
        <p:xfrm>
          <a:off x="3919220" y="4069080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6" name="表格 55"/>
          <p:cNvGraphicFramePr/>
          <p:nvPr>
            <p:custDataLst>
              <p:tags r:id="rId17"/>
            </p:custDataLst>
          </p:nvPr>
        </p:nvGraphicFramePr>
        <p:xfrm>
          <a:off x="3919220" y="3724910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57" name="表格 56"/>
          <p:cNvGraphicFramePr/>
          <p:nvPr>
            <p:custDataLst>
              <p:tags r:id="rId18"/>
            </p:custDataLst>
          </p:nvPr>
        </p:nvGraphicFramePr>
        <p:xfrm>
          <a:off x="3919220" y="3380740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header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cxnSp>
        <p:nvCxnSpPr>
          <p:cNvPr id="58" name="肘形连接符 57"/>
          <p:cNvCxnSpPr>
            <a:endCxn id="34" idx="1"/>
          </p:cNvCxnSpPr>
          <p:nvPr/>
        </p:nvCxnSpPr>
        <p:spPr>
          <a:xfrm flipV="1">
            <a:off x="4168140" y="2735580"/>
            <a:ext cx="2432050" cy="784225"/>
          </a:xfrm>
          <a:prstGeom prst="bentConnector3">
            <a:avLst>
              <a:gd name="adj1" fmla="val 391"/>
            </a:avLst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493260" y="2947670"/>
            <a:ext cx="66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B2</a:t>
            </a:r>
            <a:endParaRPr lang="en-US" altLang="zh-CN"/>
          </a:p>
        </p:txBody>
      </p:sp>
      <p:cxnSp>
        <p:nvCxnSpPr>
          <p:cNvPr id="63" name="肘形连接符 62"/>
          <p:cNvCxnSpPr>
            <a:endCxn id="56" idx="1"/>
          </p:cNvCxnSpPr>
          <p:nvPr/>
        </p:nvCxnSpPr>
        <p:spPr>
          <a:xfrm rot="16200000">
            <a:off x="3156585" y="4421505"/>
            <a:ext cx="1286510" cy="238125"/>
          </a:xfrm>
          <a:prstGeom prst="bentConnector2">
            <a:avLst/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2819400" y="5051425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B3</a:t>
            </a:r>
            <a:endParaRPr lang="en-US" altLang="zh-CN"/>
          </a:p>
        </p:txBody>
      </p:sp>
      <p:sp>
        <p:nvSpPr>
          <p:cNvPr id="68" name="矩形 67"/>
          <p:cNvSpPr/>
          <p:nvPr/>
        </p:nvSpPr>
        <p:spPr>
          <a:xfrm>
            <a:off x="5609590" y="3406140"/>
            <a:ext cx="487680" cy="294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8</a:t>
            </a:r>
            <a:endParaRPr lang="en-US" altLang="zh-CN" b="1"/>
          </a:p>
        </p:txBody>
      </p:sp>
      <p:sp>
        <p:nvSpPr>
          <p:cNvPr id="69" name="矩形 68"/>
          <p:cNvSpPr/>
          <p:nvPr/>
        </p:nvSpPr>
        <p:spPr>
          <a:xfrm>
            <a:off x="5162550" y="5089525"/>
            <a:ext cx="487680" cy="294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8</a:t>
            </a:r>
            <a:endParaRPr lang="en-US" altLang="zh-CN" b="1"/>
          </a:p>
        </p:txBody>
      </p:sp>
      <p:cxnSp>
        <p:nvCxnSpPr>
          <p:cNvPr id="76" name="肘形连接符 75"/>
          <p:cNvCxnSpPr>
            <a:stCxn id="51" idx="3"/>
            <a:endCxn id="54" idx="3"/>
          </p:cNvCxnSpPr>
          <p:nvPr/>
        </p:nvCxnSpPr>
        <p:spPr>
          <a:xfrm flipH="1">
            <a:off x="5701030" y="4585335"/>
            <a:ext cx="454025" cy="650875"/>
          </a:xfrm>
          <a:prstGeom prst="bentConnector3">
            <a:avLst>
              <a:gd name="adj1" fmla="val -52448"/>
            </a:avLst>
          </a:prstGeom>
          <a:ln w="25400">
            <a:solidFill>
              <a:srgbClr val="2110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/>
          <p:nvPr/>
        </p:nvCxnSpPr>
        <p:spPr>
          <a:xfrm rot="10800000">
            <a:off x="8837295" y="1682115"/>
            <a:ext cx="858520" cy="295910"/>
          </a:xfrm>
          <a:prstGeom prst="bentConnector3">
            <a:avLst>
              <a:gd name="adj1" fmla="val 2662"/>
            </a:avLst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416540" y="158242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B4</a:t>
            </a:r>
            <a:endParaRPr lang="en-US" altLang="zh-CN"/>
          </a:p>
        </p:txBody>
      </p:sp>
      <p:graphicFrame>
        <p:nvGraphicFramePr>
          <p:cNvPr id="38" name="表格 37"/>
          <p:cNvGraphicFramePr/>
          <p:nvPr/>
        </p:nvGraphicFramePr>
        <p:xfrm>
          <a:off x="9511030" y="2661920"/>
          <a:ext cx="2236470" cy="34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8634095" y="233680"/>
            <a:ext cx="487680" cy="29400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44" name="矩形 43"/>
          <p:cNvSpPr/>
          <p:nvPr/>
        </p:nvSpPr>
        <p:spPr>
          <a:xfrm>
            <a:off x="8279130" y="1555750"/>
            <a:ext cx="487680" cy="294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16</a:t>
            </a:r>
            <a:endParaRPr lang="en-US" altLang="zh-CN" b="1"/>
          </a:p>
        </p:txBody>
      </p:sp>
      <p:cxnSp>
        <p:nvCxnSpPr>
          <p:cNvPr id="84" name="直接箭头连接符 83"/>
          <p:cNvCxnSpPr/>
          <p:nvPr/>
        </p:nvCxnSpPr>
        <p:spPr>
          <a:xfrm flipH="1" flipV="1">
            <a:off x="9777095" y="3406140"/>
            <a:ext cx="10160" cy="1704340"/>
          </a:xfrm>
          <a:prstGeom prst="straightConnector1">
            <a:avLst/>
          </a:prstGeom>
          <a:ln w="25400">
            <a:solidFill>
              <a:srgbClr val="C20A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10984230" y="3438525"/>
            <a:ext cx="83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B5</a:t>
            </a:r>
            <a:endParaRPr lang="en-US" altLang="zh-CN"/>
          </a:p>
        </p:txBody>
      </p:sp>
      <p:graphicFrame>
        <p:nvGraphicFramePr>
          <p:cNvPr id="88" name="表格 87"/>
          <p:cNvGraphicFramePr/>
          <p:nvPr>
            <p:custDataLst>
              <p:tags r:id="rId19"/>
            </p:custDataLst>
          </p:nvPr>
        </p:nvGraphicFramePr>
        <p:xfrm>
          <a:off x="9511030" y="567372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90" name="表格 89"/>
          <p:cNvGraphicFramePr/>
          <p:nvPr>
            <p:custDataLst>
              <p:tags r:id="rId20"/>
            </p:custDataLst>
          </p:nvPr>
        </p:nvGraphicFramePr>
        <p:xfrm>
          <a:off x="6967855" y="577850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91" name="表格 90"/>
          <p:cNvGraphicFramePr/>
          <p:nvPr>
            <p:custDataLst>
              <p:tags r:id="rId21"/>
            </p:custDataLst>
          </p:nvPr>
        </p:nvGraphicFramePr>
        <p:xfrm>
          <a:off x="6599555" y="3601085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graphicFrame>
        <p:nvGraphicFramePr>
          <p:cNvPr id="92" name="表格 91"/>
          <p:cNvGraphicFramePr/>
          <p:nvPr>
            <p:custDataLst>
              <p:tags r:id="rId22"/>
            </p:custDataLst>
          </p:nvPr>
        </p:nvGraphicFramePr>
        <p:xfrm>
          <a:off x="9511030" y="2971800"/>
          <a:ext cx="223647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877570"/>
                <a:gridCol w="613410"/>
              </a:tblGrid>
              <a:tr h="3441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11259820" y="4985385"/>
            <a:ext cx="487680" cy="294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8</a:t>
            </a:r>
            <a:endParaRPr lang="en-US" altLang="zh-CN" b="1"/>
          </a:p>
        </p:txBody>
      </p:sp>
      <p:cxnSp>
        <p:nvCxnSpPr>
          <p:cNvPr id="93" name="肘形连接符 92"/>
          <p:cNvCxnSpPr/>
          <p:nvPr/>
        </p:nvCxnSpPr>
        <p:spPr>
          <a:xfrm rot="5400000">
            <a:off x="9803130" y="3382645"/>
            <a:ext cx="1866265" cy="1490980"/>
          </a:xfrm>
          <a:prstGeom prst="bentConnector3">
            <a:avLst>
              <a:gd name="adj1" fmla="val 50000"/>
            </a:avLst>
          </a:prstGeom>
          <a:ln w="25400">
            <a:solidFill>
              <a:srgbClr val="2110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1259820" y="1998980"/>
            <a:ext cx="487680" cy="294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8</a:t>
            </a:r>
            <a:endParaRPr lang="en-US" altLang="zh-CN" b="1"/>
          </a:p>
        </p:txBody>
      </p:sp>
      <p:cxnSp>
        <p:nvCxnSpPr>
          <p:cNvPr id="94" name="肘形连接符 93"/>
          <p:cNvCxnSpPr>
            <a:stCxn id="91" idx="3"/>
            <a:endCxn id="37" idx="1"/>
          </p:cNvCxnSpPr>
          <p:nvPr/>
        </p:nvCxnSpPr>
        <p:spPr>
          <a:xfrm flipV="1">
            <a:off x="8836025" y="2145665"/>
            <a:ext cx="675005" cy="1627505"/>
          </a:xfrm>
          <a:prstGeom prst="bentConnector3">
            <a:avLst>
              <a:gd name="adj1" fmla="val 50047"/>
            </a:avLst>
          </a:prstGeom>
          <a:ln w="25400">
            <a:solidFill>
              <a:srgbClr val="2110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H="1">
            <a:off x="7038340" y="760730"/>
            <a:ext cx="1947545" cy="821690"/>
          </a:xfrm>
          <a:prstGeom prst="straightConnector1">
            <a:avLst/>
          </a:prstGeom>
          <a:ln w="25400">
            <a:solidFill>
              <a:srgbClr val="2110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/>
          <p:nvPr/>
        </p:nvCxnSpPr>
        <p:spPr>
          <a:xfrm rot="10800000" flipV="1">
            <a:off x="6096635" y="3498850"/>
            <a:ext cx="2362200" cy="743585"/>
          </a:xfrm>
          <a:prstGeom prst="bentConnector3">
            <a:avLst>
              <a:gd name="adj1" fmla="val 4462"/>
            </a:avLst>
          </a:prstGeom>
          <a:ln w="25400">
            <a:solidFill>
              <a:srgbClr val="2110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6205" y="2452370"/>
            <a:ext cx="4482465" cy="1435100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en-US" altLang="zh-CN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01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02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03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04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05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06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07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08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09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TABLE_BEAUTIFY" val="smartTable{1339c468-ae42-485a-8f0d-470e0e5d126f}"/>
  <p:tag name="TABLE_ENDDRAG_ORIGIN_RECT" val="176*45"/>
  <p:tag name="TABLE_ENDDRAG_RECT" val="553*121*176*45"/>
  <p:tag name="TABLE_AUTOADJUST_FLAG" val="1"/>
</p:tagLst>
</file>

<file path=ppt/tags/tag111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12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13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14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15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16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17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18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19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21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22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23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24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25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26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27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28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29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31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TABLE_BEAUTIFY" val="smartTable{93983512-d378-407f-a3cc-c26e22dbb8b7}"/>
</p:tagLst>
</file>

<file path=ppt/tags/tag67.xml><?xml version="1.0" encoding="utf-8"?>
<p:tagLst xmlns:p="http://schemas.openxmlformats.org/presentationml/2006/main">
  <p:tag name="KSO_WM_UNIT_TABLE_BEAUTIFY" val="smartTable{5987addb-bbae-4d60-864e-f09ab0e454c1}"/>
</p:tagLst>
</file>

<file path=ppt/tags/tag68.xml><?xml version="1.0" encoding="utf-8"?>
<p:tagLst xmlns:p="http://schemas.openxmlformats.org/presentationml/2006/main">
  <p:tag name="KSO_WM_UNIT_TABLE_BEAUTIFY" val="smartTable{43bb87dd-f132-462d-98d6-7783e335ec78}"/>
  <p:tag name="TABLE_ENDDRAG_ORIGIN_RECT" val="176*42"/>
  <p:tag name="TABLE_ENDDRAG_RECT" val="552*29*176*42"/>
  <p:tag name="TABLE_AUTOADJUST_FLAG" val="1"/>
</p:tagLst>
</file>

<file path=ppt/tags/tag69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71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72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73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74.xml><?xml version="1.0" encoding="utf-8"?>
<p:tagLst xmlns:p="http://schemas.openxmlformats.org/presentationml/2006/main">
  <p:tag name="KSO_WM_UNIT_TABLE_BEAUTIFY" val="smartTable{1339c468-ae42-485a-8f0d-470e0e5d126f}"/>
  <p:tag name="TABLE_ENDDRAG_ORIGIN_RECT" val="176*45"/>
  <p:tag name="TABLE_ENDDRAG_RECT" val="553*121*176*45"/>
  <p:tag name="TABLE_AUTOADJUST_FLAG" val="1"/>
</p:tagLst>
</file>

<file path=ppt/tags/tag75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76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77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78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79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81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82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83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84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85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86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87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88.xml><?xml version="1.0" encoding="utf-8"?>
<p:tagLst xmlns:p="http://schemas.openxmlformats.org/presentationml/2006/main">
  <p:tag name="KSO_WM_UNIT_TABLE_BEAUTIFY" val="smartTable{1339c468-ae42-485a-8f0d-470e0e5d126f}"/>
  <p:tag name="TABLE_ENDDRAG_ORIGIN_RECT" val="176*45"/>
  <p:tag name="TABLE_ENDDRAG_RECT" val="553*121*176*45"/>
  <p:tag name="TABLE_AUTOADJUST_FLAG" val="1"/>
</p:tagLst>
</file>

<file path=ppt/tags/tag89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91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92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93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94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95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96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97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98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ags/tag99.xml><?xml version="1.0" encoding="utf-8"?>
<p:tagLst xmlns:p="http://schemas.openxmlformats.org/presentationml/2006/main">
  <p:tag name="KSO_WM_UNIT_TABLE_BEAUTIFY" val="smartTable{e131c365-b621-4e0b-8774-e86dcd8ec7a1}"/>
  <p:tag name="TABLE_ENDDRAG_ORIGIN_RECT" val="176*45"/>
  <p:tag name="TABLE_ENDDRAG_RECT" val="553*121*176*45"/>
  <p:tag name="TABLE_AUTOADJUST_FLAG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2335</Words>
  <Application>WPS 演示</Application>
  <PresentationFormat>宽屏</PresentationFormat>
  <Paragraphs>518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Tahoma</vt:lpstr>
      <vt:lpstr>楷体_GB2312</vt:lpstr>
      <vt:lpstr>新宋体</vt:lpstr>
      <vt:lpstr>Calibri</vt:lpstr>
      <vt:lpstr>Times New Roman</vt:lpstr>
      <vt:lpstr>楷体</vt:lpstr>
      <vt:lpstr>华文楷体</vt:lpstr>
      <vt:lpstr>华文行楷</vt:lpstr>
      <vt:lpstr>Arial Unicode MS</vt:lpstr>
      <vt:lpstr>Office 主题​​</vt:lpstr>
      <vt:lpstr>Blends</vt:lpstr>
      <vt:lpstr>习题15.7</vt:lpstr>
      <vt:lpstr>习题15.7</vt:lpstr>
      <vt:lpstr>习题15.7（con.）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小火车</cp:lastModifiedBy>
  <cp:revision>212</cp:revision>
  <dcterms:created xsi:type="dcterms:W3CDTF">2019-06-19T02:08:00Z</dcterms:created>
  <dcterms:modified xsi:type="dcterms:W3CDTF">2021-04-29T13:19:58Z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EA68693F8D16455DA26B54471F422463</vt:lpwstr>
  </property>
</Properties>
</file>