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346" r:id="rId3"/>
    <p:sldId id="397" r:id="rId4"/>
    <p:sldId id="987" r:id="rId5"/>
    <p:sldId id="988" r:id="rId6"/>
    <p:sldId id="992" r:id="rId7"/>
    <p:sldId id="3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01:30:0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1376 0 0,'-19'2'72'0'0,"8"-1"-18"0"0,0 1 0 0 0,0-1 1 0 0,0 2-1 0 0,1 0 0 0 0,-22 8 0 0 0,29-10 457 0 0,0 1 0 0 0,-1-1 0 0 0,1 0 0 0 0,-1 0 0 0 0,1 0 0 0 0,-1-1 0 0 0,0 1 0 0 0,1-1 0 0 0,-6 0-1 0 0,9 0-425 0 0,0 0 0 0 0,0 0 0 0 0,-1 0-1 0 0,1 0 1 0 0,0 0 0 0 0,0 0-1 0 0,-1 0 1 0 0,1 1 0 0 0,0-1 0 0 0,0 0-1 0 0,0 0 1 0 0,-1 0 0 0 0,1 0 0 0 0,0 0-1 0 0,0 0 1 0 0,-1 0 0 0 0,1 1-1 0 0,0-1 1 0 0,0 0 0 0 0,0 0 0 0 0,0 0-1 0 0,-1 0 1 0 0,1 1 0 0 0,0-1-1 0 0,0 0 1 0 0,0 0 0 0 0,0 0 0 0 0,0 1-1 0 0,-1-1 1 0 0,1 0 0 0 0,0 0-1 0 0,0 1 1 0 0,0-1 0 0 0,0 0 0 0 0,0 0-1 0 0,0 1 1 0 0,11-7-1078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DC545-A2DE-40B9-A665-112C84C25A9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FCE02-486E-437D-AFE6-7F3B7C884A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30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8463" y="1243013"/>
            <a:ext cx="5964237" cy="3355975"/>
          </a:xfrm>
          <a:ln>
            <a:solidFill>
              <a:srgbClr val="000000"/>
            </a:solidFill>
            <a:miter/>
          </a:ln>
        </p:spPr>
      </p:sp>
      <p:sp>
        <p:nvSpPr>
          <p:cNvPr id="1781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5423" tIns="47713" rIns="95423" bIns="47713" anchor="t"/>
          <a:lstStyle/>
          <a:p>
            <a:pPr lvl="0">
              <a:spcBef>
                <a:spcPct val="0"/>
              </a:spcBef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8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lIns="95423" tIns="47713" rIns="95423" bIns="47713" anchor="b"/>
          <a:lstStyle/>
          <a:p>
            <a:pPr lvl="0" algn="r" defTabSz="992505">
              <a:buNone/>
            </a:pPr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8463" y="1243013"/>
            <a:ext cx="5964237" cy="3355975"/>
          </a:xfrm>
          <a:ln>
            <a:solidFill>
              <a:srgbClr val="000000"/>
            </a:solidFill>
            <a:miter/>
          </a:ln>
        </p:spPr>
      </p:sp>
      <p:sp>
        <p:nvSpPr>
          <p:cNvPr id="180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5423" tIns="47713" rIns="95423" bIns="47713" anchor="t"/>
          <a:lstStyle/>
          <a:p>
            <a:pPr lvl="0">
              <a:spcBef>
                <a:spcPct val="0"/>
              </a:spcBef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0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lIns="95423" tIns="47713" rIns="95423" bIns="47713" anchor="b"/>
          <a:lstStyle/>
          <a:p>
            <a:pPr lvl="0" algn="r" defTabSz="992505">
              <a:buNone/>
            </a:pPr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273-3924-4726-916F-4DD5BC57A04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13B-1848-4517-8094-C589CD78B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273-3924-4726-916F-4DD5BC57A04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13B-1848-4517-8094-C589CD78B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273-3924-4726-916F-4DD5BC57A04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13B-1848-4517-8094-C589CD78B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273-3924-4726-916F-4DD5BC57A04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13B-1848-4517-8094-C589CD78B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273-3924-4726-916F-4DD5BC57A04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13B-1848-4517-8094-C589CD78B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273-3924-4726-916F-4DD5BC57A04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13B-1848-4517-8094-C589CD78B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273-3924-4726-916F-4DD5BC57A04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13B-1848-4517-8094-C589CD78B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273-3924-4726-916F-4DD5BC57A04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13B-1848-4517-8094-C589CD78B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273-3924-4726-916F-4DD5BC57A04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13B-1848-4517-8094-C589CD78B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273-3924-4726-916F-4DD5BC57A04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13B-1848-4517-8094-C589CD78B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0273-3924-4726-916F-4DD5BC57A04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13B-1848-4517-8094-C589CD78B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E0273-3924-4726-916F-4DD5BC57A04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CF13B-1848-4517-8094-C589CD78B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598287" y="2205483"/>
            <a:ext cx="4328931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编译系统</a:t>
            </a:r>
            <a:endParaRPr lang="en-US" altLang="zh-CN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83301" y="3408523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哈尔滨工业大学  </a:t>
            </a:r>
            <a:endParaRPr lang="en-US" altLang="zh-CN" sz="2000" b="1" dirty="0">
              <a:solidFill>
                <a:prstClr val="white"/>
              </a:solidFill>
              <a:latin typeface="Candara" panose="020E0502030303020204"/>
              <a:ea typeface="楷体" panose="02010609060101010101" pitchFamily="49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幼圆" panose="02010509060101010101" pitchFamily="49" charset="-122"/>
                <a:ea typeface="楷体" panose="02010609060101010101" pitchFamily="49" charset="-122"/>
              </a:rPr>
              <a:t>1180300927</a:t>
            </a:r>
            <a:r>
              <a:rPr lang="zh-CN" altLang="en-US" sz="2000" b="1" dirty="0">
                <a:solidFill>
                  <a:prstClr val="white"/>
                </a:solidFill>
                <a:latin typeface="幼圆" panose="02010509060101010101" pitchFamily="49" charset="-122"/>
                <a:ea typeface="楷体" panose="02010609060101010101" pitchFamily="49" charset="-122"/>
              </a:rPr>
              <a:t>关博</a:t>
            </a:r>
            <a:endParaRPr lang="zh-CN" altLang="en-US" sz="2000" b="1" spc="600" dirty="0">
              <a:solidFill>
                <a:prstClr val="white"/>
              </a:solidFill>
              <a:latin typeface="幼圆" panose="02010509060101010101" pitchFamily="49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40110" y="4314985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1600" b="1" dirty="0">
              <a:solidFill>
                <a:prstClr val="white"/>
              </a:solidFill>
              <a:latin typeface="Candara" panose="020E0502030303020204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2400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1517651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682367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当初始顺序为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5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7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9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6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时，重复习题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15.1</a:t>
            </a:r>
            <a:endParaRPr lang="en-US" altLang="zh-CN" sz="25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43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863"/>
            <a:ext cx="8215313" cy="4884738"/>
          </a:xfrm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marL="273050" marR="0" lvl="0" indent="-27305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假设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SPOC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讲义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7.1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节（栈式存储分配）中的程序（如下图所示）使用如下的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partition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函数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该函数总是将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a[m]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作为分割值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。同时假设在对数组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a[m],…, a[n]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重新排序时总是尽量保存原来的顺序。也就是说，首先是以原顺序保持所有小于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的元素，然后保存所有等于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的元素，最后按原来顺序保存所有大于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的元素。</a:t>
            </a:r>
          </a:p>
          <a:p>
            <a:pPr marL="273050" marR="0" lvl="0" indent="-27305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(1)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画出对数字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1</a:t>
            </a:r>
            <a:r>
              <a:rPr lang="zh-CN" altLang="en-US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、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3</a:t>
            </a:r>
            <a:r>
              <a:rPr lang="zh-CN" altLang="en-US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、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5</a:t>
            </a:r>
            <a:r>
              <a:rPr lang="zh-CN" altLang="en-US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、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7</a:t>
            </a:r>
            <a:r>
              <a:rPr lang="zh-CN" altLang="en-US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、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9</a:t>
            </a:r>
            <a:r>
              <a:rPr lang="zh-CN" altLang="en-US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、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2</a:t>
            </a:r>
            <a:r>
              <a:rPr lang="zh-CN" altLang="en-US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、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4</a:t>
            </a:r>
            <a:r>
              <a:rPr lang="zh-CN" altLang="en-US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、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6</a:t>
            </a:r>
            <a:r>
              <a:rPr lang="zh-CN" altLang="en-US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、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进行排序时的活动树。</a:t>
            </a:r>
          </a:p>
          <a:p>
            <a:pPr marL="273050" marR="0" lvl="0" indent="-27305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(2)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同时在栈中出现的活动记录最多有多少个？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160338"/>
            <a:ext cx="8116888" cy="644525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习题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15.3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160338"/>
            <a:ext cx="8116888" cy="644525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习题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15.3con.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）</a:t>
            </a:r>
          </a:p>
        </p:txBody>
      </p:sp>
      <p:pic>
        <p:nvPicPr>
          <p:cNvPr id="1792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3" y="1198563"/>
            <a:ext cx="6742112" cy="5191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2351088" y="1033463"/>
            <a:ext cx="7523163" cy="55927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170" y="223520"/>
            <a:ext cx="3629660" cy="776605"/>
          </a:xfrm>
        </p:spPr>
        <p:txBody>
          <a:bodyPr>
            <a:normAutofit/>
          </a:bodyPr>
          <a:lstStyle/>
          <a:p>
            <a:r>
              <a:rPr lang="zh-CN" altLang="en-US" sz="2800"/>
              <a:t>解答：（</a:t>
            </a:r>
            <a:r>
              <a:rPr lang="en-US" altLang="zh-CN" sz="2800"/>
              <a:t>1</a:t>
            </a:r>
            <a:r>
              <a:rPr lang="zh-CN" altLang="en-US" sz="2800"/>
              <a:t>）活动树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84400" y="1000125"/>
            <a:ext cx="375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06195" y="1663700"/>
            <a:ext cx="260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77515" y="1663700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q(1,9)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6750" y="232473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p(1,9)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77515" y="232473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q(1,0)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6860" y="232473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q(2,9)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77515" y="304482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p(2,9)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86860" y="304482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q(2,2)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86860" y="379412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p(4,9)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2375" y="5317490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p(8,9)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01285" y="304482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q(4,9)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01285" y="379412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q(4,4)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02375" y="379412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q(6,9)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02375" y="451294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q(6,6)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201285" y="451294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p(6,9)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473315" y="451294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q(8,9)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473315" y="5317490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q(8,8)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588375" y="5317490"/>
            <a:ext cx="859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q(10,9)</a:t>
            </a:r>
          </a:p>
        </p:txBody>
      </p:sp>
      <p:cxnSp>
        <p:nvCxnSpPr>
          <p:cNvPr id="23" name="直接连接符 22"/>
          <p:cNvCxnSpPr>
            <a:stCxn id="3" idx="2"/>
            <a:endCxn id="4" idx="0"/>
          </p:cNvCxnSpPr>
          <p:nvPr/>
        </p:nvCxnSpPr>
        <p:spPr>
          <a:xfrm flipH="1">
            <a:off x="1436370" y="1368425"/>
            <a:ext cx="93599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2"/>
            <a:endCxn id="6" idx="0"/>
          </p:cNvCxnSpPr>
          <p:nvPr/>
        </p:nvCxnSpPr>
        <p:spPr>
          <a:xfrm flipH="1">
            <a:off x="2306320" y="2032000"/>
            <a:ext cx="1040765" cy="29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7" idx="0"/>
          </p:cNvCxnSpPr>
          <p:nvPr/>
        </p:nvCxnSpPr>
        <p:spPr>
          <a:xfrm>
            <a:off x="3343910" y="2031365"/>
            <a:ext cx="3175" cy="29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2"/>
            <a:endCxn id="9" idx="0"/>
          </p:cNvCxnSpPr>
          <p:nvPr/>
        </p:nvCxnSpPr>
        <p:spPr>
          <a:xfrm flipH="1">
            <a:off x="3347085" y="2693035"/>
            <a:ext cx="1109345" cy="35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0" idx="0"/>
          </p:cNvCxnSpPr>
          <p:nvPr/>
        </p:nvCxnSpPr>
        <p:spPr>
          <a:xfrm flipH="1">
            <a:off x="4456430" y="2708910"/>
            <a:ext cx="2540" cy="33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6" idx="2"/>
            <a:endCxn id="12" idx="0"/>
          </p:cNvCxnSpPr>
          <p:nvPr/>
        </p:nvCxnSpPr>
        <p:spPr>
          <a:xfrm flipH="1">
            <a:off x="4456430" y="3413125"/>
            <a:ext cx="111442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7" idx="0"/>
          </p:cNvCxnSpPr>
          <p:nvPr/>
        </p:nvCxnSpPr>
        <p:spPr>
          <a:xfrm flipH="1">
            <a:off x="5570855" y="3428365"/>
            <a:ext cx="254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8" idx="2"/>
            <a:endCxn id="14" idx="0"/>
          </p:cNvCxnSpPr>
          <p:nvPr/>
        </p:nvCxnSpPr>
        <p:spPr>
          <a:xfrm flipH="1">
            <a:off x="5570855" y="4162425"/>
            <a:ext cx="1101090" cy="35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9" idx="0"/>
          </p:cNvCxnSpPr>
          <p:nvPr/>
        </p:nvCxnSpPr>
        <p:spPr>
          <a:xfrm flipH="1">
            <a:off x="6671945" y="4176395"/>
            <a:ext cx="254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2"/>
            <a:endCxn id="15" idx="0"/>
          </p:cNvCxnSpPr>
          <p:nvPr/>
        </p:nvCxnSpPr>
        <p:spPr>
          <a:xfrm flipH="1">
            <a:off x="6671945" y="4881245"/>
            <a:ext cx="1170940" cy="4362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0" idx="2"/>
            <a:endCxn id="21" idx="0"/>
          </p:cNvCxnSpPr>
          <p:nvPr/>
        </p:nvCxnSpPr>
        <p:spPr>
          <a:xfrm>
            <a:off x="7842885" y="4881245"/>
            <a:ext cx="0" cy="4362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5" idx="0"/>
          </p:cNvCxnSpPr>
          <p:nvPr/>
        </p:nvCxnSpPr>
        <p:spPr>
          <a:xfrm>
            <a:off x="2356485" y="1382395"/>
            <a:ext cx="990600" cy="281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8" idx="0"/>
          </p:cNvCxnSpPr>
          <p:nvPr/>
        </p:nvCxnSpPr>
        <p:spPr>
          <a:xfrm>
            <a:off x="3329940" y="2031365"/>
            <a:ext cx="1126490" cy="2933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16" idx="0"/>
          </p:cNvCxnSpPr>
          <p:nvPr/>
        </p:nvCxnSpPr>
        <p:spPr>
          <a:xfrm>
            <a:off x="4430395" y="2694940"/>
            <a:ext cx="1140460" cy="3498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18" idx="0"/>
          </p:cNvCxnSpPr>
          <p:nvPr/>
        </p:nvCxnSpPr>
        <p:spPr>
          <a:xfrm>
            <a:off x="5559425" y="3400425"/>
            <a:ext cx="1112520" cy="39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20" idx="0"/>
          </p:cNvCxnSpPr>
          <p:nvPr/>
        </p:nvCxnSpPr>
        <p:spPr>
          <a:xfrm>
            <a:off x="6674485" y="4176395"/>
            <a:ext cx="1168400" cy="3365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0" idx="2"/>
            <a:endCxn id="22" idx="0"/>
          </p:cNvCxnSpPr>
          <p:nvPr/>
        </p:nvCxnSpPr>
        <p:spPr>
          <a:xfrm>
            <a:off x="7842885" y="4881245"/>
            <a:ext cx="1175385" cy="4362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81150" y="6067425"/>
            <a:ext cx="100349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+mj-lt"/>
                <a:ea typeface="+mj-ea"/>
                <a:cs typeface="+mj-cs"/>
                <a:sym typeface="+mn-ea"/>
              </a:rPr>
              <a:t>（2）同时在栈中出现的活动记录最多有7个</a:t>
            </a:r>
            <a:endParaRPr lang="zh-CN" altLang="en-US" sz="2800"/>
          </a:p>
          <a:p>
            <a:endParaRPr lang="zh-CN" altLang="en-US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D4CD9C4-CED2-4D05-83B4-2EC90B74ECB2}"/>
                  </a:ext>
                </a:extLst>
              </p14:cNvPr>
              <p14:cNvContentPartPr/>
              <p14:nvPr/>
            </p14:nvContentPartPr>
            <p14:xfrm>
              <a:off x="11358895" y="-342596"/>
              <a:ext cx="54720" cy="136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D4CD9C4-CED2-4D05-83B4-2EC90B74E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49895" y="-351236"/>
                <a:ext cx="72360" cy="313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6ACAFEDC-F352-4F24-83FB-C0DAC8E49ABC}"/>
              </a:ext>
            </a:extLst>
          </p:cNvPr>
          <p:cNvSpPr txBox="1"/>
          <p:nvPr/>
        </p:nvSpPr>
        <p:spPr>
          <a:xfrm>
            <a:off x="9756705" y="1576084"/>
            <a:ext cx="199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1 3 5 7 9 2 4 6 8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E615289-1037-4771-BC28-C48D02F001BD}"/>
              </a:ext>
            </a:extLst>
          </p:cNvPr>
          <p:cNvSpPr txBox="1"/>
          <p:nvPr/>
        </p:nvSpPr>
        <p:spPr>
          <a:xfrm>
            <a:off x="1467098" y="2324735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F23B0E1-E9D7-4323-97E0-3A11E02ABCFC}"/>
              </a:ext>
            </a:extLst>
          </p:cNvPr>
          <p:cNvSpPr txBox="1"/>
          <p:nvPr/>
        </p:nvSpPr>
        <p:spPr>
          <a:xfrm>
            <a:off x="3032855" y="2693035"/>
            <a:ext cx="5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E641E2C-FB3C-45E1-BB4D-AE7C45A3ACE1}"/>
              </a:ext>
            </a:extLst>
          </p:cNvPr>
          <p:cNvSpPr txBox="1"/>
          <p:nvPr/>
        </p:nvSpPr>
        <p:spPr>
          <a:xfrm>
            <a:off x="4852035" y="2342277"/>
            <a:ext cx="235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3 5 7 9 2 4 6 8</a:t>
            </a:r>
            <a:endParaRPr lang="zh-CN" altLang="en-US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D8C3FE7-033D-40E3-A2BF-AF363F3BA542}"/>
              </a:ext>
            </a:extLst>
          </p:cNvPr>
          <p:cNvSpPr txBox="1"/>
          <p:nvPr/>
        </p:nvSpPr>
        <p:spPr>
          <a:xfrm>
            <a:off x="9756705" y="2157611"/>
            <a:ext cx="199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3 5 7 9 2 4 6 8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0F71CF0-FE9A-475E-8563-8601BBDA9EB3}"/>
              </a:ext>
            </a:extLst>
          </p:cNvPr>
          <p:cNvSpPr txBox="1"/>
          <p:nvPr/>
        </p:nvSpPr>
        <p:spPr>
          <a:xfrm>
            <a:off x="2602230" y="3060224"/>
            <a:ext cx="3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D52D026-9697-452C-8DB8-73E36B295C51}"/>
              </a:ext>
            </a:extLst>
          </p:cNvPr>
          <p:cNvSpPr txBox="1"/>
          <p:nvPr/>
        </p:nvSpPr>
        <p:spPr>
          <a:xfrm>
            <a:off x="4185794" y="3442970"/>
            <a:ext cx="41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30CB3CB-44BF-4ADF-9D75-3D7B01E8EDFE}"/>
              </a:ext>
            </a:extLst>
          </p:cNvPr>
          <p:cNvSpPr txBox="1"/>
          <p:nvPr/>
        </p:nvSpPr>
        <p:spPr>
          <a:xfrm>
            <a:off x="6095999" y="3060224"/>
            <a:ext cx="18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5 7 9 4 6 8</a:t>
            </a:r>
            <a:endParaRPr lang="zh-CN" altLang="en-US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78B2C046-4A4E-41D9-BEC5-1444FAE1B5AF}"/>
              </a:ext>
            </a:extLst>
          </p:cNvPr>
          <p:cNvSpPr txBox="1"/>
          <p:nvPr/>
        </p:nvSpPr>
        <p:spPr>
          <a:xfrm>
            <a:off x="9756705" y="3026900"/>
            <a:ext cx="199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1 2 3</a:t>
            </a:r>
            <a:r>
              <a:rPr lang="en-US" altLang="zh-CN" dirty="0"/>
              <a:t> 5 7 9 4 6 8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753BF74-E4BC-4D93-A231-99E311C02094}"/>
              </a:ext>
            </a:extLst>
          </p:cNvPr>
          <p:cNvSpPr txBox="1"/>
          <p:nvPr/>
        </p:nvSpPr>
        <p:spPr>
          <a:xfrm>
            <a:off x="3681856" y="3839259"/>
            <a:ext cx="36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</a:p>
          <a:p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BD66F99-010D-4053-B850-FC34AC6225F3}"/>
              </a:ext>
            </a:extLst>
          </p:cNvPr>
          <p:cNvSpPr txBox="1"/>
          <p:nvPr/>
        </p:nvSpPr>
        <p:spPr>
          <a:xfrm>
            <a:off x="5331918" y="4176395"/>
            <a:ext cx="43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B1BAA7C-9988-4179-9C91-B4BA958E636F}"/>
              </a:ext>
            </a:extLst>
          </p:cNvPr>
          <p:cNvSpPr txBox="1"/>
          <p:nvPr/>
        </p:nvSpPr>
        <p:spPr>
          <a:xfrm>
            <a:off x="7279624" y="3794125"/>
            <a:ext cx="148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7 9 6 8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30B744D-E505-4D7F-99E6-F87D12F845D0}"/>
              </a:ext>
            </a:extLst>
          </p:cNvPr>
          <p:cNvSpPr txBox="1"/>
          <p:nvPr/>
        </p:nvSpPr>
        <p:spPr>
          <a:xfrm>
            <a:off x="9756705" y="3713123"/>
            <a:ext cx="2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1 2 3 4 5 </a:t>
            </a:r>
            <a:r>
              <a:rPr lang="en-US" altLang="zh-CN" dirty="0"/>
              <a:t>7 9 6 8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FE1F1D3-AD63-495A-BC93-681EABDA239C}"/>
              </a:ext>
            </a:extLst>
          </p:cNvPr>
          <p:cNvSpPr txBox="1"/>
          <p:nvPr/>
        </p:nvSpPr>
        <p:spPr>
          <a:xfrm>
            <a:off x="4852035" y="4554248"/>
            <a:ext cx="43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</a:p>
          <a:p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61419F7-129B-4CFA-B384-AD61125247BE}"/>
              </a:ext>
            </a:extLst>
          </p:cNvPr>
          <p:cNvSpPr txBox="1"/>
          <p:nvPr/>
        </p:nvSpPr>
        <p:spPr>
          <a:xfrm>
            <a:off x="6372225" y="4881245"/>
            <a:ext cx="55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421EDC3-70CB-4E50-9427-56A43721A260}"/>
              </a:ext>
            </a:extLst>
          </p:cNvPr>
          <p:cNvSpPr txBox="1"/>
          <p:nvPr/>
        </p:nvSpPr>
        <p:spPr>
          <a:xfrm>
            <a:off x="8292075" y="4511716"/>
            <a:ext cx="83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9 8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E31C866-01BF-4B1B-974F-7168305E65C5}"/>
              </a:ext>
            </a:extLst>
          </p:cNvPr>
          <p:cNvSpPr txBox="1"/>
          <p:nvPr/>
        </p:nvSpPr>
        <p:spPr>
          <a:xfrm>
            <a:off x="9756705" y="4505410"/>
            <a:ext cx="190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1 2 3 4 5 6 7 </a:t>
            </a:r>
            <a:r>
              <a:rPr lang="en-US" altLang="zh-CN" dirty="0"/>
              <a:t>9 8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E9B5CE-F4DF-4701-95B3-298A6E1915E5}"/>
              </a:ext>
            </a:extLst>
          </p:cNvPr>
          <p:cNvSpPr txBox="1"/>
          <p:nvPr/>
        </p:nvSpPr>
        <p:spPr>
          <a:xfrm>
            <a:off x="5685183" y="5362575"/>
            <a:ext cx="6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D9BC094-5041-42FA-92E1-9FDFE6870CFA}"/>
              </a:ext>
            </a:extLst>
          </p:cNvPr>
          <p:cNvSpPr txBox="1"/>
          <p:nvPr/>
        </p:nvSpPr>
        <p:spPr>
          <a:xfrm>
            <a:off x="7673009" y="5731907"/>
            <a:ext cx="47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1D3F875-2B0B-48C9-8E6E-BC56EA4D2F55}"/>
              </a:ext>
            </a:extLst>
          </p:cNvPr>
          <p:cNvSpPr txBox="1"/>
          <p:nvPr/>
        </p:nvSpPr>
        <p:spPr>
          <a:xfrm>
            <a:off x="8761375" y="5731907"/>
            <a:ext cx="6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</a:t>
            </a:r>
            <a:endParaRPr lang="zh-CN" altLang="en-US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7FF5F126-6AAB-4974-BD1B-498019152769}"/>
              </a:ext>
            </a:extLst>
          </p:cNvPr>
          <p:cNvSpPr txBox="1"/>
          <p:nvPr/>
        </p:nvSpPr>
        <p:spPr>
          <a:xfrm>
            <a:off x="9756705" y="5311396"/>
            <a:ext cx="190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1 2 3 4 5 6 7 8 9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4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940426" y="1916113"/>
            <a:ext cx="3457575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en-US" altLang="zh-CN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83301" y="3408523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en-US" altLang="zh-CN" sz="2000" b="1" dirty="0">
              <a:solidFill>
                <a:prstClr val="white"/>
              </a:solidFill>
              <a:latin typeface="Candara" panose="020E0502030303020204"/>
              <a:ea typeface="楷体" panose="02010609060101010101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440110" y="4314985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1600" b="1" dirty="0">
              <a:solidFill>
                <a:prstClr val="white"/>
              </a:solidFill>
              <a:latin typeface="Candara" panose="020E0502030303020204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366</Words>
  <Application>Microsoft Office PowerPoint</Application>
  <PresentationFormat>宽屏</PresentationFormat>
  <Paragraphs>60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微软雅黑</vt:lpstr>
      <vt:lpstr>幼圆</vt:lpstr>
      <vt:lpstr>Arial</vt:lpstr>
      <vt:lpstr>Candara</vt:lpstr>
      <vt:lpstr>Times New Roman</vt:lpstr>
      <vt:lpstr>Wingdings</vt:lpstr>
      <vt:lpstr>Office 主题​​</vt:lpstr>
      <vt:lpstr>PowerPoint 演示文稿</vt:lpstr>
      <vt:lpstr>PowerPoint 演示文稿</vt:lpstr>
      <vt:lpstr>习题15.3</vt:lpstr>
      <vt:lpstr>习题15.3</vt:lpstr>
      <vt:lpstr>习题15.3con.）</vt:lpstr>
      <vt:lpstr>解答：（1）活动树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ht</dc:creator>
  <cp:lastModifiedBy>关 博</cp:lastModifiedBy>
  <cp:revision>13</cp:revision>
  <dcterms:created xsi:type="dcterms:W3CDTF">2020-04-13T03:15:00Z</dcterms:created>
  <dcterms:modified xsi:type="dcterms:W3CDTF">2021-04-27T01:54:27Z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