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6"/>
  </p:notesMasterIdLst>
  <p:handoutMasterIdLst>
    <p:handoutMasterId r:id="rId7"/>
  </p:handoutMasterIdLst>
  <p:sldIdLst>
    <p:sldId id="3177" r:id="rId2"/>
    <p:sldId id="3139" r:id="rId3"/>
    <p:sldId id="3184" r:id="rId4"/>
    <p:sldId id="3185" r:id="rId5"/>
  </p:sldIdLst>
  <p:sldSz cx="12858750" cy="7232650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73"/>
    <a:srgbClr val="55677E"/>
    <a:srgbClr val="F4E7DF"/>
    <a:srgbClr val="218F75"/>
    <a:srgbClr val="005E5E"/>
    <a:srgbClr val="F3C5BE"/>
    <a:srgbClr val="60AEA9"/>
    <a:srgbClr val="00B369"/>
    <a:srgbClr val="1A8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1" autoAdjust="0"/>
    <p:restoredTop sz="93011" autoAdjust="0"/>
  </p:normalViewPr>
  <p:slideViewPr>
    <p:cSldViewPr>
      <p:cViewPr varScale="1">
        <p:scale>
          <a:sx n="107" d="100"/>
          <a:sy n="107" d="100"/>
        </p:scale>
        <p:origin x="62" y="110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0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5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2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" y="1083"/>
            <a:ext cx="12857578" cy="72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8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353" y="1"/>
            <a:ext cx="12858044" cy="3172546"/>
          </a:xfrm>
          <a:custGeom>
            <a:avLst/>
            <a:gdLst>
              <a:gd name="connsiteX0" fmla="*/ 0 w 12192000"/>
              <a:gd name="connsiteY0" fmla="*/ 0 h 3368675"/>
              <a:gd name="connsiteX1" fmla="*/ 12192000 w 12192000"/>
              <a:gd name="connsiteY1" fmla="*/ 0 h 3368675"/>
              <a:gd name="connsiteX2" fmla="*/ 12192000 w 12192000"/>
              <a:gd name="connsiteY2" fmla="*/ 3368675 h 3368675"/>
              <a:gd name="connsiteX3" fmla="*/ 0 w 12192000"/>
              <a:gd name="connsiteY3" fmla="*/ 3368675 h 3368675"/>
              <a:gd name="connsiteX4" fmla="*/ 0 w 12192000"/>
              <a:gd name="connsiteY4" fmla="*/ 0 h 3368675"/>
              <a:gd name="connsiteX0" fmla="*/ 0 w 12192000"/>
              <a:gd name="connsiteY0" fmla="*/ 0 h 4903963"/>
              <a:gd name="connsiteX1" fmla="*/ 12192000 w 12192000"/>
              <a:gd name="connsiteY1" fmla="*/ 0 h 4903963"/>
              <a:gd name="connsiteX2" fmla="*/ 12192000 w 12192000"/>
              <a:gd name="connsiteY2" fmla="*/ 3368675 h 4903963"/>
              <a:gd name="connsiteX3" fmla="*/ 0 w 12192000"/>
              <a:gd name="connsiteY3" fmla="*/ 3368675 h 4903963"/>
              <a:gd name="connsiteX4" fmla="*/ 0 w 12192000"/>
              <a:gd name="connsiteY4" fmla="*/ 0 h 4903963"/>
              <a:gd name="connsiteX0" fmla="*/ 0 w 12192000"/>
              <a:gd name="connsiteY0" fmla="*/ 0 h 5964239"/>
              <a:gd name="connsiteX1" fmla="*/ 12192000 w 12192000"/>
              <a:gd name="connsiteY1" fmla="*/ 0 h 5964239"/>
              <a:gd name="connsiteX2" fmla="*/ 12192000 w 12192000"/>
              <a:gd name="connsiteY2" fmla="*/ 3368675 h 5964239"/>
              <a:gd name="connsiteX3" fmla="*/ 0 w 12192000"/>
              <a:gd name="connsiteY3" fmla="*/ 3368675 h 5964239"/>
              <a:gd name="connsiteX4" fmla="*/ 0 w 12192000"/>
              <a:gd name="connsiteY4" fmla="*/ 0 h 596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64239">
                <a:moveTo>
                  <a:pt x="0" y="0"/>
                </a:moveTo>
                <a:lnTo>
                  <a:pt x="12192000" y="0"/>
                </a:lnTo>
                <a:lnTo>
                  <a:pt x="12192000" y="3368675"/>
                </a:lnTo>
                <a:cubicBezTo>
                  <a:pt x="6070600" y="6835775"/>
                  <a:pt x="6134100" y="6823075"/>
                  <a:pt x="0" y="33686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36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6435" tIns="48218" rIns="96435" bIns="48218" numCol="1" rtlCol="0" anchor="t" anchorCtr="0" compatLnSpc="1">
            <a:prstTxWarp prst="textNoShape">
              <a:avLst/>
            </a:prstTxWarp>
          </a:bodyPr>
          <a:lstStyle/>
          <a:p>
            <a:pPr defTabSz="964326" eaLnBrk="0" hangingPunct="0"/>
            <a:endParaRPr lang="zh-CN" altLang="en-US" sz="1898">
              <a:latin typeface="Arial" panose="020B0604020202020204" pitchFamily="34" charset="0"/>
            </a:endParaRPr>
          </a:p>
        </p:txBody>
      </p:sp>
      <p:sp>
        <p:nvSpPr>
          <p:cNvPr id="3079" name="文本框 12"/>
          <p:cNvSpPr>
            <a:spLocks noChangeArrowheads="1"/>
          </p:cNvSpPr>
          <p:nvPr/>
        </p:nvSpPr>
        <p:spPr bwMode="auto">
          <a:xfrm>
            <a:off x="3402171" y="4644883"/>
            <a:ext cx="6054409" cy="74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218" spc="316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4218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编译原理课堂习题</a:t>
            </a:r>
            <a:r>
              <a:rPr lang="en-US" altLang="zh-CN" sz="4218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15_5</a:t>
            </a:r>
            <a:endParaRPr lang="zh-CN" altLang="en-US" sz="421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26703" y="2189813"/>
            <a:ext cx="2205346" cy="2179352"/>
            <a:chOff x="5050446" y="2076381"/>
            <a:chExt cx="2091109" cy="2066462"/>
          </a:xfrm>
        </p:grpSpPr>
        <p:sp>
          <p:nvSpPr>
            <p:cNvPr id="27" name="椭圆 26"/>
            <p:cNvSpPr/>
            <p:nvPr/>
          </p:nvSpPr>
          <p:spPr bwMode="auto">
            <a:xfrm>
              <a:off x="5284475" y="2313153"/>
              <a:ext cx="1623051" cy="162305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t" anchorCtr="0" compatLnSpc="1">
              <a:prstTxWarp prst="textNoShape">
                <a:avLst/>
              </a:prstTxWarp>
            </a:bodyPr>
            <a:lstStyle/>
            <a:p>
              <a:pPr defTabSz="964326" eaLnBrk="0" hangingPunct="0"/>
              <a:endParaRPr lang="zh-CN" altLang="en-US" sz="1898">
                <a:latin typeface="Arial" panose="020B060402020202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077836" y="2106514"/>
              <a:ext cx="2036329" cy="2036329"/>
              <a:chOff x="5077835" y="2082754"/>
              <a:chExt cx="2036329" cy="2036329"/>
            </a:xfrm>
            <a:effectLst/>
          </p:grpSpPr>
          <p:sp>
            <p:nvSpPr>
              <p:cNvPr id="9" name="椭圆 8"/>
              <p:cNvSpPr/>
              <p:nvPr/>
            </p:nvSpPr>
            <p:spPr bwMode="auto">
              <a:xfrm>
                <a:off x="5157673" y="2162592"/>
                <a:ext cx="1876653" cy="1876653"/>
              </a:xfrm>
              <a:prstGeom prst="ellipse">
                <a:avLst/>
              </a:prstGeom>
              <a:noFill/>
              <a:ln w="19050" cap="flat" cmpd="sng" algn="ctr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435" tIns="48218" rIns="96435" bIns="4821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4326" eaLnBrk="0" hangingPunct="0"/>
                <a:endParaRPr lang="zh-CN" altLang="en-US" sz="1898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5077835" y="2082754"/>
                <a:ext cx="2036329" cy="2036329"/>
              </a:xfrm>
              <a:prstGeom prst="ellipse">
                <a:avLst/>
              </a:prstGeom>
              <a:noFill/>
              <a:ln w="57150" cap="flat" cmpd="sng" algn="ctr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435" tIns="48218" rIns="96435" bIns="4821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4326" eaLnBrk="0" hangingPunct="0"/>
                <a:endParaRPr lang="zh-CN" altLang="en-US" sz="1898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3"/>
            <a:srcRect b="58076"/>
            <a:stretch/>
          </p:blipFill>
          <p:spPr>
            <a:xfrm>
              <a:off x="5050446" y="2076381"/>
              <a:ext cx="2091109" cy="876681"/>
            </a:xfrm>
            <a:prstGeom prst="rect">
              <a:avLst/>
            </a:prstGeom>
          </p:spPr>
        </p:pic>
      </p:grpSp>
      <p:sp>
        <p:nvSpPr>
          <p:cNvPr id="85" name="文本框 84"/>
          <p:cNvSpPr txBox="1"/>
          <p:nvPr/>
        </p:nvSpPr>
        <p:spPr>
          <a:xfrm>
            <a:off x="3639909" y="5578506"/>
            <a:ext cx="5578932" cy="351956"/>
          </a:xfrm>
          <a:prstGeom prst="rect">
            <a:avLst/>
          </a:prstGeom>
          <a:solidFill>
            <a:srgbClr val="4B5C72"/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1687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讲题人：丹旭阳               教师：程鄞</a:t>
            </a:r>
          </a:p>
        </p:txBody>
      </p:sp>
      <p:sp>
        <p:nvSpPr>
          <p:cNvPr id="84" name="矩形 83"/>
          <p:cNvSpPr/>
          <p:nvPr/>
        </p:nvSpPr>
        <p:spPr>
          <a:xfrm>
            <a:off x="5439789" y="6215600"/>
            <a:ext cx="2916260" cy="351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87" dirty="0">
                <a:latin typeface="+mn-ea"/>
                <a:ea typeface="+mn-ea"/>
              </a:rPr>
              <a:t>计算学部</a:t>
            </a:r>
            <a:r>
              <a:rPr lang="en-US" altLang="zh-CN" sz="1687" dirty="0">
                <a:latin typeface="+mn-ea"/>
                <a:ea typeface="+mn-ea"/>
              </a:rPr>
              <a:t>18</a:t>
            </a:r>
            <a:r>
              <a:rPr lang="zh-CN" altLang="en-US" sz="1687" dirty="0">
                <a:latin typeface="+mn-ea"/>
                <a:ea typeface="+mn-ea"/>
              </a:rPr>
              <a:t>级物联网工程</a:t>
            </a:r>
            <a:endParaRPr lang="en-US" altLang="zh-CN" sz="1687" dirty="0">
              <a:latin typeface="+mn-ea"/>
              <a:ea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55" y="6215600"/>
            <a:ext cx="383081" cy="3830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0B61828-062A-459B-9637-949FBF0AE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1860" y="2305792"/>
            <a:ext cx="2175029" cy="20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2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占位符 13"/>
          <p:cNvSpPr txBox="1">
            <a:spLocks/>
          </p:cNvSpPr>
          <p:nvPr/>
        </p:nvSpPr>
        <p:spPr>
          <a:xfrm>
            <a:off x="772453" y="261959"/>
            <a:ext cx="2920618" cy="690070"/>
          </a:xfrm>
          <a:prstGeom prst="rect">
            <a:avLst/>
          </a:prstGeom>
        </p:spPr>
        <p:txBody>
          <a:bodyPr vert="horz"/>
          <a:lstStyle>
            <a:lvl1pPr marL="0" indent="0" algn="l" defTabSz="964326" rtl="0" eaLnBrk="1" latinLnBrk="0" hangingPunct="1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565AC4CC-543E-4388-9776-8B281B97FDFA}"/>
              </a:ext>
            </a:extLst>
          </p:cNvPr>
          <p:cNvSpPr txBox="1">
            <a:spLocks/>
          </p:cNvSpPr>
          <p:nvPr/>
        </p:nvSpPr>
        <p:spPr>
          <a:xfrm>
            <a:off x="1316807" y="952029"/>
            <a:ext cx="10441160" cy="5328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lnSpc>
                <a:spcPts val="35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下面是两个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语言函数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的概述：</a:t>
            </a:r>
          </a:p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int f ( int x) { int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...return i+1; ...}</a:t>
            </a:r>
          </a:p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int g ( int y) { int j; ... f (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j+l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...}</a:t>
            </a:r>
          </a:p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也就是说，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。画出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即将返回时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，运行时刻栈中从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的活动记录开始的顶端部分。你可以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只考虑返回值、参数、控制链以及存放局部数据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的空间。你不用考虑存放的机器状态，也不用考虑没有在代码中显示的局部值和临时值。但是你应该指出：</a:t>
            </a:r>
          </a:p>
          <a:p>
            <a:pPr marL="673100" lvl="1" indent="-273050" fontAlgn="auto">
              <a:lnSpc>
                <a:spcPts val="35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哪个函数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在栈中为各个元素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创建了所使用的空间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marL="673100" lvl="1" indent="-273050" fontAlgn="auto">
              <a:lnSpc>
                <a:spcPts val="35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哪个函数写入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了各个元素的值？</a:t>
            </a:r>
          </a:p>
          <a:p>
            <a:pPr marL="673100" lvl="1" indent="-273050" fontAlgn="auto">
              <a:lnSpc>
                <a:spcPts val="35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这些元素属于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哪个活动记录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561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占位符 13"/>
          <p:cNvSpPr txBox="1">
            <a:spLocks/>
          </p:cNvSpPr>
          <p:nvPr/>
        </p:nvSpPr>
        <p:spPr>
          <a:xfrm>
            <a:off x="772453" y="261959"/>
            <a:ext cx="2920618" cy="690070"/>
          </a:xfrm>
          <a:prstGeom prst="rect">
            <a:avLst/>
          </a:prstGeom>
        </p:spPr>
        <p:txBody>
          <a:bodyPr vert="horz"/>
          <a:lstStyle>
            <a:lvl1pPr marL="0" indent="0" algn="l" defTabSz="964326" rtl="0" eaLnBrk="1" latinLnBrk="0" hangingPunct="1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F7E9AE-1444-41C2-9F0E-272A31336DD6}"/>
              </a:ext>
            </a:extLst>
          </p:cNvPr>
          <p:cNvSpPr txBox="1"/>
          <p:nvPr/>
        </p:nvSpPr>
        <p:spPr>
          <a:xfrm>
            <a:off x="797943" y="952029"/>
            <a:ext cx="6431056" cy="93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f ( int x) { int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...return i+1; ...}</a:t>
            </a:r>
          </a:p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g ( int y) { int j; ... f (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j+l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...}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F24CBBA-E378-4254-B217-7447490D2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79930"/>
              </p:ext>
            </p:extLst>
          </p:nvPr>
        </p:nvGraphicFramePr>
        <p:xfrm>
          <a:off x="1172791" y="2110573"/>
          <a:ext cx="3096344" cy="482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1134336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1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参数和返回值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24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97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trike="sngStrike" dirty="0"/>
                        <a:t>访问链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95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trike="sngStrike" dirty="0"/>
                        <a:t>保存的机器状态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8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局部数据</a:t>
                      </a:r>
                      <a:r>
                        <a:rPr lang="zh-CN" altLang="en-US" strike="sngStrike" dirty="0"/>
                        <a:t>和临时数据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536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参数和返回值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8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控制链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6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trike="sngStrike" dirty="0"/>
                        <a:t>访问链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4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trike="sngStrike" dirty="0"/>
                        <a:t>保存的机器状态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65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局部数据</a:t>
                      </a:r>
                      <a:r>
                        <a:rPr lang="zh-CN" altLang="en-US" strike="sngStrike" dirty="0"/>
                        <a:t>和临时数据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58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5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180090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E6120B1D-54BD-44C7-A5F1-6D72EA949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18810"/>
              </p:ext>
            </p:extLst>
          </p:nvPr>
        </p:nvGraphicFramePr>
        <p:xfrm>
          <a:off x="7293471" y="2416098"/>
          <a:ext cx="3096344" cy="4079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1134336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1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y //</a:t>
                      </a:r>
                      <a:r>
                        <a:rPr lang="zh-CN" altLang="en-US" dirty="0"/>
                        <a:t>参数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24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g //</a:t>
                      </a:r>
                      <a:r>
                        <a:rPr lang="zh-CN" altLang="en-US" dirty="0"/>
                        <a:t>返回值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97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r>
                        <a:rPr lang="zh-CN" altLang="en-US" dirty="0"/>
                        <a:t>控制链 </a:t>
                      </a:r>
                      <a:r>
                        <a:rPr lang="en-US" altLang="zh-CN" dirty="0"/>
                        <a:t>//</a:t>
                      </a:r>
                      <a:r>
                        <a:rPr lang="zh-CN" altLang="en-US" dirty="0"/>
                        <a:t>控制链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95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j //</a:t>
                      </a:r>
                      <a:r>
                        <a:rPr lang="zh-CN" altLang="en-US" dirty="0"/>
                        <a:t>局部数据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8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x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6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f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4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控制链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65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58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5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180090"/>
                  </a:ext>
                </a:extLst>
              </a:tr>
            </a:tbl>
          </a:graphicData>
        </a:graphic>
      </p:graphicFrame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F9E9C174-79C8-4897-9709-55D48E68B86D}"/>
              </a:ext>
            </a:extLst>
          </p:cNvPr>
          <p:cNvSpPr/>
          <p:nvPr/>
        </p:nvSpPr>
        <p:spPr>
          <a:xfrm>
            <a:off x="685402" y="3980329"/>
            <a:ext cx="471045" cy="1039660"/>
          </a:xfrm>
          <a:custGeom>
            <a:avLst/>
            <a:gdLst>
              <a:gd name="connsiteX0" fmla="*/ 471045 w 471045"/>
              <a:gd name="connsiteY0" fmla="*/ 1035424 h 1039660"/>
              <a:gd name="connsiteX1" fmla="*/ 343298 w 471045"/>
              <a:gd name="connsiteY1" fmla="*/ 1021977 h 1039660"/>
              <a:gd name="connsiteX2" fmla="*/ 398 w 471045"/>
              <a:gd name="connsiteY2" fmla="*/ 894230 h 1039660"/>
              <a:gd name="connsiteX3" fmla="*/ 417257 w 471045"/>
              <a:gd name="connsiteY3" fmla="*/ 0 h 10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45" h="1039660">
                <a:moveTo>
                  <a:pt x="471045" y="1035424"/>
                </a:moveTo>
                <a:cubicBezTo>
                  <a:pt x="446392" y="1040466"/>
                  <a:pt x="421739" y="1045509"/>
                  <a:pt x="343298" y="1021977"/>
                </a:cubicBezTo>
                <a:cubicBezTo>
                  <a:pt x="264857" y="998445"/>
                  <a:pt x="-11928" y="1064559"/>
                  <a:pt x="398" y="894230"/>
                </a:cubicBezTo>
                <a:cubicBezTo>
                  <a:pt x="12724" y="723901"/>
                  <a:pt x="214990" y="361950"/>
                  <a:pt x="41725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E8A5C3A4-A4DC-4FA2-B648-7778775CB7D2}"/>
              </a:ext>
            </a:extLst>
          </p:cNvPr>
          <p:cNvSpPr/>
          <p:nvPr/>
        </p:nvSpPr>
        <p:spPr>
          <a:xfrm>
            <a:off x="685401" y="1999207"/>
            <a:ext cx="471045" cy="1039660"/>
          </a:xfrm>
          <a:custGeom>
            <a:avLst/>
            <a:gdLst>
              <a:gd name="connsiteX0" fmla="*/ 471045 w 471045"/>
              <a:gd name="connsiteY0" fmla="*/ 1035424 h 1039660"/>
              <a:gd name="connsiteX1" fmla="*/ 343298 w 471045"/>
              <a:gd name="connsiteY1" fmla="*/ 1021977 h 1039660"/>
              <a:gd name="connsiteX2" fmla="*/ 398 w 471045"/>
              <a:gd name="connsiteY2" fmla="*/ 894230 h 1039660"/>
              <a:gd name="connsiteX3" fmla="*/ 417257 w 471045"/>
              <a:gd name="connsiteY3" fmla="*/ 0 h 10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45" h="1039660">
                <a:moveTo>
                  <a:pt x="471045" y="1035424"/>
                </a:moveTo>
                <a:cubicBezTo>
                  <a:pt x="446392" y="1040466"/>
                  <a:pt x="421739" y="1045509"/>
                  <a:pt x="343298" y="1021977"/>
                </a:cubicBezTo>
                <a:cubicBezTo>
                  <a:pt x="264857" y="998445"/>
                  <a:pt x="-11928" y="1064559"/>
                  <a:pt x="398" y="894230"/>
                </a:cubicBezTo>
                <a:cubicBezTo>
                  <a:pt x="12724" y="723901"/>
                  <a:pt x="214990" y="361950"/>
                  <a:pt x="41725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83CE1A2C-2BD7-499C-9FCA-51939E958FBA}"/>
              </a:ext>
            </a:extLst>
          </p:cNvPr>
          <p:cNvSpPr/>
          <p:nvPr/>
        </p:nvSpPr>
        <p:spPr>
          <a:xfrm>
            <a:off x="6822426" y="3904357"/>
            <a:ext cx="471045" cy="1327692"/>
          </a:xfrm>
          <a:custGeom>
            <a:avLst/>
            <a:gdLst>
              <a:gd name="connsiteX0" fmla="*/ 471045 w 471045"/>
              <a:gd name="connsiteY0" fmla="*/ 1035424 h 1039660"/>
              <a:gd name="connsiteX1" fmla="*/ 343298 w 471045"/>
              <a:gd name="connsiteY1" fmla="*/ 1021977 h 1039660"/>
              <a:gd name="connsiteX2" fmla="*/ 398 w 471045"/>
              <a:gd name="connsiteY2" fmla="*/ 894230 h 1039660"/>
              <a:gd name="connsiteX3" fmla="*/ 417257 w 471045"/>
              <a:gd name="connsiteY3" fmla="*/ 0 h 10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45" h="1039660">
                <a:moveTo>
                  <a:pt x="471045" y="1035424"/>
                </a:moveTo>
                <a:cubicBezTo>
                  <a:pt x="446392" y="1040466"/>
                  <a:pt x="421739" y="1045509"/>
                  <a:pt x="343298" y="1021977"/>
                </a:cubicBezTo>
                <a:cubicBezTo>
                  <a:pt x="264857" y="998445"/>
                  <a:pt x="-11928" y="1064559"/>
                  <a:pt x="398" y="894230"/>
                </a:cubicBezTo>
                <a:cubicBezTo>
                  <a:pt x="12724" y="723901"/>
                  <a:pt x="214990" y="361950"/>
                  <a:pt x="41725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4E032B45-98CC-499D-B7FF-D5362F1D04E6}"/>
              </a:ext>
            </a:extLst>
          </p:cNvPr>
          <p:cNvSpPr/>
          <p:nvPr/>
        </p:nvSpPr>
        <p:spPr>
          <a:xfrm>
            <a:off x="6822425" y="2559916"/>
            <a:ext cx="471045" cy="1327692"/>
          </a:xfrm>
          <a:custGeom>
            <a:avLst/>
            <a:gdLst>
              <a:gd name="connsiteX0" fmla="*/ 471045 w 471045"/>
              <a:gd name="connsiteY0" fmla="*/ 1035424 h 1039660"/>
              <a:gd name="connsiteX1" fmla="*/ 343298 w 471045"/>
              <a:gd name="connsiteY1" fmla="*/ 1021977 h 1039660"/>
              <a:gd name="connsiteX2" fmla="*/ 398 w 471045"/>
              <a:gd name="connsiteY2" fmla="*/ 894230 h 1039660"/>
              <a:gd name="connsiteX3" fmla="*/ 417257 w 471045"/>
              <a:gd name="connsiteY3" fmla="*/ 0 h 10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45" h="1039660">
                <a:moveTo>
                  <a:pt x="471045" y="1035424"/>
                </a:moveTo>
                <a:cubicBezTo>
                  <a:pt x="446392" y="1040466"/>
                  <a:pt x="421739" y="1045509"/>
                  <a:pt x="343298" y="1021977"/>
                </a:cubicBezTo>
                <a:cubicBezTo>
                  <a:pt x="264857" y="998445"/>
                  <a:pt x="-11928" y="1064559"/>
                  <a:pt x="398" y="894230"/>
                </a:cubicBezTo>
                <a:cubicBezTo>
                  <a:pt x="12724" y="723901"/>
                  <a:pt x="214990" y="361950"/>
                  <a:pt x="41725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1649B89-7241-4A26-92D4-472119159148}"/>
              </a:ext>
            </a:extLst>
          </p:cNvPr>
          <p:cNvGrpSpPr/>
          <p:nvPr/>
        </p:nvGrpSpPr>
        <p:grpSpPr>
          <a:xfrm>
            <a:off x="10389815" y="2830487"/>
            <a:ext cx="2050590" cy="1428305"/>
            <a:chOff x="10389815" y="2830487"/>
            <a:chExt cx="2050590" cy="1428305"/>
          </a:xfrm>
        </p:grpSpPr>
        <p:sp>
          <p:nvSpPr>
            <p:cNvPr id="67" name="左大括号 66">
              <a:extLst>
                <a:ext uri="{FF2B5EF4-FFF2-40B4-BE49-F238E27FC236}">
                  <a16:creationId xmlns:a16="http://schemas.microsoft.com/office/drawing/2014/main" id="{26141A66-FF0F-41AF-8F96-48B60DAA277C}"/>
                </a:ext>
              </a:extLst>
            </p:cNvPr>
            <p:cNvSpPr/>
            <p:nvPr/>
          </p:nvSpPr>
          <p:spPr>
            <a:xfrm rot="10800000">
              <a:off x="10389815" y="2830487"/>
              <a:ext cx="399037" cy="1428305"/>
            </a:xfrm>
            <a:prstGeom prst="leftBrace">
              <a:avLst/>
            </a:prstGeom>
            <a:ln w="28575">
              <a:solidFill>
                <a:srgbClr val="4B5C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9AB8225-BFD4-491A-ADBE-910FD8882FD1}"/>
                </a:ext>
              </a:extLst>
            </p:cNvPr>
            <p:cNvSpPr txBox="1"/>
            <p:nvPr/>
          </p:nvSpPr>
          <p:spPr>
            <a:xfrm>
              <a:off x="10860860" y="3328293"/>
              <a:ext cx="157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B5C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zh-CN" altLang="en-US" b="1" dirty="0">
                  <a:solidFill>
                    <a:srgbClr val="4B5C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的活动记录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FB9095F-CE8F-4E2F-850E-B6F3EF08950A}"/>
              </a:ext>
            </a:extLst>
          </p:cNvPr>
          <p:cNvGrpSpPr/>
          <p:nvPr/>
        </p:nvGrpSpPr>
        <p:grpSpPr>
          <a:xfrm>
            <a:off x="10417383" y="4302049"/>
            <a:ext cx="2128041" cy="1428305"/>
            <a:chOff x="10389815" y="2830487"/>
            <a:chExt cx="2128041" cy="1428305"/>
          </a:xfrm>
        </p:grpSpPr>
        <p:sp>
          <p:nvSpPr>
            <p:cNvPr id="72" name="左大括号 71">
              <a:extLst>
                <a:ext uri="{FF2B5EF4-FFF2-40B4-BE49-F238E27FC236}">
                  <a16:creationId xmlns:a16="http://schemas.microsoft.com/office/drawing/2014/main" id="{8E326801-F418-4A05-8258-4B4D2688F789}"/>
                </a:ext>
              </a:extLst>
            </p:cNvPr>
            <p:cNvSpPr/>
            <p:nvPr/>
          </p:nvSpPr>
          <p:spPr>
            <a:xfrm rot="10800000">
              <a:off x="10389815" y="2830487"/>
              <a:ext cx="399037" cy="142830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AA3A8B2-8F53-487B-A18A-313DE1478276}"/>
                </a:ext>
              </a:extLst>
            </p:cNvPr>
            <p:cNvSpPr txBox="1"/>
            <p:nvPr/>
          </p:nvSpPr>
          <p:spPr>
            <a:xfrm>
              <a:off x="10938311" y="3359974"/>
              <a:ext cx="157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的活动记录</a:t>
              </a: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C46923E3-B7CE-48F0-8729-9545A9870DDD}"/>
              </a:ext>
            </a:extLst>
          </p:cNvPr>
          <p:cNvSpPr txBox="1"/>
          <p:nvPr/>
        </p:nvSpPr>
        <p:spPr>
          <a:xfrm>
            <a:off x="5493271" y="227758"/>
            <a:ext cx="6431056" cy="2728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画出在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即将返回时，运行时刻栈中从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的活动记录开始的顶端部分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调用序列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" indent="-273050" fontAlgn="auto">
              <a:lnSpc>
                <a:spcPts val="35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这些元素属于哪个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活动记录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83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占位符 13"/>
          <p:cNvSpPr txBox="1">
            <a:spLocks/>
          </p:cNvSpPr>
          <p:nvPr/>
        </p:nvSpPr>
        <p:spPr>
          <a:xfrm>
            <a:off x="772453" y="261959"/>
            <a:ext cx="2920618" cy="690070"/>
          </a:xfrm>
          <a:prstGeom prst="rect">
            <a:avLst/>
          </a:prstGeom>
        </p:spPr>
        <p:txBody>
          <a:bodyPr vert="horz"/>
          <a:lstStyle>
            <a:lvl1pPr marL="0" indent="0" algn="l" defTabSz="964326" rtl="0" eaLnBrk="1" latinLnBrk="0" hangingPunct="1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F7E9AE-1444-41C2-9F0E-272A31336DD6}"/>
              </a:ext>
            </a:extLst>
          </p:cNvPr>
          <p:cNvSpPr txBox="1"/>
          <p:nvPr/>
        </p:nvSpPr>
        <p:spPr>
          <a:xfrm>
            <a:off x="797943" y="952029"/>
            <a:ext cx="6431056" cy="93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f ( int x) { int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...return i+1; ...}</a:t>
            </a:r>
          </a:p>
          <a:p>
            <a:pPr marL="0" indent="0" fontAlgn="auto">
              <a:lnSpc>
                <a:spcPts val="3500"/>
              </a:lnSpc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g ( int y) { int j; ... f (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j+l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...}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F24CBBA-E378-4254-B217-7447490D2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300"/>
              </p:ext>
            </p:extLst>
          </p:nvPr>
        </p:nvGraphicFramePr>
        <p:xfrm>
          <a:off x="1780975" y="2120328"/>
          <a:ext cx="3096344" cy="482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1134336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1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参数和返回值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24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97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trike="sngStrike" dirty="0"/>
                        <a:t>访问链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95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trike="sngStrike" dirty="0"/>
                        <a:t>保存的机器状态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8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局部数据</a:t>
                      </a:r>
                      <a:r>
                        <a:rPr lang="zh-CN" altLang="en-US" strike="sngStrike" dirty="0"/>
                        <a:t>和临时数据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536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参数和返回值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8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控制链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6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trike="sngStrike" dirty="0"/>
                        <a:t>访问链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4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trike="sngStrike" dirty="0"/>
                        <a:t>保存的机器状态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65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局部数据</a:t>
                      </a:r>
                      <a:r>
                        <a:rPr lang="zh-CN" altLang="en-US" strike="sngStrike" dirty="0"/>
                        <a:t>和临时数据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58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5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180090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E6120B1D-54BD-44C7-A5F1-6D72EA949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31978"/>
              </p:ext>
            </p:extLst>
          </p:nvPr>
        </p:nvGraphicFramePr>
        <p:xfrm>
          <a:off x="7941543" y="2392189"/>
          <a:ext cx="3096344" cy="4079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1134336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1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y //</a:t>
                      </a:r>
                      <a:r>
                        <a:rPr lang="zh-CN" altLang="en-US" dirty="0"/>
                        <a:t>参数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24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g //</a:t>
                      </a:r>
                      <a:r>
                        <a:rPr lang="zh-CN" altLang="en-US" dirty="0"/>
                        <a:t>返回值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97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r>
                        <a:rPr lang="zh-CN" altLang="en-US" dirty="0"/>
                        <a:t>控制链 </a:t>
                      </a:r>
                      <a:r>
                        <a:rPr lang="en-US" altLang="zh-CN" dirty="0"/>
                        <a:t>//</a:t>
                      </a:r>
                      <a:r>
                        <a:rPr lang="zh-CN" altLang="en-US" dirty="0"/>
                        <a:t>控制链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95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j //</a:t>
                      </a:r>
                      <a:r>
                        <a:rPr lang="zh-CN" altLang="en-US" dirty="0"/>
                        <a:t>局部数据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8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x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6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f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4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控制链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65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 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58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5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180090"/>
                  </a:ext>
                </a:extLst>
              </a:tr>
            </a:tbl>
          </a:graphicData>
        </a:graphic>
      </p:graphicFrame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F9E9C174-79C8-4897-9709-55D48E68B86D}"/>
              </a:ext>
            </a:extLst>
          </p:cNvPr>
          <p:cNvSpPr/>
          <p:nvPr/>
        </p:nvSpPr>
        <p:spPr>
          <a:xfrm>
            <a:off x="1492943" y="3990084"/>
            <a:ext cx="271688" cy="1039660"/>
          </a:xfrm>
          <a:custGeom>
            <a:avLst/>
            <a:gdLst>
              <a:gd name="connsiteX0" fmla="*/ 471045 w 471045"/>
              <a:gd name="connsiteY0" fmla="*/ 1035424 h 1039660"/>
              <a:gd name="connsiteX1" fmla="*/ 343298 w 471045"/>
              <a:gd name="connsiteY1" fmla="*/ 1021977 h 1039660"/>
              <a:gd name="connsiteX2" fmla="*/ 398 w 471045"/>
              <a:gd name="connsiteY2" fmla="*/ 894230 h 1039660"/>
              <a:gd name="connsiteX3" fmla="*/ 417257 w 471045"/>
              <a:gd name="connsiteY3" fmla="*/ 0 h 10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45" h="1039660">
                <a:moveTo>
                  <a:pt x="471045" y="1035424"/>
                </a:moveTo>
                <a:cubicBezTo>
                  <a:pt x="446392" y="1040466"/>
                  <a:pt x="421739" y="1045509"/>
                  <a:pt x="343298" y="1021977"/>
                </a:cubicBezTo>
                <a:cubicBezTo>
                  <a:pt x="264857" y="998445"/>
                  <a:pt x="-11928" y="1064559"/>
                  <a:pt x="398" y="894230"/>
                </a:cubicBezTo>
                <a:cubicBezTo>
                  <a:pt x="12724" y="723901"/>
                  <a:pt x="214990" y="361950"/>
                  <a:pt x="41725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E8A5C3A4-A4DC-4FA2-B648-7778775CB7D2}"/>
              </a:ext>
            </a:extLst>
          </p:cNvPr>
          <p:cNvSpPr/>
          <p:nvPr/>
        </p:nvSpPr>
        <p:spPr>
          <a:xfrm>
            <a:off x="1564951" y="2008962"/>
            <a:ext cx="199679" cy="1039660"/>
          </a:xfrm>
          <a:custGeom>
            <a:avLst/>
            <a:gdLst>
              <a:gd name="connsiteX0" fmla="*/ 471045 w 471045"/>
              <a:gd name="connsiteY0" fmla="*/ 1035424 h 1039660"/>
              <a:gd name="connsiteX1" fmla="*/ 343298 w 471045"/>
              <a:gd name="connsiteY1" fmla="*/ 1021977 h 1039660"/>
              <a:gd name="connsiteX2" fmla="*/ 398 w 471045"/>
              <a:gd name="connsiteY2" fmla="*/ 894230 h 1039660"/>
              <a:gd name="connsiteX3" fmla="*/ 417257 w 471045"/>
              <a:gd name="connsiteY3" fmla="*/ 0 h 10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45" h="1039660">
                <a:moveTo>
                  <a:pt x="471045" y="1035424"/>
                </a:moveTo>
                <a:cubicBezTo>
                  <a:pt x="446392" y="1040466"/>
                  <a:pt x="421739" y="1045509"/>
                  <a:pt x="343298" y="1021977"/>
                </a:cubicBezTo>
                <a:cubicBezTo>
                  <a:pt x="264857" y="998445"/>
                  <a:pt x="-11928" y="1064559"/>
                  <a:pt x="398" y="894230"/>
                </a:cubicBezTo>
                <a:cubicBezTo>
                  <a:pt x="12724" y="723901"/>
                  <a:pt x="214990" y="361950"/>
                  <a:pt x="41725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1649B89-7241-4A26-92D4-472119159148}"/>
              </a:ext>
            </a:extLst>
          </p:cNvPr>
          <p:cNvGrpSpPr/>
          <p:nvPr/>
        </p:nvGrpSpPr>
        <p:grpSpPr>
          <a:xfrm>
            <a:off x="11037887" y="3880448"/>
            <a:ext cx="2050590" cy="1428305"/>
            <a:chOff x="10389815" y="2830487"/>
            <a:chExt cx="2050590" cy="1428305"/>
          </a:xfrm>
        </p:grpSpPr>
        <p:sp>
          <p:nvSpPr>
            <p:cNvPr id="67" name="左大括号 66">
              <a:extLst>
                <a:ext uri="{FF2B5EF4-FFF2-40B4-BE49-F238E27FC236}">
                  <a16:creationId xmlns:a16="http://schemas.microsoft.com/office/drawing/2014/main" id="{26141A66-FF0F-41AF-8F96-48B60DAA277C}"/>
                </a:ext>
              </a:extLst>
            </p:cNvPr>
            <p:cNvSpPr/>
            <p:nvPr/>
          </p:nvSpPr>
          <p:spPr>
            <a:xfrm rot="10800000">
              <a:off x="10389815" y="2830487"/>
              <a:ext cx="399037" cy="1428305"/>
            </a:xfrm>
            <a:prstGeom prst="leftBrace">
              <a:avLst/>
            </a:prstGeom>
            <a:ln w="28575">
              <a:solidFill>
                <a:srgbClr val="4B5C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9AB8225-BFD4-491A-ADBE-910FD8882FD1}"/>
                </a:ext>
              </a:extLst>
            </p:cNvPr>
            <p:cNvSpPr txBox="1"/>
            <p:nvPr/>
          </p:nvSpPr>
          <p:spPr>
            <a:xfrm>
              <a:off x="10860860" y="3328293"/>
              <a:ext cx="157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B5C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zh-CN" altLang="en-US" b="1" dirty="0">
                  <a:solidFill>
                    <a:srgbClr val="4B5C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FB9095F-CE8F-4E2F-850E-B6F3EF08950A}"/>
              </a:ext>
            </a:extLst>
          </p:cNvPr>
          <p:cNvGrpSpPr/>
          <p:nvPr/>
        </p:nvGrpSpPr>
        <p:grpSpPr>
          <a:xfrm>
            <a:off x="11040807" y="5392616"/>
            <a:ext cx="2050590" cy="1428305"/>
            <a:chOff x="10389815" y="2830487"/>
            <a:chExt cx="2050590" cy="1428305"/>
          </a:xfrm>
        </p:grpSpPr>
        <p:sp>
          <p:nvSpPr>
            <p:cNvPr id="72" name="左大括号 71">
              <a:extLst>
                <a:ext uri="{FF2B5EF4-FFF2-40B4-BE49-F238E27FC236}">
                  <a16:creationId xmlns:a16="http://schemas.microsoft.com/office/drawing/2014/main" id="{8E326801-F418-4A05-8258-4B4D2688F789}"/>
                </a:ext>
              </a:extLst>
            </p:cNvPr>
            <p:cNvSpPr/>
            <p:nvPr/>
          </p:nvSpPr>
          <p:spPr>
            <a:xfrm rot="10800000">
              <a:off x="10389815" y="2830487"/>
              <a:ext cx="399037" cy="142830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AA3A8B2-8F53-487B-A18A-313DE1478276}"/>
                </a:ext>
              </a:extLst>
            </p:cNvPr>
            <p:cNvSpPr txBox="1"/>
            <p:nvPr/>
          </p:nvSpPr>
          <p:spPr>
            <a:xfrm>
              <a:off x="10860860" y="3328293"/>
              <a:ext cx="1579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C46923E3-B7CE-48F0-8729-9545A9870DDD}"/>
              </a:ext>
            </a:extLst>
          </p:cNvPr>
          <p:cNvSpPr txBox="1"/>
          <p:nvPr/>
        </p:nvSpPr>
        <p:spPr>
          <a:xfrm>
            <a:off x="5309772" y="304886"/>
            <a:ext cx="6431056" cy="93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3100" lvl="1" indent="-273050" fontAlgn="auto">
              <a:lnSpc>
                <a:spcPts val="35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哪个函数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在栈中为各个元素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创建了所使用的空间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marL="673100" lvl="1" indent="-273050" fontAlgn="auto">
              <a:lnSpc>
                <a:spcPts val="35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哪个函数写入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了各个元素的值？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C474899-2FC3-4CF4-B0EE-E8B99A5C4B8E}"/>
              </a:ext>
            </a:extLst>
          </p:cNvPr>
          <p:cNvCxnSpPr>
            <a:cxnSpLocks/>
          </p:cNvCxnSpPr>
          <p:nvPr/>
        </p:nvCxnSpPr>
        <p:spPr>
          <a:xfrm flipV="1">
            <a:off x="7228999" y="4840461"/>
            <a:ext cx="712544" cy="468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8C88CCC-4A1E-4CC5-844D-AB06F1A8BD83}"/>
              </a:ext>
            </a:extLst>
          </p:cNvPr>
          <p:cNvCxnSpPr>
            <a:cxnSpLocks/>
          </p:cNvCxnSpPr>
          <p:nvPr/>
        </p:nvCxnSpPr>
        <p:spPr>
          <a:xfrm>
            <a:off x="7228999" y="5308754"/>
            <a:ext cx="699120" cy="2517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A8E022-47BB-4095-B28F-AE3D3F8B6447}"/>
              </a:ext>
            </a:extLst>
          </p:cNvPr>
          <p:cNvCxnSpPr>
            <a:cxnSpLocks/>
          </p:cNvCxnSpPr>
          <p:nvPr/>
        </p:nvCxnSpPr>
        <p:spPr>
          <a:xfrm flipV="1">
            <a:off x="7100524" y="3387895"/>
            <a:ext cx="811678" cy="5490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6904B57-A7FF-480D-AB7E-E45E57534308}"/>
              </a:ext>
            </a:extLst>
          </p:cNvPr>
          <p:cNvCxnSpPr>
            <a:cxnSpLocks/>
          </p:cNvCxnSpPr>
          <p:nvPr/>
        </p:nvCxnSpPr>
        <p:spPr>
          <a:xfrm>
            <a:off x="7097604" y="3936480"/>
            <a:ext cx="814598" cy="10424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FA1FAE9-C832-4371-9FE4-CD0460C89C6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100524" y="3936904"/>
            <a:ext cx="841019" cy="49490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F88FAE7-2665-4ED8-B10E-FF755FA36B9B}"/>
              </a:ext>
            </a:extLst>
          </p:cNvPr>
          <p:cNvCxnSpPr>
            <a:cxnSpLocks/>
          </p:cNvCxnSpPr>
          <p:nvPr/>
        </p:nvCxnSpPr>
        <p:spPr>
          <a:xfrm>
            <a:off x="7100524" y="3936904"/>
            <a:ext cx="838099" cy="126359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D5BCF37-63C9-4C64-B71A-10C2A5009044}"/>
              </a:ext>
            </a:extLst>
          </p:cNvPr>
          <p:cNvSpPr txBox="1"/>
          <p:nvPr/>
        </p:nvSpPr>
        <p:spPr>
          <a:xfrm>
            <a:off x="6429375" y="3785881"/>
            <a:ext cx="15795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5C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1" dirty="0">
                <a:solidFill>
                  <a:srgbClr val="4B5C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BABBA0-E9C2-4EFD-802E-51C8075B0316}"/>
              </a:ext>
            </a:extLst>
          </p:cNvPr>
          <p:cNvSpPr txBox="1"/>
          <p:nvPr/>
        </p:nvSpPr>
        <p:spPr>
          <a:xfrm>
            <a:off x="6645399" y="5164620"/>
            <a:ext cx="15795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AD9D702-6C89-4A03-9712-ADB214AF4101}"/>
              </a:ext>
            </a:extLst>
          </p:cNvPr>
          <p:cNvCxnSpPr/>
          <p:nvPr/>
        </p:nvCxnSpPr>
        <p:spPr>
          <a:xfrm>
            <a:off x="955557" y="3964940"/>
            <a:ext cx="78916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689982-D3A6-4F5B-B146-7BC724080405}"/>
              </a:ext>
            </a:extLst>
          </p:cNvPr>
          <p:cNvCxnSpPr>
            <a:cxnSpLocks/>
          </p:cNvCxnSpPr>
          <p:nvPr/>
        </p:nvCxnSpPr>
        <p:spPr>
          <a:xfrm>
            <a:off x="955557" y="3980302"/>
            <a:ext cx="789168" cy="187802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FBF4F70-732F-444F-A96E-05A61081EF90}"/>
              </a:ext>
            </a:extLst>
          </p:cNvPr>
          <p:cNvSpPr txBox="1"/>
          <p:nvPr/>
        </p:nvSpPr>
        <p:spPr>
          <a:xfrm>
            <a:off x="775178" y="3629025"/>
            <a:ext cx="15795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4B5C73"/>
                </a:solidFill>
              </a:rPr>
              <a:t>Top_sp</a:t>
            </a:r>
            <a:endParaRPr lang="zh-CN" altLang="en-US" dirty="0">
              <a:solidFill>
                <a:srgbClr val="4B5C73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E6D25-7D8F-43B0-9A90-5C03CA2D2346}"/>
              </a:ext>
            </a:extLst>
          </p:cNvPr>
          <p:cNvCxnSpPr>
            <a:cxnSpLocks/>
          </p:cNvCxnSpPr>
          <p:nvPr/>
        </p:nvCxnSpPr>
        <p:spPr>
          <a:xfrm flipH="1" flipV="1">
            <a:off x="3244563" y="4509914"/>
            <a:ext cx="2496852" cy="5744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54F1D00-BE8F-40DF-A5AB-C9CCD192B4A9}"/>
              </a:ext>
            </a:extLst>
          </p:cNvPr>
          <p:cNvCxnSpPr>
            <a:cxnSpLocks/>
          </p:cNvCxnSpPr>
          <p:nvPr/>
        </p:nvCxnSpPr>
        <p:spPr>
          <a:xfrm flipH="1">
            <a:off x="3437159" y="5084362"/>
            <a:ext cx="2287871" cy="5744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8C7FA95-CE54-451F-A0C0-B1721F4D8A53}"/>
              </a:ext>
            </a:extLst>
          </p:cNvPr>
          <p:cNvCxnSpPr>
            <a:cxnSpLocks/>
          </p:cNvCxnSpPr>
          <p:nvPr/>
        </p:nvCxnSpPr>
        <p:spPr>
          <a:xfrm flipH="1">
            <a:off x="3983919" y="5084362"/>
            <a:ext cx="1741111" cy="917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FC59405-77E3-44BA-BBA1-918DC7E346BC}"/>
              </a:ext>
            </a:extLst>
          </p:cNvPr>
          <p:cNvCxnSpPr>
            <a:cxnSpLocks/>
          </p:cNvCxnSpPr>
          <p:nvPr/>
        </p:nvCxnSpPr>
        <p:spPr>
          <a:xfrm flipH="1">
            <a:off x="2354723" y="3591932"/>
            <a:ext cx="2954645" cy="84963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92052CB-2F0E-4F68-86C7-4827149FEF6C}"/>
              </a:ext>
            </a:extLst>
          </p:cNvPr>
          <p:cNvCxnSpPr>
            <a:cxnSpLocks/>
          </p:cNvCxnSpPr>
          <p:nvPr/>
        </p:nvCxnSpPr>
        <p:spPr>
          <a:xfrm flipH="1">
            <a:off x="2645071" y="3599110"/>
            <a:ext cx="2659665" cy="132020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31B0EDE-9591-4EF6-B437-7EF410187C99}"/>
              </a:ext>
            </a:extLst>
          </p:cNvPr>
          <p:cNvCxnSpPr>
            <a:cxnSpLocks/>
          </p:cNvCxnSpPr>
          <p:nvPr/>
        </p:nvCxnSpPr>
        <p:spPr>
          <a:xfrm flipH="1">
            <a:off x="3477047" y="3599110"/>
            <a:ext cx="1843437" cy="196143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0F7923D-0C72-4F0F-947D-AE99B1330458}"/>
              </a:ext>
            </a:extLst>
          </p:cNvPr>
          <p:cNvCxnSpPr>
            <a:cxnSpLocks/>
          </p:cNvCxnSpPr>
          <p:nvPr/>
        </p:nvCxnSpPr>
        <p:spPr>
          <a:xfrm>
            <a:off x="672084" y="2980093"/>
            <a:ext cx="488321" cy="682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760289DC-3D6E-41F9-BC18-BBB393F5AECE}"/>
              </a:ext>
            </a:extLst>
          </p:cNvPr>
          <p:cNvSpPr txBox="1"/>
          <p:nvPr/>
        </p:nvSpPr>
        <p:spPr>
          <a:xfrm>
            <a:off x="236672" y="2547449"/>
            <a:ext cx="15795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调用者更新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被调用者返回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A6211CE-7E3A-4461-9A9E-B1C865403822}"/>
              </a:ext>
            </a:extLst>
          </p:cNvPr>
          <p:cNvSpPr txBox="1"/>
          <p:nvPr/>
        </p:nvSpPr>
        <p:spPr>
          <a:xfrm>
            <a:off x="5308596" y="3351357"/>
            <a:ext cx="15795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B5C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调用者填写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7C2CA0E-A2AD-4DBA-B844-48DBEAF1CCED}"/>
              </a:ext>
            </a:extLst>
          </p:cNvPr>
          <p:cNvSpPr txBox="1"/>
          <p:nvPr/>
        </p:nvSpPr>
        <p:spPr>
          <a:xfrm>
            <a:off x="5693656" y="4923142"/>
            <a:ext cx="15795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被调用者填写</a:t>
            </a:r>
          </a:p>
        </p:txBody>
      </p:sp>
    </p:spTree>
    <p:extLst>
      <p:ext uri="{BB962C8B-B14F-4D97-AF65-F5344CB8AC3E}">
        <p14:creationId xmlns:p14="http://schemas.microsoft.com/office/powerpoint/2010/main" val="120286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AE3400A-0907-4E62-A83D-8DD13C34825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49"/>
</p:tagLst>
</file>

<file path=ppt/theme/theme1.xml><?xml version="1.0" encoding="utf-8"?>
<a:theme xmlns:a="http://schemas.openxmlformats.org/drawingml/2006/main" name="1_自定义设计方案">
  <a:themeElements>
    <a:clrScheme name="自定义 790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C4E69"/>
      </a:accent1>
      <a:accent2>
        <a:srgbClr val="3C4E69"/>
      </a:accent2>
      <a:accent3>
        <a:srgbClr val="3C4E69"/>
      </a:accent3>
      <a:accent4>
        <a:srgbClr val="3C4E69"/>
      </a:accent4>
      <a:accent5>
        <a:srgbClr val="005D5D"/>
      </a:accent5>
      <a:accent6>
        <a:srgbClr val="3C4E69"/>
      </a:accent6>
      <a:hlink>
        <a:srgbClr val="3C4E69"/>
      </a:hlink>
      <a:folHlink>
        <a:srgbClr val="3C4E6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Office PowerPoint</Application>
  <PresentationFormat>自定义</PresentationFormat>
  <Paragraphs>81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</dc:title>
  <dc:creator/>
  <cp:lastModifiedBy/>
  <cp:revision>1</cp:revision>
  <dcterms:created xsi:type="dcterms:W3CDTF">2016-10-17T14:00:15Z</dcterms:created>
  <dcterms:modified xsi:type="dcterms:W3CDTF">2021-04-26T14:49:55Z</dcterms:modified>
</cp:coreProperties>
</file>